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64"/>
  </p:notesMasterIdLst>
  <p:sldIdLst>
    <p:sldId id="256" r:id="rId2"/>
    <p:sldId id="290" r:id="rId3"/>
    <p:sldId id="310" r:id="rId4"/>
    <p:sldId id="291" r:id="rId5"/>
    <p:sldId id="298" r:id="rId6"/>
    <p:sldId id="299" r:id="rId7"/>
    <p:sldId id="300" r:id="rId8"/>
    <p:sldId id="358" r:id="rId9"/>
    <p:sldId id="302" r:id="rId10"/>
    <p:sldId id="303" r:id="rId11"/>
    <p:sldId id="314" r:id="rId12"/>
    <p:sldId id="317" r:id="rId13"/>
    <p:sldId id="315" r:id="rId14"/>
    <p:sldId id="316" r:id="rId15"/>
    <p:sldId id="313" r:id="rId16"/>
    <p:sldId id="318" r:id="rId17"/>
    <p:sldId id="293" r:id="rId18"/>
    <p:sldId id="321" r:id="rId19"/>
    <p:sldId id="344" r:id="rId20"/>
    <p:sldId id="345" r:id="rId21"/>
    <p:sldId id="346" r:id="rId22"/>
    <p:sldId id="343" r:id="rId23"/>
    <p:sldId id="312" r:id="rId24"/>
    <p:sldId id="322" r:id="rId25"/>
    <p:sldId id="301" r:id="rId26"/>
    <p:sldId id="307" r:id="rId27"/>
    <p:sldId id="308" r:id="rId28"/>
    <p:sldId id="309" r:id="rId29"/>
    <p:sldId id="323" r:id="rId30"/>
    <p:sldId id="324" r:id="rId31"/>
    <p:sldId id="325" r:id="rId32"/>
    <p:sldId id="326" r:id="rId33"/>
    <p:sldId id="327" r:id="rId34"/>
    <p:sldId id="328" r:id="rId35"/>
    <p:sldId id="329" r:id="rId36"/>
    <p:sldId id="330" r:id="rId37"/>
    <p:sldId id="331" r:id="rId38"/>
    <p:sldId id="332" r:id="rId39"/>
    <p:sldId id="333" r:id="rId40"/>
    <p:sldId id="295" r:id="rId41"/>
    <p:sldId id="334" r:id="rId42"/>
    <p:sldId id="335" r:id="rId43"/>
    <p:sldId id="336" r:id="rId44"/>
    <p:sldId id="337" r:id="rId45"/>
    <p:sldId id="338" r:id="rId46"/>
    <p:sldId id="339" r:id="rId47"/>
    <p:sldId id="296" r:id="rId48"/>
    <p:sldId id="342" r:id="rId49"/>
    <p:sldId id="348" r:id="rId50"/>
    <p:sldId id="349" r:id="rId51"/>
    <p:sldId id="350" r:id="rId52"/>
    <p:sldId id="340" r:id="rId53"/>
    <p:sldId id="341" r:id="rId54"/>
    <p:sldId id="347" r:id="rId55"/>
    <p:sldId id="357" r:id="rId56"/>
    <p:sldId id="351" r:id="rId57"/>
    <p:sldId id="297" r:id="rId58"/>
    <p:sldId id="352" r:id="rId59"/>
    <p:sldId id="353" r:id="rId60"/>
    <p:sldId id="354" r:id="rId61"/>
    <p:sldId id="355" r:id="rId62"/>
    <p:sldId id="356" r:id="rId6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4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38" autoAdjust="0"/>
    <p:restoredTop sz="54577"/>
  </p:normalViewPr>
  <p:slideViewPr>
    <p:cSldViewPr snapToGrid="0">
      <p:cViewPr varScale="1">
        <p:scale>
          <a:sx n="62" d="100"/>
          <a:sy n="62" d="100"/>
        </p:scale>
        <p:origin x="2772" y="6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6" d="100"/>
          <a:sy n="76" d="100"/>
        </p:scale>
        <p:origin x="218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C4CF73-7FD3-2740-8D98-436ED81E0FB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8F8CE40-966B-F944-A2AD-89614581AE8F}">
      <dgm:prSet phldrT="[Text]"/>
      <dgm:spPr/>
      <dgm:t>
        <a:bodyPr/>
        <a:lstStyle/>
        <a:p>
          <a:r>
            <a:rPr lang="en-US" dirty="0"/>
            <a:t>Engaged </a:t>
          </a:r>
        </a:p>
      </dgm:t>
    </dgm:pt>
    <dgm:pt modelId="{9F7972A0-91DB-5C46-9380-AC4D0D532923}" type="parTrans" cxnId="{1A4EEA37-E7C6-1643-B840-8E82BDF61CB8}">
      <dgm:prSet/>
      <dgm:spPr/>
      <dgm:t>
        <a:bodyPr/>
        <a:lstStyle/>
        <a:p>
          <a:endParaRPr lang="en-US"/>
        </a:p>
      </dgm:t>
    </dgm:pt>
    <dgm:pt modelId="{5FE76A7C-9526-C349-AABD-01DB216C79F5}" type="sibTrans" cxnId="{1A4EEA37-E7C6-1643-B840-8E82BDF61CB8}">
      <dgm:prSet/>
      <dgm:spPr/>
      <dgm:t>
        <a:bodyPr/>
        <a:lstStyle/>
        <a:p>
          <a:endParaRPr lang="en-US"/>
        </a:p>
      </dgm:t>
    </dgm:pt>
    <dgm:pt modelId="{F5729027-D888-8446-B938-942794F29D0C}">
      <dgm:prSet phldrT="[Text]"/>
      <dgm:spPr/>
      <dgm:t>
        <a:bodyPr/>
        <a:lstStyle/>
        <a:p>
          <a:r>
            <a:rPr lang="en-US" dirty="0"/>
            <a:t>Developer engages with virgin media to agree service </a:t>
          </a:r>
        </a:p>
      </dgm:t>
    </dgm:pt>
    <dgm:pt modelId="{8586B6C7-0E99-8B4B-9DF5-032D3EF3372B}" type="parTrans" cxnId="{A529F0D9-F353-1E42-B969-CDCF2ABB25B1}">
      <dgm:prSet/>
      <dgm:spPr/>
      <dgm:t>
        <a:bodyPr/>
        <a:lstStyle/>
        <a:p>
          <a:endParaRPr lang="en-US"/>
        </a:p>
      </dgm:t>
    </dgm:pt>
    <dgm:pt modelId="{7571455E-7A54-EE43-885A-E3EFC7EBC3F4}" type="sibTrans" cxnId="{A529F0D9-F353-1E42-B969-CDCF2ABB25B1}">
      <dgm:prSet/>
      <dgm:spPr/>
      <dgm:t>
        <a:bodyPr/>
        <a:lstStyle/>
        <a:p>
          <a:endParaRPr lang="en-US"/>
        </a:p>
      </dgm:t>
    </dgm:pt>
    <dgm:pt modelId="{FCFD2374-BDFA-6A45-B877-79F2448E5287}">
      <dgm:prSet phldrT="[Text]"/>
      <dgm:spPr/>
      <dgm:t>
        <a:bodyPr/>
        <a:lstStyle/>
        <a:p>
          <a:r>
            <a:rPr lang="en-US" dirty="0"/>
            <a:t>Offer and service contract agreed</a:t>
          </a:r>
        </a:p>
      </dgm:t>
    </dgm:pt>
    <dgm:pt modelId="{6A8C40A5-3C5D-3F4D-A260-9477D7A890AF}" type="parTrans" cxnId="{C4D40598-7991-3245-9295-A4435D971B65}">
      <dgm:prSet/>
      <dgm:spPr/>
      <dgm:t>
        <a:bodyPr/>
        <a:lstStyle/>
        <a:p>
          <a:endParaRPr lang="en-US"/>
        </a:p>
      </dgm:t>
    </dgm:pt>
    <dgm:pt modelId="{A7791BBF-6902-F549-8350-C7D147E802E5}" type="sibTrans" cxnId="{C4D40598-7991-3245-9295-A4435D971B65}">
      <dgm:prSet/>
      <dgm:spPr/>
      <dgm:t>
        <a:bodyPr/>
        <a:lstStyle/>
        <a:p>
          <a:endParaRPr lang="en-US"/>
        </a:p>
      </dgm:t>
    </dgm:pt>
    <dgm:pt modelId="{28247458-3C12-654B-92A8-7DC712ACD484}">
      <dgm:prSet phldrT="[Text]"/>
      <dgm:spPr/>
      <dgm:t>
        <a:bodyPr/>
        <a:lstStyle/>
        <a:p>
          <a:r>
            <a:rPr lang="en-US" dirty="0"/>
            <a:t>Delivery </a:t>
          </a:r>
        </a:p>
      </dgm:t>
    </dgm:pt>
    <dgm:pt modelId="{FD45E262-342B-0D44-A5E8-DFD168C10834}" type="parTrans" cxnId="{DC23081D-43E2-BD42-BF7A-0BDD2243DFB8}">
      <dgm:prSet/>
      <dgm:spPr/>
      <dgm:t>
        <a:bodyPr/>
        <a:lstStyle/>
        <a:p>
          <a:endParaRPr lang="en-US"/>
        </a:p>
      </dgm:t>
    </dgm:pt>
    <dgm:pt modelId="{3093AD0B-ED7B-C94B-85BB-C224A7E17F4B}" type="sibTrans" cxnId="{DC23081D-43E2-BD42-BF7A-0BDD2243DFB8}">
      <dgm:prSet/>
      <dgm:spPr/>
      <dgm:t>
        <a:bodyPr/>
        <a:lstStyle/>
        <a:p>
          <a:endParaRPr lang="en-US"/>
        </a:p>
      </dgm:t>
    </dgm:pt>
    <dgm:pt modelId="{C8CF7FDA-AB77-C14C-AAF8-449CED43EAA0}">
      <dgm:prSet phldrT="[Text]"/>
      <dgm:spPr/>
      <dgm:t>
        <a:bodyPr/>
        <a:lstStyle/>
        <a:p>
          <a:r>
            <a:rPr lang="en-US" dirty="0"/>
            <a:t>New build officer engages and design and agree plan proposed</a:t>
          </a:r>
        </a:p>
      </dgm:t>
    </dgm:pt>
    <dgm:pt modelId="{462ECA23-9A08-5244-BBE9-2CF5006D6F88}" type="parTrans" cxnId="{F615A4F7-3060-774A-A4AE-C820F25862C3}">
      <dgm:prSet/>
      <dgm:spPr/>
      <dgm:t>
        <a:bodyPr/>
        <a:lstStyle/>
        <a:p>
          <a:endParaRPr lang="en-US"/>
        </a:p>
      </dgm:t>
    </dgm:pt>
    <dgm:pt modelId="{E242181E-46B0-A64A-B15A-566A1ED2332D}" type="sibTrans" cxnId="{F615A4F7-3060-774A-A4AE-C820F25862C3}">
      <dgm:prSet/>
      <dgm:spPr/>
      <dgm:t>
        <a:bodyPr/>
        <a:lstStyle/>
        <a:p>
          <a:endParaRPr lang="en-US"/>
        </a:p>
      </dgm:t>
    </dgm:pt>
    <dgm:pt modelId="{63511227-840F-1C47-8B8A-689F559B556C}">
      <dgm:prSet phldrT="[Text]"/>
      <dgm:spPr/>
      <dgm:t>
        <a:bodyPr/>
        <a:lstStyle/>
        <a:p>
          <a:r>
            <a:rPr lang="en-US" dirty="0"/>
            <a:t>Developer constructs duct</a:t>
          </a:r>
        </a:p>
      </dgm:t>
    </dgm:pt>
    <dgm:pt modelId="{80F4BD27-2026-504D-9174-CD49E1C904B1}" type="parTrans" cxnId="{72A9135F-ADA6-D94A-92DE-85CB332C1668}">
      <dgm:prSet/>
      <dgm:spPr/>
      <dgm:t>
        <a:bodyPr/>
        <a:lstStyle/>
        <a:p>
          <a:endParaRPr lang="en-US"/>
        </a:p>
      </dgm:t>
    </dgm:pt>
    <dgm:pt modelId="{BD02114A-5A70-7040-91A9-F709E642856B}" type="sibTrans" cxnId="{72A9135F-ADA6-D94A-92DE-85CB332C1668}">
      <dgm:prSet/>
      <dgm:spPr/>
      <dgm:t>
        <a:bodyPr/>
        <a:lstStyle/>
        <a:p>
          <a:endParaRPr lang="en-US"/>
        </a:p>
      </dgm:t>
    </dgm:pt>
    <dgm:pt modelId="{1D489A1B-3B1F-3345-AC9D-1D25DE1C3DA7}">
      <dgm:prSet phldrT="[Text]"/>
      <dgm:spPr/>
      <dgm:t>
        <a:bodyPr/>
        <a:lstStyle/>
        <a:p>
          <a:r>
            <a:rPr lang="en-US" dirty="0"/>
            <a:t>Service </a:t>
          </a:r>
        </a:p>
      </dgm:t>
    </dgm:pt>
    <dgm:pt modelId="{E30B8E28-EA44-4246-923C-67FD155D05C0}" type="parTrans" cxnId="{2A7DD2BA-5BB9-B04F-8B7A-5A680CD63693}">
      <dgm:prSet/>
      <dgm:spPr/>
      <dgm:t>
        <a:bodyPr/>
        <a:lstStyle/>
        <a:p>
          <a:endParaRPr lang="en-US"/>
        </a:p>
      </dgm:t>
    </dgm:pt>
    <dgm:pt modelId="{4923C906-DE8F-BA45-A7D5-C238AA1539F4}" type="sibTrans" cxnId="{2A7DD2BA-5BB9-B04F-8B7A-5A680CD63693}">
      <dgm:prSet/>
      <dgm:spPr/>
      <dgm:t>
        <a:bodyPr/>
        <a:lstStyle/>
        <a:p>
          <a:endParaRPr lang="en-US"/>
        </a:p>
      </dgm:t>
    </dgm:pt>
    <dgm:pt modelId="{C7C7A1B0-C054-9F4A-BA23-E853778E5D2B}">
      <dgm:prSet phldrT="[Text]"/>
      <dgm:spPr/>
      <dgm:t>
        <a:bodyPr/>
        <a:lstStyle/>
        <a:p>
          <a:r>
            <a:rPr lang="en-US" dirty="0"/>
            <a:t>Service provided by Virgin Direct </a:t>
          </a:r>
        </a:p>
      </dgm:t>
    </dgm:pt>
    <dgm:pt modelId="{2123C46B-0CF2-244B-A163-BA8D6AED7B37}" type="parTrans" cxnId="{A5EF7C4A-B80F-A64F-87DE-0DCBA239669B}">
      <dgm:prSet/>
      <dgm:spPr/>
      <dgm:t>
        <a:bodyPr/>
        <a:lstStyle/>
        <a:p>
          <a:endParaRPr lang="en-US"/>
        </a:p>
      </dgm:t>
    </dgm:pt>
    <dgm:pt modelId="{098AC736-65AD-DE49-A39F-CC73E0A7F599}" type="sibTrans" cxnId="{A5EF7C4A-B80F-A64F-87DE-0DCBA239669B}">
      <dgm:prSet/>
      <dgm:spPr/>
      <dgm:t>
        <a:bodyPr/>
        <a:lstStyle/>
        <a:p>
          <a:endParaRPr lang="en-US"/>
        </a:p>
      </dgm:t>
    </dgm:pt>
    <dgm:pt modelId="{264D23D8-ED3A-0344-B1C5-797A9660B46B}">
      <dgm:prSet phldrT="[Text]"/>
      <dgm:spPr/>
      <dgm:t>
        <a:bodyPr/>
        <a:lstStyle/>
        <a:p>
          <a:r>
            <a:rPr lang="en-US" dirty="0"/>
            <a:t>Lead times to connection fast as own service multiple platform </a:t>
          </a:r>
        </a:p>
      </dgm:t>
    </dgm:pt>
    <dgm:pt modelId="{118E804B-8C1F-0741-8AA7-B413B03D7459}" type="parTrans" cxnId="{F8198E6A-46A2-434C-A7D4-DC5891036867}">
      <dgm:prSet/>
      <dgm:spPr/>
      <dgm:t>
        <a:bodyPr/>
        <a:lstStyle/>
        <a:p>
          <a:endParaRPr lang="en-US"/>
        </a:p>
      </dgm:t>
    </dgm:pt>
    <dgm:pt modelId="{10E9AF71-F172-6348-82F6-B464474DD168}" type="sibTrans" cxnId="{F8198E6A-46A2-434C-A7D4-DC5891036867}">
      <dgm:prSet/>
      <dgm:spPr/>
      <dgm:t>
        <a:bodyPr/>
        <a:lstStyle/>
        <a:p>
          <a:endParaRPr lang="en-US"/>
        </a:p>
      </dgm:t>
    </dgm:pt>
    <dgm:pt modelId="{98C73204-A74E-2649-B32D-6B34F14EB1EF}" type="pres">
      <dgm:prSet presAssocID="{A6C4CF73-7FD3-2740-8D98-436ED81E0FBB}" presName="linearFlow" presStyleCnt="0">
        <dgm:presLayoutVars>
          <dgm:dir/>
          <dgm:animLvl val="lvl"/>
          <dgm:resizeHandles val="exact"/>
        </dgm:presLayoutVars>
      </dgm:prSet>
      <dgm:spPr/>
    </dgm:pt>
    <dgm:pt modelId="{182B478F-9F37-DB40-B35C-3C7E17D74EE8}" type="pres">
      <dgm:prSet presAssocID="{D8F8CE40-966B-F944-A2AD-89614581AE8F}" presName="composite" presStyleCnt="0"/>
      <dgm:spPr/>
    </dgm:pt>
    <dgm:pt modelId="{ED3BE614-7045-A54E-8F70-C36E9E0A47CE}" type="pres">
      <dgm:prSet presAssocID="{D8F8CE40-966B-F944-A2AD-89614581AE8F}" presName="parentText" presStyleLbl="alignNode1" presStyleIdx="0" presStyleCnt="3">
        <dgm:presLayoutVars>
          <dgm:chMax val="1"/>
          <dgm:bulletEnabled val="1"/>
        </dgm:presLayoutVars>
      </dgm:prSet>
      <dgm:spPr/>
    </dgm:pt>
    <dgm:pt modelId="{B58611BE-FF2D-D743-BB37-50A5EEA6383B}" type="pres">
      <dgm:prSet presAssocID="{D8F8CE40-966B-F944-A2AD-89614581AE8F}" presName="descendantText" presStyleLbl="alignAcc1" presStyleIdx="0" presStyleCnt="3">
        <dgm:presLayoutVars>
          <dgm:bulletEnabled val="1"/>
        </dgm:presLayoutVars>
      </dgm:prSet>
      <dgm:spPr/>
    </dgm:pt>
    <dgm:pt modelId="{A5619F85-E319-7241-8B38-1E228C75B9EE}" type="pres">
      <dgm:prSet presAssocID="{5FE76A7C-9526-C349-AABD-01DB216C79F5}" presName="sp" presStyleCnt="0"/>
      <dgm:spPr/>
    </dgm:pt>
    <dgm:pt modelId="{58CFCDAE-0DC6-EF4D-9297-9329CFA70C8B}" type="pres">
      <dgm:prSet presAssocID="{28247458-3C12-654B-92A8-7DC712ACD484}" presName="composite" presStyleCnt="0"/>
      <dgm:spPr/>
    </dgm:pt>
    <dgm:pt modelId="{9D7DD1F6-B706-2A46-BF84-FC5C763D6BD3}" type="pres">
      <dgm:prSet presAssocID="{28247458-3C12-654B-92A8-7DC712ACD484}" presName="parentText" presStyleLbl="alignNode1" presStyleIdx="1" presStyleCnt="3">
        <dgm:presLayoutVars>
          <dgm:chMax val="1"/>
          <dgm:bulletEnabled val="1"/>
        </dgm:presLayoutVars>
      </dgm:prSet>
      <dgm:spPr/>
    </dgm:pt>
    <dgm:pt modelId="{E7A10B55-BAAF-A64C-88D0-3095500DF1ED}" type="pres">
      <dgm:prSet presAssocID="{28247458-3C12-654B-92A8-7DC712ACD484}" presName="descendantText" presStyleLbl="alignAcc1" presStyleIdx="1" presStyleCnt="3">
        <dgm:presLayoutVars>
          <dgm:bulletEnabled val="1"/>
        </dgm:presLayoutVars>
      </dgm:prSet>
      <dgm:spPr/>
    </dgm:pt>
    <dgm:pt modelId="{D3E5941E-728B-A049-A37F-3C6330BB732D}" type="pres">
      <dgm:prSet presAssocID="{3093AD0B-ED7B-C94B-85BB-C224A7E17F4B}" presName="sp" presStyleCnt="0"/>
      <dgm:spPr/>
    </dgm:pt>
    <dgm:pt modelId="{F9A6B125-B3B6-8948-AE07-6AACFAF86569}" type="pres">
      <dgm:prSet presAssocID="{1D489A1B-3B1F-3345-AC9D-1D25DE1C3DA7}" presName="composite" presStyleCnt="0"/>
      <dgm:spPr/>
    </dgm:pt>
    <dgm:pt modelId="{DDB9FF23-FDD0-A648-90B0-3F77C5A540C8}" type="pres">
      <dgm:prSet presAssocID="{1D489A1B-3B1F-3345-AC9D-1D25DE1C3DA7}" presName="parentText" presStyleLbl="alignNode1" presStyleIdx="2" presStyleCnt="3">
        <dgm:presLayoutVars>
          <dgm:chMax val="1"/>
          <dgm:bulletEnabled val="1"/>
        </dgm:presLayoutVars>
      </dgm:prSet>
      <dgm:spPr/>
    </dgm:pt>
    <dgm:pt modelId="{33945E57-5E83-364A-8F35-25592D014123}" type="pres">
      <dgm:prSet presAssocID="{1D489A1B-3B1F-3345-AC9D-1D25DE1C3DA7}" presName="descendantText" presStyleLbl="alignAcc1" presStyleIdx="2" presStyleCnt="3">
        <dgm:presLayoutVars>
          <dgm:bulletEnabled val="1"/>
        </dgm:presLayoutVars>
      </dgm:prSet>
      <dgm:spPr/>
    </dgm:pt>
  </dgm:ptLst>
  <dgm:cxnLst>
    <dgm:cxn modelId="{DC23081D-43E2-BD42-BF7A-0BDD2243DFB8}" srcId="{A6C4CF73-7FD3-2740-8D98-436ED81E0FBB}" destId="{28247458-3C12-654B-92A8-7DC712ACD484}" srcOrd="1" destOrd="0" parTransId="{FD45E262-342B-0D44-A5E8-DFD168C10834}" sibTransId="{3093AD0B-ED7B-C94B-85BB-C224A7E17F4B}"/>
    <dgm:cxn modelId="{1A4EEA37-E7C6-1643-B840-8E82BDF61CB8}" srcId="{A6C4CF73-7FD3-2740-8D98-436ED81E0FBB}" destId="{D8F8CE40-966B-F944-A2AD-89614581AE8F}" srcOrd="0" destOrd="0" parTransId="{9F7972A0-91DB-5C46-9380-AC4D0D532923}" sibTransId="{5FE76A7C-9526-C349-AABD-01DB216C79F5}"/>
    <dgm:cxn modelId="{72A9135F-ADA6-D94A-92DE-85CB332C1668}" srcId="{28247458-3C12-654B-92A8-7DC712ACD484}" destId="{63511227-840F-1C47-8B8A-689F559B556C}" srcOrd="1" destOrd="0" parTransId="{80F4BD27-2026-504D-9174-CD49E1C904B1}" sibTransId="{BD02114A-5A70-7040-91A9-F709E642856B}"/>
    <dgm:cxn modelId="{EC744266-34E4-F34C-94B7-BD0FD171C03A}" type="presOf" srcId="{F5729027-D888-8446-B938-942794F29D0C}" destId="{B58611BE-FF2D-D743-BB37-50A5EEA6383B}" srcOrd="0" destOrd="0" presId="urn:microsoft.com/office/officeart/2005/8/layout/chevron2"/>
    <dgm:cxn modelId="{A5EF7C4A-B80F-A64F-87DE-0DCBA239669B}" srcId="{1D489A1B-3B1F-3345-AC9D-1D25DE1C3DA7}" destId="{C7C7A1B0-C054-9F4A-BA23-E853778E5D2B}" srcOrd="0" destOrd="0" parTransId="{2123C46B-0CF2-244B-A163-BA8D6AED7B37}" sibTransId="{098AC736-65AD-DE49-A39F-CC73E0A7F599}"/>
    <dgm:cxn modelId="{F8198E6A-46A2-434C-A7D4-DC5891036867}" srcId="{1D489A1B-3B1F-3345-AC9D-1D25DE1C3DA7}" destId="{264D23D8-ED3A-0344-B1C5-797A9660B46B}" srcOrd="1" destOrd="0" parTransId="{118E804B-8C1F-0741-8AA7-B413B03D7459}" sibTransId="{10E9AF71-F172-6348-82F6-B464474DD168}"/>
    <dgm:cxn modelId="{87BED54B-0B87-E648-9DBF-B53E05881C3C}" type="presOf" srcId="{28247458-3C12-654B-92A8-7DC712ACD484}" destId="{9D7DD1F6-B706-2A46-BF84-FC5C763D6BD3}" srcOrd="0" destOrd="0" presId="urn:microsoft.com/office/officeart/2005/8/layout/chevron2"/>
    <dgm:cxn modelId="{4BD5454C-5194-BF4F-B6E9-80F6F03E5846}" type="presOf" srcId="{1D489A1B-3B1F-3345-AC9D-1D25DE1C3DA7}" destId="{DDB9FF23-FDD0-A648-90B0-3F77C5A540C8}" srcOrd="0" destOrd="0" presId="urn:microsoft.com/office/officeart/2005/8/layout/chevron2"/>
    <dgm:cxn modelId="{A0621994-2301-784D-B567-27A21CECC8B3}" type="presOf" srcId="{C8CF7FDA-AB77-C14C-AAF8-449CED43EAA0}" destId="{E7A10B55-BAAF-A64C-88D0-3095500DF1ED}" srcOrd="0" destOrd="0" presId="urn:microsoft.com/office/officeart/2005/8/layout/chevron2"/>
    <dgm:cxn modelId="{C4D40598-7991-3245-9295-A4435D971B65}" srcId="{D8F8CE40-966B-F944-A2AD-89614581AE8F}" destId="{FCFD2374-BDFA-6A45-B877-79F2448E5287}" srcOrd="1" destOrd="0" parTransId="{6A8C40A5-3C5D-3F4D-A260-9477D7A890AF}" sibTransId="{A7791BBF-6902-F549-8350-C7D147E802E5}"/>
    <dgm:cxn modelId="{2A7DD2BA-5BB9-B04F-8B7A-5A680CD63693}" srcId="{A6C4CF73-7FD3-2740-8D98-436ED81E0FBB}" destId="{1D489A1B-3B1F-3345-AC9D-1D25DE1C3DA7}" srcOrd="2" destOrd="0" parTransId="{E30B8E28-EA44-4246-923C-67FD155D05C0}" sibTransId="{4923C906-DE8F-BA45-A7D5-C238AA1539F4}"/>
    <dgm:cxn modelId="{F5B1F8C0-543B-D742-B5EE-9DB7050B8229}" type="presOf" srcId="{63511227-840F-1C47-8B8A-689F559B556C}" destId="{E7A10B55-BAAF-A64C-88D0-3095500DF1ED}" srcOrd="0" destOrd="1" presId="urn:microsoft.com/office/officeart/2005/8/layout/chevron2"/>
    <dgm:cxn modelId="{DF7FE5C4-3E53-474C-A784-848243D2B870}" type="presOf" srcId="{C7C7A1B0-C054-9F4A-BA23-E853778E5D2B}" destId="{33945E57-5E83-364A-8F35-25592D014123}" srcOrd="0" destOrd="0" presId="urn:microsoft.com/office/officeart/2005/8/layout/chevron2"/>
    <dgm:cxn modelId="{EE131EC6-3CBC-364B-ADAB-B2575BCEF565}" type="presOf" srcId="{264D23D8-ED3A-0344-B1C5-797A9660B46B}" destId="{33945E57-5E83-364A-8F35-25592D014123}" srcOrd="0" destOrd="1" presId="urn:microsoft.com/office/officeart/2005/8/layout/chevron2"/>
    <dgm:cxn modelId="{A4EFC6D2-A9A0-254F-90C9-5C887854D270}" type="presOf" srcId="{FCFD2374-BDFA-6A45-B877-79F2448E5287}" destId="{B58611BE-FF2D-D743-BB37-50A5EEA6383B}" srcOrd="0" destOrd="1" presId="urn:microsoft.com/office/officeart/2005/8/layout/chevron2"/>
    <dgm:cxn modelId="{A529F0D9-F353-1E42-B969-CDCF2ABB25B1}" srcId="{D8F8CE40-966B-F944-A2AD-89614581AE8F}" destId="{F5729027-D888-8446-B938-942794F29D0C}" srcOrd="0" destOrd="0" parTransId="{8586B6C7-0E99-8B4B-9DF5-032D3EF3372B}" sibTransId="{7571455E-7A54-EE43-885A-E3EFC7EBC3F4}"/>
    <dgm:cxn modelId="{65B414E6-ECD2-E142-B0C1-07278D026CB6}" type="presOf" srcId="{A6C4CF73-7FD3-2740-8D98-436ED81E0FBB}" destId="{98C73204-A74E-2649-B32D-6B34F14EB1EF}" srcOrd="0" destOrd="0" presId="urn:microsoft.com/office/officeart/2005/8/layout/chevron2"/>
    <dgm:cxn modelId="{C91C6CEC-847E-314C-A923-AF5A94419035}" type="presOf" srcId="{D8F8CE40-966B-F944-A2AD-89614581AE8F}" destId="{ED3BE614-7045-A54E-8F70-C36E9E0A47CE}" srcOrd="0" destOrd="0" presId="urn:microsoft.com/office/officeart/2005/8/layout/chevron2"/>
    <dgm:cxn modelId="{F615A4F7-3060-774A-A4AE-C820F25862C3}" srcId="{28247458-3C12-654B-92A8-7DC712ACD484}" destId="{C8CF7FDA-AB77-C14C-AAF8-449CED43EAA0}" srcOrd="0" destOrd="0" parTransId="{462ECA23-9A08-5244-BBE9-2CF5006D6F88}" sibTransId="{E242181E-46B0-A64A-B15A-566A1ED2332D}"/>
    <dgm:cxn modelId="{58B2164D-06AF-4F43-B059-7535F7177FC6}" type="presParOf" srcId="{98C73204-A74E-2649-B32D-6B34F14EB1EF}" destId="{182B478F-9F37-DB40-B35C-3C7E17D74EE8}" srcOrd="0" destOrd="0" presId="urn:microsoft.com/office/officeart/2005/8/layout/chevron2"/>
    <dgm:cxn modelId="{F1CB2152-A629-BB47-A0F8-5FB08BB591E4}" type="presParOf" srcId="{182B478F-9F37-DB40-B35C-3C7E17D74EE8}" destId="{ED3BE614-7045-A54E-8F70-C36E9E0A47CE}" srcOrd="0" destOrd="0" presId="urn:microsoft.com/office/officeart/2005/8/layout/chevron2"/>
    <dgm:cxn modelId="{926AE329-599D-8A4D-AEE1-7A6687A92CB7}" type="presParOf" srcId="{182B478F-9F37-DB40-B35C-3C7E17D74EE8}" destId="{B58611BE-FF2D-D743-BB37-50A5EEA6383B}" srcOrd="1" destOrd="0" presId="urn:microsoft.com/office/officeart/2005/8/layout/chevron2"/>
    <dgm:cxn modelId="{35FA3C4A-93A3-154C-A359-B95D888A0D6A}" type="presParOf" srcId="{98C73204-A74E-2649-B32D-6B34F14EB1EF}" destId="{A5619F85-E319-7241-8B38-1E228C75B9EE}" srcOrd="1" destOrd="0" presId="urn:microsoft.com/office/officeart/2005/8/layout/chevron2"/>
    <dgm:cxn modelId="{368BC747-DA5E-DD46-8E4B-D8FBB28E47D3}" type="presParOf" srcId="{98C73204-A74E-2649-B32D-6B34F14EB1EF}" destId="{58CFCDAE-0DC6-EF4D-9297-9329CFA70C8B}" srcOrd="2" destOrd="0" presId="urn:microsoft.com/office/officeart/2005/8/layout/chevron2"/>
    <dgm:cxn modelId="{67A93702-FA1A-A343-BBF9-B2368F6DBBC9}" type="presParOf" srcId="{58CFCDAE-0DC6-EF4D-9297-9329CFA70C8B}" destId="{9D7DD1F6-B706-2A46-BF84-FC5C763D6BD3}" srcOrd="0" destOrd="0" presId="urn:microsoft.com/office/officeart/2005/8/layout/chevron2"/>
    <dgm:cxn modelId="{1EED4DAB-E6F9-564F-90F7-7389C287CE45}" type="presParOf" srcId="{58CFCDAE-0DC6-EF4D-9297-9329CFA70C8B}" destId="{E7A10B55-BAAF-A64C-88D0-3095500DF1ED}" srcOrd="1" destOrd="0" presId="urn:microsoft.com/office/officeart/2005/8/layout/chevron2"/>
    <dgm:cxn modelId="{7845622A-E123-7943-9E45-6F3B14489E08}" type="presParOf" srcId="{98C73204-A74E-2649-B32D-6B34F14EB1EF}" destId="{D3E5941E-728B-A049-A37F-3C6330BB732D}" srcOrd="3" destOrd="0" presId="urn:microsoft.com/office/officeart/2005/8/layout/chevron2"/>
    <dgm:cxn modelId="{7A3171BF-8058-EF4B-8F83-095B4CFC6CCC}" type="presParOf" srcId="{98C73204-A74E-2649-B32D-6B34F14EB1EF}" destId="{F9A6B125-B3B6-8948-AE07-6AACFAF86569}" srcOrd="4" destOrd="0" presId="urn:microsoft.com/office/officeart/2005/8/layout/chevron2"/>
    <dgm:cxn modelId="{21CA1D73-7C38-7346-A893-8B1D8873A6F1}" type="presParOf" srcId="{F9A6B125-B3B6-8948-AE07-6AACFAF86569}" destId="{DDB9FF23-FDD0-A648-90B0-3F77C5A540C8}" srcOrd="0" destOrd="0" presId="urn:microsoft.com/office/officeart/2005/8/layout/chevron2"/>
    <dgm:cxn modelId="{2B4FCC2B-7903-4A42-85A8-2B0A32BE78B3}" type="presParOf" srcId="{F9A6B125-B3B6-8948-AE07-6AACFAF86569}" destId="{33945E57-5E83-364A-8F35-25592D01412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C4CF73-7FD3-2740-8D98-436ED81E0FB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8F8CE40-966B-F944-A2AD-89614581AE8F}">
      <dgm:prSet phldrT="[Text]"/>
      <dgm:spPr/>
      <dgm:t>
        <a:bodyPr/>
        <a:lstStyle/>
        <a:p>
          <a:r>
            <a:rPr lang="en-US" dirty="0"/>
            <a:t>Engaged </a:t>
          </a:r>
        </a:p>
      </dgm:t>
    </dgm:pt>
    <dgm:pt modelId="{9F7972A0-91DB-5C46-9380-AC4D0D532923}" type="parTrans" cxnId="{1A4EEA37-E7C6-1643-B840-8E82BDF61CB8}">
      <dgm:prSet/>
      <dgm:spPr/>
      <dgm:t>
        <a:bodyPr/>
        <a:lstStyle/>
        <a:p>
          <a:endParaRPr lang="en-US"/>
        </a:p>
      </dgm:t>
    </dgm:pt>
    <dgm:pt modelId="{5FE76A7C-9526-C349-AABD-01DB216C79F5}" type="sibTrans" cxnId="{1A4EEA37-E7C6-1643-B840-8E82BDF61CB8}">
      <dgm:prSet/>
      <dgm:spPr/>
      <dgm:t>
        <a:bodyPr/>
        <a:lstStyle/>
        <a:p>
          <a:endParaRPr lang="en-US"/>
        </a:p>
      </dgm:t>
    </dgm:pt>
    <dgm:pt modelId="{F5729027-D888-8446-B938-942794F29D0C}">
      <dgm:prSet phldrT="[Text]"/>
      <dgm:spPr/>
      <dgm:t>
        <a:bodyPr/>
        <a:lstStyle/>
        <a:p>
          <a:r>
            <a:rPr lang="en-US" dirty="0"/>
            <a:t>Developer engages with Openreach to agree service </a:t>
          </a:r>
        </a:p>
      </dgm:t>
    </dgm:pt>
    <dgm:pt modelId="{8586B6C7-0E99-8B4B-9DF5-032D3EF3372B}" type="parTrans" cxnId="{A529F0D9-F353-1E42-B969-CDCF2ABB25B1}">
      <dgm:prSet/>
      <dgm:spPr/>
      <dgm:t>
        <a:bodyPr/>
        <a:lstStyle/>
        <a:p>
          <a:endParaRPr lang="en-US"/>
        </a:p>
      </dgm:t>
    </dgm:pt>
    <dgm:pt modelId="{7571455E-7A54-EE43-885A-E3EFC7EBC3F4}" type="sibTrans" cxnId="{A529F0D9-F353-1E42-B969-CDCF2ABB25B1}">
      <dgm:prSet/>
      <dgm:spPr/>
      <dgm:t>
        <a:bodyPr/>
        <a:lstStyle/>
        <a:p>
          <a:endParaRPr lang="en-US"/>
        </a:p>
      </dgm:t>
    </dgm:pt>
    <dgm:pt modelId="{28247458-3C12-654B-92A8-7DC712ACD484}">
      <dgm:prSet phldrT="[Text]"/>
      <dgm:spPr/>
      <dgm:t>
        <a:bodyPr/>
        <a:lstStyle/>
        <a:p>
          <a:r>
            <a:rPr lang="en-US" dirty="0"/>
            <a:t>Delivery</a:t>
          </a:r>
        </a:p>
      </dgm:t>
    </dgm:pt>
    <dgm:pt modelId="{FD45E262-342B-0D44-A5E8-DFD168C10834}" type="parTrans" cxnId="{DC23081D-43E2-BD42-BF7A-0BDD2243DFB8}">
      <dgm:prSet/>
      <dgm:spPr/>
      <dgm:t>
        <a:bodyPr/>
        <a:lstStyle/>
        <a:p>
          <a:endParaRPr lang="en-US"/>
        </a:p>
      </dgm:t>
    </dgm:pt>
    <dgm:pt modelId="{3093AD0B-ED7B-C94B-85BB-C224A7E17F4B}" type="sibTrans" cxnId="{DC23081D-43E2-BD42-BF7A-0BDD2243DFB8}">
      <dgm:prSet/>
      <dgm:spPr/>
      <dgm:t>
        <a:bodyPr/>
        <a:lstStyle/>
        <a:p>
          <a:endParaRPr lang="en-US"/>
        </a:p>
      </dgm:t>
    </dgm:pt>
    <dgm:pt modelId="{C8CF7FDA-AB77-C14C-AAF8-449CED43EAA0}">
      <dgm:prSet phldrT="[Text]"/>
      <dgm:spPr/>
      <dgm:t>
        <a:bodyPr/>
        <a:lstStyle/>
        <a:p>
          <a:r>
            <a:rPr lang="en-US" dirty="0"/>
            <a:t>New build officer engages and design and agree plan proposed</a:t>
          </a:r>
        </a:p>
      </dgm:t>
    </dgm:pt>
    <dgm:pt modelId="{462ECA23-9A08-5244-BBE9-2CF5006D6F88}" type="parTrans" cxnId="{F615A4F7-3060-774A-A4AE-C820F25862C3}">
      <dgm:prSet/>
      <dgm:spPr/>
      <dgm:t>
        <a:bodyPr/>
        <a:lstStyle/>
        <a:p>
          <a:endParaRPr lang="en-US"/>
        </a:p>
      </dgm:t>
    </dgm:pt>
    <dgm:pt modelId="{E242181E-46B0-A64A-B15A-566A1ED2332D}" type="sibTrans" cxnId="{F615A4F7-3060-774A-A4AE-C820F25862C3}">
      <dgm:prSet/>
      <dgm:spPr/>
      <dgm:t>
        <a:bodyPr/>
        <a:lstStyle/>
        <a:p>
          <a:endParaRPr lang="en-US"/>
        </a:p>
      </dgm:t>
    </dgm:pt>
    <dgm:pt modelId="{1D489A1B-3B1F-3345-AC9D-1D25DE1C3DA7}">
      <dgm:prSet phldrT="[Text]"/>
      <dgm:spPr/>
      <dgm:t>
        <a:bodyPr/>
        <a:lstStyle/>
        <a:p>
          <a:r>
            <a:rPr lang="en-US" dirty="0"/>
            <a:t>Service </a:t>
          </a:r>
        </a:p>
      </dgm:t>
    </dgm:pt>
    <dgm:pt modelId="{E30B8E28-EA44-4246-923C-67FD155D05C0}" type="parTrans" cxnId="{2A7DD2BA-5BB9-B04F-8B7A-5A680CD63693}">
      <dgm:prSet/>
      <dgm:spPr/>
      <dgm:t>
        <a:bodyPr/>
        <a:lstStyle/>
        <a:p>
          <a:endParaRPr lang="en-US"/>
        </a:p>
      </dgm:t>
    </dgm:pt>
    <dgm:pt modelId="{4923C906-DE8F-BA45-A7D5-C238AA1539F4}" type="sibTrans" cxnId="{2A7DD2BA-5BB9-B04F-8B7A-5A680CD63693}">
      <dgm:prSet/>
      <dgm:spPr/>
      <dgm:t>
        <a:bodyPr/>
        <a:lstStyle/>
        <a:p>
          <a:endParaRPr lang="en-US"/>
        </a:p>
      </dgm:t>
    </dgm:pt>
    <dgm:pt modelId="{C7C7A1B0-C054-9F4A-BA23-E853778E5D2B}">
      <dgm:prSet phldrT="[Text]"/>
      <dgm:spPr/>
      <dgm:t>
        <a:bodyPr/>
        <a:lstStyle/>
        <a:p>
          <a:r>
            <a:rPr lang="en-US" dirty="0"/>
            <a:t>Service provided by homeowner requesting a service with a provider </a:t>
          </a:r>
        </a:p>
      </dgm:t>
    </dgm:pt>
    <dgm:pt modelId="{2123C46B-0CF2-244B-A163-BA8D6AED7B37}" type="parTrans" cxnId="{A5EF7C4A-B80F-A64F-87DE-0DCBA239669B}">
      <dgm:prSet/>
      <dgm:spPr/>
      <dgm:t>
        <a:bodyPr/>
        <a:lstStyle/>
        <a:p>
          <a:endParaRPr lang="en-US"/>
        </a:p>
      </dgm:t>
    </dgm:pt>
    <dgm:pt modelId="{098AC736-65AD-DE49-A39F-CC73E0A7F599}" type="sibTrans" cxnId="{A5EF7C4A-B80F-A64F-87DE-0DCBA239669B}">
      <dgm:prSet/>
      <dgm:spPr/>
      <dgm:t>
        <a:bodyPr/>
        <a:lstStyle/>
        <a:p>
          <a:endParaRPr lang="en-US"/>
        </a:p>
      </dgm:t>
    </dgm:pt>
    <dgm:pt modelId="{C7B3C02C-2D12-4A4E-BD67-5622EE5ED2FF}">
      <dgm:prSet/>
      <dgm:spPr/>
      <dgm:t>
        <a:bodyPr/>
        <a:lstStyle/>
        <a:p>
          <a:r>
            <a:rPr lang="en-US" dirty="0"/>
            <a:t>Offer and service contract agreed</a:t>
          </a:r>
        </a:p>
      </dgm:t>
    </dgm:pt>
    <dgm:pt modelId="{715A6119-F33E-BF4C-AAA5-DF3A73580159}" type="parTrans" cxnId="{B433BA54-069A-FE4D-9FD8-EB01C9E125A7}">
      <dgm:prSet/>
      <dgm:spPr/>
      <dgm:t>
        <a:bodyPr/>
        <a:lstStyle/>
        <a:p>
          <a:endParaRPr lang="en-US"/>
        </a:p>
      </dgm:t>
    </dgm:pt>
    <dgm:pt modelId="{BB760B9C-C99E-1D4A-B7AD-B22D7BAA5DC9}" type="sibTrans" cxnId="{B433BA54-069A-FE4D-9FD8-EB01C9E125A7}">
      <dgm:prSet/>
      <dgm:spPr/>
      <dgm:t>
        <a:bodyPr/>
        <a:lstStyle/>
        <a:p>
          <a:endParaRPr lang="en-US"/>
        </a:p>
      </dgm:t>
    </dgm:pt>
    <dgm:pt modelId="{42F42E4A-4E09-294F-AB81-E18D0C92ECE4}">
      <dgm:prSet/>
      <dgm:spPr/>
      <dgm:t>
        <a:bodyPr/>
        <a:lstStyle/>
        <a:p>
          <a:r>
            <a:rPr lang="en-US" dirty="0"/>
            <a:t>Developer constructs duct</a:t>
          </a:r>
        </a:p>
      </dgm:t>
    </dgm:pt>
    <dgm:pt modelId="{E1F918B7-7443-2A4C-9849-67508B0EB778}" type="parTrans" cxnId="{6F1EAB84-04BB-0648-92C1-CFE99CE57361}">
      <dgm:prSet/>
      <dgm:spPr/>
      <dgm:t>
        <a:bodyPr/>
        <a:lstStyle/>
        <a:p>
          <a:endParaRPr lang="en-US"/>
        </a:p>
      </dgm:t>
    </dgm:pt>
    <dgm:pt modelId="{C4443276-EC23-6748-8196-E95B52D1FD68}" type="sibTrans" cxnId="{6F1EAB84-04BB-0648-92C1-CFE99CE57361}">
      <dgm:prSet/>
      <dgm:spPr/>
      <dgm:t>
        <a:bodyPr/>
        <a:lstStyle/>
        <a:p>
          <a:endParaRPr lang="en-US"/>
        </a:p>
      </dgm:t>
    </dgm:pt>
    <dgm:pt modelId="{FD7B5479-B585-6945-AF64-3090792E3D81}">
      <dgm:prSet/>
      <dgm:spPr/>
      <dgm:t>
        <a:bodyPr/>
        <a:lstStyle/>
        <a:p>
          <a:r>
            <a:rPr lang="en-US" dirty="0"/>
            <a:t>Lead times to connection fast as own service multiple platform </a:t>
          </a:r>
        </a:p>
      </dgm:t>
    </dgm:pt>
    <dgm:pt modelId="{4D3B966F-FAD8-AB4F-B9DA-077A88942963}" type="parTrans" cxnId="{A24B4213-9100-CD46-803E-3170E71103D7}">
      <dgm:prSet/>
      <dgm:spPr/>
      <dgm:t>
        <a:bodyPr/>
        <a:lstStyle/>
        <a:p>
          <a:endParaRPr lang="en-US"/>
        </a:p>
      </dgm:t>
    </dgm:pt>
    <dgm:pt modelId="{832969FB-0FB8-8D4C-812D-0699F5F2214D}" type="sibTrans" cxnId="{A24B4213-9100-CD46-803E-3170E71103D7}">
      <dgm:prSet/>
      <dgm:spPr/>
      <dgm:t>
        <a:bodyPr/>
        <a:lstStyle/>
        <a:p>
          <a:endParaRPr lang="en-US"/>
        </a:p>
      </dgm:t>
    </dgm:pt>
    <dgm:pt modelId="{98C73204-A74E-2649-B32D-6B34F14EB1EF}" type="pres">
      <dgm:prSet presAssocID="{A6C4CF73-7FD3-2740-8D98-436ED81E0FBB}" presName="linearFlow" presStyleCnt="0">
        <dgm:presLayoutVars>
          <dgm:dir/>
          <dgm:animLvl val="lvl"/>
          <dgm:resizeHandles val="exact"/>
        </dgm:presLayoutVars>
      </dgm:prSet>
      <dgm:spPr/>
    </dgm:pt>
    <dgm:pt modelId="{182B478F-9F37-DB40-B35C-3C7E17D74EE8}" type="pres">
      <dgm:prSet presAssocID="{D8F8CE40-966B-F944-A2AD-89614581AE8F}" presName="composite" presStyleCnt="0"/>
      <dgm:spPr/>
    </dgm:pt>
    <dgm:pt modelId="{ED3BE614-7045-A54E-8F70-C36E9E0A47CE}" type="pres">
      <dgm:prSet presAssocID="{D8F8CE40-966B-F944-A2AD-89614581AE8F}" presName="parentText" presStyleLbl="alignNode1" presStyleIdx="0" presStyleCnt="3">
        <dgm:presLayoutVars>
          <dgm:chMax val="1"/>
          <dgm:bulletEnabled val="1"/>
        </dgm:presLayoutVars>
      </dgm:prSet>
      <dgm:spPr/>
    </dgm:pt>
    <dgm:pt modelId="{B58611BE-FF2D-D743-BB37-50A5EEA6383B}" type="pres">
      <dgm:prSet presAssocID="{D8F8CE40-966B-F944-A2AD-89614581AE8F}" presName="descendantText" presStyleLbl="alignAcc1" presStyleIdx="0" presStyleCnt="3">
        <dgm:presLayoutVars>
          <dgm:bulletEnabled val="1"/>
        </dgm:presLayoutVars>
      </dgm:prSet>
      <dgm:spPr/>
    </dgm:pt>
    <dgm:pt modelId="{A5619F85-E319-7241-8B38-1E228C75B9EE}" type="pres">
      <dgm:prSet presAssocID="{5FE76A7C-9526-C349-AABD-01DB216C79F5}" presName="sp" presStyleCnt="0"/>
      <dgm:spPr/>
    </dgm:pt>
    <dgm:pt modelId="{58CFCDAE-0DC6-EF4D-9297-9329CFA70C8B}" type="pres">
      <dgm:prSet presAssocID="{28247458-3C12-654B-92A8-7DC712ACD484}" presName="composite" presStyleCnt="0"/>
      <dgm:spPr/>
    </dgm:pt>
    <dgm:pt modelId="{9D7DD1F6-B706-2A46-BF84-FC5C763D6BD3}" type="pres">
      <dgm:prSet presAssocID="{28247458-3C12-654B-92A8-7DC712ACD484}" presName="parentText" presStyleLbl="alignNode1" presStyleIdx="1" presStyleCnt="3">
        <dgm:presLayoutVars>
          <dgm:chMax val="1"/>
          <dgm:bulletEnabled val="1"/>
        </dgm:presLayoutVars>
      </dgm:prSet>
      <dgm:spPr/>
    </dgm:pt>
    <dgm:pt modelId="{E7A10B55-BAAF-A64C-88D0-3095500DF1ED}" type="pres">
      <dgm:prSet presAssocID="{28247458-3C12-654B-92A8-7DC712ACD484}" presName="descendantText" presStyleLbl="alignAcc1" presStyleIdx="1" presStyleCnt="3">
        <dgm:presLayoutVars>
          <dgm:bulletEnabled val="1"/>
        </dgm:presLayoutVars>
      </dgm:prSet>
      <dgm:spPr/>
    </dgm:pt>
    <dgm:pt modelId="{D3E5941E-728B-A049-A37F-3C6330BB732D}" type="pres">
      <dgm:prSet presAssocID="{3093AD0B-ED7B-C94B-85BB-C224A7E17F4B}" presName="sp" presStyleCnt="0"/>
      <dgm:spPr/>
    </dgm:pt>
    <dgm:pt modelId="{F9A6B125-B3B6-8948-AE07-6AACFAF86569}" type="pres">
      <dgm:prSet presAssocID="{1D489A1B-3B1F-3345-AC9D-1D25DE1C3DA7}" presName="composite" presStyleCnt="0"/>
      <dgm:spPr/>
    </dgm:pt>
    <dgm:pt modelId="{DDB9FF23-FDD0-A648-90B0-3F77C5A540C8}" type="pres">
      <dgm:prSet presAssocID="{1D489A1B-3B1F-3345-AC9D-1D25DE1C3DA7}" presName="parentText" presStyleLbl="alignNode1" presStyleIdx="2" presStyleCnt="3">
        <dgm:presLayoutVars>
          <dgm:chMax val="1"/>
          <dgm:bulletEnabled val="1"/>
        </dgm:presLayoutVars>
      </dgm:prSet>
      <dgm:spPr/>
    </dgm:pt>
    <dgm:pt modelId="{33945E57-5E83-364A-8F35-25592D014123}" type="pres">
      <dgm:prSet presAssocID="{1D489A1B-3B1F-3345-AC9D-1D25DE1C3DA7}" presName="descendantText" presStyleLbl="alignAcc1" presStyleIdx="2" presStyleCnt="3">
        <dgm:presLayoutVars>
          <dgm:bulletEnabled val="1"/>
        </dgm:presLayoutVars>
      </dgm:prSet>
      <dgm:spPr/>
    </dgm:pt>
  </dgm:ptLst>
  <dgm:cxnLst>
    <dgm:cxn modelId="{A24B4213-9100-CD46-803E-3170E71103D7}" srcId="{1D489A1B-3B1F-3345-AC9D-1D25DE1C3DA7}" destId="{FD7B5479-B585-6945-AF64-3090792E3D81}" srcOrd="1" destOrd="0" parTransId="{4D3B966F-FAD8-AB4F-B9DA-077A88942963}" sibTransId="{832969FB-0FB8-8D4C-812D-0699F5F2214D}"/>
    <dgm:cxn modelId="{551DD616-59D6-4C49-8A93-83C54ED7CDAB}" type="presOf" srcId="{42F42E4A-4E09-294F-AB81-E18D0C92ECE4}" destId="{E7A10B55-BAAF-A64C-88D0-3095500DF1ED}" srcOrd="0" destOrd="1" presId="urn:microsoft.com/office/officeart/2005/8/layout/chevron2"/>
    <dgm:cxn modelId="{DC23081D-43E2-BD42-BF7A-0BDD2243DFB8}" srcId="{A6C4CF73-7FD3-2740-8D98-436ED81E0FBB}" destId="{28247458-3C12-654B-92A8-7DC712ACD484}" srcOrd="1" destOrd="0" parTransId="{FD45E262-342B-0D44-A5E8-DFD168C10834}" sibTransId="{3093AD0B-ED7B-C94B-85BB-C224A7E17F4B}"/>
    <dgm:cxn modelId="{1A4EEA37-E7C6-1643-B840-8E82BDF61CB8}" srcId="{A6C4CF73-7FD3-2740-8D98-436ED81E0FBB}" destId="{D8F8CE40-966B-F944-A2AD-89614581AE8F}" srcOrd="0" destOrd="0" parTransId="{9F7972A0-91DB-5C46-9380-AC4D0D532923}" sibTransId="{5FE76A7C-9526-C349-AABD-01DB216C79F5}"/>
    <dgm:cxn modelId="{EC744266-34E4-F34C-94B7-BD0FD171C03A}" type="presOf" srcId="{F5729027-D888-8446-B938-942794F29D0C}" destId="{B58611BE-FF2D-D743-BB37-50A5EEA6383B}" srcOrd="0" destOrd="0" presId="urn:microsoft.com/office/officeart/2005/8/layout/chevron2"/>
    <dgm:cxn modelId="{A5EF7C4A-B80F-A64F-87DE-0DCBA239669B}" srcId="{1D489A1B-3B1F-3345-AC9D-1D25DE1C3DA7}" destId="{C7C7A1B0-C054-9F4A-BA23-E853778E5D2B}" srcOrd="0" destOrd="0" parTransId="{2123C46B-0CF2-244B-A163-BA8D6AED7B37}" sibTransId="{098AC736-65AD-DE49-A39F-CC73E0A7F599}"/>
    <dgm:cxn modelId="{87BED54B-0B87-E648-9DBF-B53E05881C3C}" type="presOf" srcId="{28247458-3C12-654B-92A8-7DC712ACD484}" destId="{9D7DD1F6-B706-2A46-BF84-FC5C763D6BD3}" srcOrd="0" destOrd="0" presId="urn:microsoft.com/office/officeart/2005/8/layout/chevron2"/>
    <dgm:cxn modelId="{4BD5454C-5194-BF4F-B6E9-80F6F03E5846}" type="presOf" srcId="{1D489A1B-3B1F-3345-AC9D-1D25DE1C3DA7}" destId="{DDB9FF23-FDD0-A648-90B0-3F77C5A540C8}" srcOrd="0" destOrd="0" presId="urn:microsoft.com/office/officeart/2005/8/layout/chevron2"/>
    <dgm:cxn modelId="{B433BA54-069A-FE4D-9FD8-EB01C9E125A7}" srcId="{D8F8CE40-966B-F944-A2AD-89614581AE8F}" destId="{C7B3C02C-2D12-4A4E-BD67-5622EE5ED2FF}" srcOrd="1" destOrd="0" parTransId="{715A6119-F33E-BF4C-AAA5-DF3A73580159}" sibTransId="{BB760B9C-C99E-1D4A-B7AD-B22D7BAA5DC9}"/>
    <dgm:cxn modelId="{6F1EAB84-04BB-0648-92C1-CFE99CE57361}" srcId="{28247458-3C12-654B-92A8-7DC712ACD484}" destId="{42F42E4A-4E09-294F-AB81-E18D0C92ECE4}" srcOrd="1" destOrd="0" parTransId="{E1F918B7-7443-2A4C-9849-67508B0EB778}" sibTransId="{C4443276-EC23-6748-8196-E95B52D1FD68}"/>
    <dgm:cxn modelId="{A0621994-2301-784D-B567-27A21CECC8B3}" type="presOf" srcId="{C8CF7FDA-AB77-C14C-AAF8-449CED43EAA0}" destId="{E7A10B55-BAAF-A64C-88D0-3095500DF1ED}" srcOrd="0" destOrd="0" presId="urn:microsoft.com/office/officeart/2005/8/layout/chevron2"/>
    <dgm:cxn modelId="{5ACE0CAC-658F-DA4C-9721-59F468186A64}" type="presOf" srcId="{FD7B5479-B585-6945-AF64-3090792E3D81}" destId="{33945E57-5E83-364A-8F35-25592D014123}" srcOrd="0" destOrd="1" presId="urn:microsoft.com/office/officeart/2005/8/layout/chevron2"/>
    <dgm:cxn modelId="{2A7DD2BA-5BB9-B04F-8B7A-5A680CD63693}" srcId="{A6C4CF73-7FD3-2740-8D98-436ED81E0FBB}" destId="{1D489A1B-3B1F-3345-AC9D-1D25DE1C3DA7}" srcOrd="2" destOrd="0" parTransId="{E30B8E28-EA44-4246-923C-67FD155D05C0}" sibTransId="{4923C906-DE8F-BA45-A7D5-C238AA1539F4}"/>
    <dgm:cxn modelId="{DF7FE5C4-3E53-474C-A784-848243D2B870}" type="presOf" srcId="{C7C7A1B0-C054-9F4A-BA23-E853778E5D2B}" destId="{33945E57-5E83-364A-8F35-25592D014123}" srcOrd="0" destOrd="0" presId="urn:microsoft.com/office/officeart/2005/8/layout/chevron2"/>
    <dgm:cxn modelId="{A529F0D9-F353-1E42-B969-CDCF2ABB25B1}" srcId="{D8F8CE40-966B-F944-A2AD-89614581AE8F}" destId="{F5729027-D888-8446-B938-942794F29D0C}" srcOrd="0" destOrd="0" parTransId="{8586B6C7-0E99-8B4B-9DF5-032D3EF3372B}" sibTransId="{7571455E-7A54-EE43-885A-E3EFC7EBC3F4}"/>
    <dgm:cxn modelId="{65B414E6-ECD2-E142-B0C1-07278D026CB6}" type="presOf" srcId="{A6C4CF73-7FD3-2740-8D98-436ED81E0FBB}" destId="{98C73204-A74E-2649-B32D-6B34F14EB1EF}" srcOrd="0" destOrd="0" presId="urn:microsoft.com/office/officeart/2005/8/layout/chevron2"/>
    <dgm:cxn modelId="{C91C6CEC-847E-314C-A923-AF5A94419035}" type="presOf" srcId="{D8F8CE40-966B-F944-A2AD-89614581AE8F}" destId="{ED3BE614-7045-A54E-8F70-C36E9E0A47CE}" srcOrd="0" destOrd="0" presId="urn:microsoft.com/office/officeart/2005/8/layout/chevron2"/>
    <dgm:cxn modelId="{F615A4F7-3060-774A-A4AE-C820F25862C3}" srcId="{28247458-3C12-654B-92A8-7DC712ACD484}" destId="{C8CF7FDA-AB77-C14C-AAF8-449CED43EAA0}" srcOrd="0" destOrd="0" parTransId="{462ECA23-9A08-5244-BBE9-2CF5006D6F88}" sibTransId="{E242181E-46B0-A64A-B15A-566A1ED2332D}"/>
    <dgm:cxn modelId="{D09C82F8-1ABE-CB42-AEB3-02264CB3ABB1}" type="presOf" srcId="{C7B3C02C-2D12-4A4E-BD67-5622EE5ED2FF}" destId="{B58611BE-FF2D-D743-BB37-50A5EEA6383B}" srcOrd="0" destOrd="1" presId="urn:microsoft.com/office/officeart/2005/8/layout/chevron2"/>
    <dgm:cxn modelId="{58B2164D-06AF-4F43-B059-7535F7177FC6}" type="presParOf" srcId="{98C73204-A74E-2649-B32D-6B34F14EB1EF}" destId="{182B478F-9F37-DB40-B35C-3C7E17D74EE8}" srcOrd="0" destOrd="0" presId="urn:microsoft.com/office/officeart/2005/8/layout/chevron2"/>
    <dgm:cxn modelId="{F1CB2152-A629-BB47-A0F8-5FB08BB591E4}" type="presParOf" srcId="{182B478F-9F37-DB40-B35C-3C7E17D74EE8}" destId="{ED3BE614-7045-A54E-8F70-C36E9E0A47CE}" srcOrd="0" destOrd="0" presId="urn:microsoft.com/office/officeart/2005/8/layout/chevron2"/>
    <dgm:cxn modelId="{926AE329-599D-8A4D-AEE1-7A6687A92CB7}" type="presParOf" srcId="{182B478F-9F37-DB40-B35C-3C7E17D74EE8}" destId="{B58611BE-FF2D-D743-BB37-50A5EEA6383B}" srcOrd="1" destOrd="0" presId="urn:microsoft.com/office/officeart/2005/8/layout/chevron2"/>
    <dgm:cxn modelId="{35FA3C4A-93A3-154C-A359-B95D888A0D6A}" type="presParOf" srcId="{98C73204-A74E-2649-B32D-6B34F14EB1EF}" destId="{A5619F85-E319-7241-8B38-1E228C75B9EE}" srcOrd="1" destOrd="0" presId="urn:microsoft.com/office/officeart/2005/8/layout/chevron2"/>
    <dgm:cxn modelId="{368BC747-DA5E-DD46-8E4B-D8FBB28E47D3}" type="presParOf" srcId="{98C73204-A74E-2649-B32D-6B34F14EB1EF}" destId="{58CFCDAE-0DC6-EF4D-9297-9329CFA70C8B}" srcOrd="2" destOrd="0" presId="urn:microsoft.com/office/officeart/2005/8/layout/chevron2"/>
    <dgm:cxn modelId="{67A93702-FA1A-A343-BBF9-B2368F6DBBC9}" type="presParOf" srcId="{58CFCDAE-0DC6-EF4D-9297-9329CFA70C8B}" destId="{9D7DD1F6-B706-2A46-BF84-FC5C763D6BD3}" srcOrd="0" destOrd="0" presId="urn:microsoft.com/office/officeart/2005/8/layout/chevron2"/>
    <dgm:cxn modelId="{1EED4DAB-E6F9-564F-90F7-7389C287CE45}" type="presParOf" srcId="{58CFCDAE-0DC6-EF4D-9297-9329CFA70C8B}" destId="{E7A10B55-BAAF-A64C-88D0-3095500DF1ED}" srcOrd="1" destOrd="0" presId="urn:microsoft.com/office/officeart/2005/8/layout/chevron2"/>
    <dgm:cxn modelId="{7845622A-E123-7943-9E45-6F3B14489E08}" type="presParOf" srcId="{98C73204-A74E-2649-B32D-6B34F14EB1EF}" destId="{D3E5941E-728B-A049-A37F-3C6330BB732D}" srcOrd="3" destOrd="0" presId="urn:microsoft.com/office/officeart/2005/8/layout/chevron2"/>
    <dgm:cxn modelId="{7A3171BF-8058-EF4B-8F83-095B4CFC6CCC}" type="presParOf" srcId="{98C73204-A74E-2649-B32D-6B34F14EB1EF}" destId="{F9A6B125-B3B6-8948-AE07-6AACFAF86569}" srcOrd="4" destOrd="0" presId="urn:microsoft.com/office/officeart/2005/8/layout/chevron2"/>
    <dgm:cxn modelId="{21CA1D73-7C38-7346-A893-8B1D8873A6F1}" type="presParOf" srcId="{F9A6B125-B3B6-8948-AE07-6AACFAF86569}" destId="{DDB9FF23-FDD0-A648-90B0-3F77C5A540C8}" srcOrd="0" destOrd="0" presId="urn:microsoft.com/office/officeart/2005/8/layout/chevron2"/>
    <dgm:cxn modelId="{2B4FCC2B-7903-4A42-85A8-2B0A32BE78B3}" type="presParOf" srcId="{F9A6B125-B3B6-8948-AE07-6AACFAF86569}" destId="{33945E57-5E83-364A-8F35-25592D014123}"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C4CF73-7FD3-2740-8D98-436ED81E0FB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8F8CE40-966B-F944-A2AD-89614581AE8F}">
      <dgm:prSet phldrT="[Text]"/>
      <dgm:spPr/>
      <dgm:t>
        <a:bodyPr/>
        <a:lstStyle/>
        <a:p>
          <a:r>
            <a:rPr lang="en-US" dirty="0"/>
            <a:t>Engaged </a:t>
          </a:r>
        </a:p>
      </dgm:t>
    </dgm:pt>
    <dgm:pt modelId="{9F7972A0-91DB-5C46-9380-AC4D0D532923}" type="parTrans" cxnId="{1A4EEA37-E7C6-1643-B840-8E82BDF61CB8}">
      <dgm:prSet/>
      <dgm:spPr/>
      <dgm:t>
        <a:bodyPr/>
        <a:lstStyle/>
        <a:p>
          <a:endParaRPr lang="en-US"/>
        </a:p>
      </dgm:t>
    </dgm:pt>
    <dgm:pt modelId="{5FE76A7C-9526-C349-AABD-01DB216C79F5}" type="sibTrans" cxnId="{1A4EEA37-E7C6-1643-B840-8E82BDF61CB8}">
      <dgm:prSet/>
      <dgm:spPr/>
      <dgm:t>
        <a:bodyPr/>
        <a:lstStyle/>
        <a:p>
          <a:endParaRPr lang="en-US"/>
        </a:p>
      </dgm:t>
    </dgm:pt>
    <dgm:pt modelId="{F5729027-D888-8446-B938-942794F29D0C}">
      <dgm:prSet phldrT="[Text]"/>
      <dgm:spPr/>
      <dgm:t>
        <a:bodyPr/>
        <a:lstStyle/>
        <a:p>
          <a:r>
            <a:rPr lang="en-US" dirty="0"/>
            <a:t>Developer engages with IFNL to agree service </a:t>
          </a:r>
        </a:p>
      </dgm:t>
    </dgm:pt>
    <dgm:pt modelId="{8586B6C7-0E99-8B4B-9DF5-032D3EF3372B}" type="parTrans" cxnId="{A529F0D9-F353-1E42-B969-CDCF2ABB25B1}">
      <dgm:prSet/>
      <dgm:spPr/>
      <dgm:t>
        <a:bodyPr/>
        <a:lstStyle/>
        <a:p>
          <a:endParaRPr lang="en-US"/>
        </a:p>
      </dgm:t>
    </dgm:pt>
    <dgm:pt modelId="{7571455E-7A54-EE43-885A-E3EFC7EBC3F4}" type="sibTrans" cxnId="{A529F0D9-F353-1E42-B969-CDCF2ABB25B1}">
      <dgm:prSet/>
      <dgm:spPr/>
      <dgm:t>
        <a:bodyPr/>
        <a:lstStyle/>
        <a:p>
          <a:endParaRPr lang="en-US"/>
        </a:p>
      </dgm:t>
    </dgm:pt>
    <dgm:pt modelId="{FCFD2374-BDFA-6A45-B877-79F2448E5287}">
      <dgm:prSet phldrT="[Text]"/>
      <dgm:spPr/>
      <dgm:t>
        <a:bodyPr/>
        <a:lstStyle/>
        <a:p>
          <a:r>
            <a:rPr lang="en-US" dirty="0"/>
            <a:t>Offer and service contract agreed</a:t>
          </a:r>
        </a:p>
      </dgm:t>
    </dgm:pt>
    <dgm:pt modelId="{6A8C40A5-3C5D-3F4D-A260-9477D7A890AF}" type="parTrans" cxnId="{C4D40598-7991-3245-9295-A4435D971B65}">
      <dgm:prSet/>
      <dgm:spPr/>
      <dgm:t>
        <a:bodyPr/>
        <a:lstStyle/>
        <a:p>
          <a:endParaRPr lang="en-US"/>
        </a:p>
      </dgm:t>
    </dgm:pt>
    <dgm:pt modelId="{A7791BBF-6902-F549-8350-C7D147E802E5}" type="sibTrans" cxnId="{C4D40598-7991-3245-9295-A4435D971B65}">
      <dgm:prSet/>
      <dgm:spPr/>
      <dgm:t>
        <a:bodyPr/>
        <a:lstStyle/>
        <a:p>
          <a:endParaRPr lang="en-US"/>
        </a:p>
      </dgm:t>
    </dgm:pt>
    <dgm:pt modelId="{28247458-3C12-654B-92A8-7DC712ACD484}">
      <dgm:prSet phldrT="[Text]"/>
      <dgm:spPr/>
      <dgm:t>
        <a:bodyPr/>
        <a:lstStyle/>
        <a:p>
          <a:r>
            <a:rPr lang="en-US" dirty="0"/>
            <a:t>Delivery </a:t>
          </a:r>
        </a:p>
      </dgm:t>
    </dgm:pt>
    <dgm:pt modelId="{FD45E262-342B-0D44-A5E8-DFD168C10834}" type="parTrans" cxnId="{DC23081D-43E2-BD42-BF7A-0BDD2243DFB8}">
      <dgm:prSet/>
      <dgm:spPr/>
      <dgm:t>
        <a:bodyPr/>
        <a:lstStyle/>
        <a:p>
          <a:endParaRPr lang="en-US"/>
        </a:p>
      </dgm:t>
    </dgm:pt>
    <dgm:pt modelId="{3093AD0B-ED7B-C94B-85BB-C224A7E17F4B}" type="sibTrans" cxnId="{DC23081D-43E2-BD42-BF7A-0BDD2243DFB8}">
      <dgm:prSet/>
      <dgm:spPr/>
      <dgm:t>
        <a:bodyPr/>
        <a:lstStyle/>
        <a:p>
          <a:endParaRPr lang="en-US"/>
        </a:p>
      </dgm:t>
    </dgm:pt>
    <dgm:pt modelId="{C8CF7FDA-AB77-C14C-AAF8-449CED43EAA0}">
      <dgm:prSet phldrT="[Text]"/>
      <dgm:spPr/>
      <dgm:t>
        <a:bodyPr/>
        <a:lstStyle/>
        <a:p>
          <a:r>
            <a:rPr lang="en-US" dirty="0"/>
            <a:t>New build officer engages and design and agree plan proposed</a:t>
          </a:r>
        </a:p>
      </dgm:t>
    </dgm:pt>
    <dgm:pt modelId="{462ECA23-9A08-5244-BBE9-2CF5006D6F88}" type="parTrans" cxnId="{F615A4F7-3060-774A-A4AE-C820F25862C3}">
      <dgm:prSet/>
      <dgm:spPr/>
      <dgm:t>
        <a:bodyPr/>
        <a:lstStyle/>
        <a:p>
          <a:endParaRPr lang="en-US"/>
        </a:p>
      </dgm:t>
    </dgm:pt>
    <dgm:pt modelId="{E242181E-46B0-A64A-B15A-566A1ED2332D}" type="sibTrans" cxnId="{F615A4F7-3060-774A-A4AE-C820F25862C3}">
      <dgm:prSet/>
      <dgm:spPr/>
      <dgm:t>
        <a:bodyPr/>
        <a:lstStyle/>
        <a:p>
          <a:endParaRPr lang="en-US"/>
        </a:p>
      </dgm:t>
    </dgm:pt>
    <dgm:pt modelId="{63511227-840F-1C47-8B8A-689F559B556C}">
      <dgm:prSet phldrT="[Text]"/>
      <dgm:spPr/>
      <dgm:t>
        <a:bodyPr/>
        <a:lstStyle/>
        <a:p>
          <a:r>
            <a:rPr lang="en-US" dirty="0"/>
            <a:t>Developer constructs duct</a:t>
          </a:r>
        </a:p>
      </dgm:t>
    </dgm:pt>
    <dgm:pt modelId="{80F4BD27-2026-504D-9174-CD49E1C904B1}" type="parTrans" cxnId="{72A9135F-ADA6-D94A-92DE-85CB332C1668}">
      <dgm:prSet/>
      <dgm:spPr/>
      <dgm:t>
        <a:bodyPr/>
        <a:lstStyle/>
        <a:p>
          <a:endParaRPr lang="en-US"/>
        </a:p>
      </dgm:t>
    </dgm:pt>
    <dgm:pt modelId="{BD02114A-5A70-7040-91A9-F709E642856B}" type="sibTrans" cxnId="{72A9135F-ADA6-D94A-92DE-85CB332C1668}">
      <dgm:prSet/>
      <dgm:spPr/>
      <dgm:t>
        <a:bodyPr/>
        <a:lstStyle/>
        <a:p>
          <a:endParaRPr lang="en-US"/>
        </a:p>
      </dgm:t>
    </dgm:pt>
    <dgm:pt modelId="{1D489A1B-3B1F-3345-AC9D-1D25DE1C3DA7}">
      <dgm:prSet phldrT="[Text]"/>
      <dgm:spPr/>
      <dgm:t>
        <a:bodyPr/>
        <a:lstStyle/>
        <a:p>
          <a:r>
            <a:rPr lang="en-US" dirty="0"/>
            <a:t>Service </a:t>
          </a:r>
        </a:p>
      </dgm:t>
    </dgm:pt>
    <dgm:pt modelId="{E30B8E28-EA44-4246-923C-67FD155D05C0}" type="parTrans" cxnId="{2A7DD2BA-5BB9-B04F-8B7A-5A680CD63693}">
      <dgm:prSet/>
      <dgm:spPr/>
      <dgm:t>
        <a:bodyPr/>
        <a:lstStyle/>
        <a:p>
          <a:endParaRPr lang="en-US"/>
        </a:p>
      </dgm:t>
    </dgm:pt>
    <dgm:pt modelId="{4923C906-DE8F-BA45-A7D5-C238AA1539F4}" type="sibTrans" cxnId="{2A7DD2BA-5BB9-B04F-8B7A-5A680CD63693}">
      <dgm:prSet/>
      <dgm:spPr/>
      <dgm:t>
        <a:bodyPr/>
        <a:lstStyle/>
        <a:p>
          <a:endParaRPr lang="en-US"/>
        </a:p>
      </dgm:t>
    </dgm:pt>
    <dgm:pt modelId="{C7C7A1B0-C054-9F4A-BA23-E853778E5D2B}">
      <dgm:prSet phldrT="[Text]"/>
      <dgm:spPr/>
      <dgm:t>
        <a:bodyPr/>
        <a:lstStyle/>
        <a:p>
          <a:r>
            <a:rPr lang="en-US" dirty="0"/>
            <a:t>Service provided by IFNL  </a:t>
          </a:r>
        </a:p>
      </dgm:t>
    </dgm:pt>
    <dgm:pt modelId="{2123C46B-0CF2-244B-A163-BA8D6AED7B37}" type="parTrans" cxnId="{A5EF7C4A-B80F-A64F-87DE-0DCBA239669B}">
      <dgm:prSet/>
      <dgm:spPr/>
      <dgm:t>
        <a:bodyPr/>
        <a:lstStyle/>
        <a:p>
          <a:endParaRPr lang="en-US"/>
        </a:p>
      </dgm:t>
    </dgm:pt>
    <dgm:pt modelId="{098AC736-65AD-DE49-A39F-CC73E0A7F599}" type="sibTrans" cxnId="{A5EF7C4A-B80F-A64F-87DE-0DCBA239669B}">
      <dgm:prSet/>
      <dgm:spPr/>
      <dgm:t>
        <a:bodyPr/>
        <a:lstStyle/>
        <a:p>
          <a:endParaRPr lang="en-US"/>
        </a:p>
      </dgm:t>
    </dgm:pt>
    <dgm:pt modelId="{264D23D8-ED3A-0344-B1C5-797A9660B46B}">
      <dgm:prSet phldrT="[Text]"/>
      <dgm:spPr/>
      <dgm:t>
        <a:bodyPr/>
        <a:lstStyle/>
        <a:p>
          <a:r>
            <a:rPr lang="en-US" dirty="0"/>
            <a:t>Lead times to connection fast as own service multiple platform </a:t>
          </a:r>
        </a:p>
      </dgm:t>
    </dgm:pt>
    <dgm:pt modelId="{118E804B-8C1F-0741-8AA7-B413B03D7459}" type="parTrans" cxnId="{F8198E6A-46A2-434C-A7D4-DC5891036867}">
      <dgm:prSet/>
      <dgm:spPr/>
      <dgm:t>
        <a:bodyPr/>
        <a:lstStyle/>
        <a:p>
          <a:endParaRPr lang="en-US"/>
        </a:p>
      </dgm:t>
    </dgm:pt>
    <dgm:pt modelId="{10E9AF71-F172-6348-82F6-B464474DD168}" type="sibTrans" cxnId="{F8198E6A-46A2-434C-A7D4-DC5891036867}">
      <dgm:prSet/>
      <dgm:spPr/>
      <dgm:t>
        <a:bodyPr/>
        <a:lstStyle/>
        <a:p>
          <a:endParaRPr lang="en-US"/>
        </a:p>
      </dgm:t>
    </dgm:pt>
    <dgm:pt modelId="{98C73204-A74E-2649-B32D-6B34F14EB1EF}" type="pres">
      <dgm:prSet presAssocID="{A6C4CF73-7FD3-2740-8D98-436ED81E0FBB}" presName="linearFlow" presStyleCnt="0">
        <dgm:presLayoutVars>
          <dgm:dir/>
          <dgm:animLvl val="lvl"/>
          <dgm:resizeHandles val="exact"/>
        </dgm:presLayoutVars>
      </dgm:prSet>
      <dgm:spPr/>
    </dgm:pt>
    <dgm:pt modelId="{182B478F-9F37-DB40-B35C-3C7E17D74EE8}" type="pres">
      <dgm:prSet presAssocID="{D8F8CE40-966B-F944-A2AD-89614581AE8F}" presName="composite" presStyleCnt="0"/>
      <dgm:spPr/>
    </dgm:pt>
    <dgm:pt modelId="{ED3BE614-7045-A54E-8F70-C36E9E0A47CE}" type="pres">
      <dgm:prSet presAssocID="{D8F8CE40-966B-F944-A2AD-89614581AE8F}" presName="parentText" presStyleLbl="alignNode1" presStyleIdx="0" presStyleCnt="3">
        <dgm:presLayoutVars>
          <dgm:chMax val="1"/>
          <dgm:bulletEnabled val="1"/>
        </dgm:presLayoutVars>
      </dgm:prSet>
      <dgm:spPr/>
    </dgm:pt>
    <dgm:pt modelId="{B58611BE-FF2D-D743-BB37-50A5EEA6383B}" type="pres">
      <dgm:prSet presAssocID="{D8F8CE40-966B-F944-A2AD-89614581AE8F}" presName="descendantText" presStyleLbl="alignAcc1" presStyleIdx="0" presStyleCnt="3">
        <dgm:presLayoutVars>
          <dgm:bulletEnabled val="1"/>
        </dgm:presLayoutVars>
      </dgm:prSet>
      <dgm:spPr/>
    </dgm:pt>
    <dgm:pt modelId="{A5619F85-E319-7241-8B38-1E228C75B9EE}" type="pres">
      <dgm:prSet presAssocID="{5FE76A7C-9526-C349-AABD-01DB216C79F5}" presName="sp" presStyleCnt="0"/>
      <dgm:spPr/>
    </dgm:pt>
    <dgm:pt modelId="{58CFCDAE-0DC6-EF4D-9297-9329CFA70C8B}" type="pres">
      <dgm:prSet presAssocID="{28247458-3C12-654B-92A8-7DC712ACD484}" presName="composite" presStyleCnt="0"/>
      <dgm:spPr/>
    </dgm:pt>
    <dgm:pt modelId="{9D7DD1F6-B706-2A46-BF84-FC5C763D6BD3}" type="pres">
      <dgm:prSet presAssocID="{28247458-3C12-654B-92A8-7DC712ACD484}" presName="parentText" presStyleLbl="alignNode1" presStyleIdx="1" presStyleCnt="3">
        <dgm:presLayoutVars>
          <dgm:chMax val="1"/>
          <dgm:bulletEnabled val="1"/>
        </dgm:presLayoutVars>
      </dgm:prSet>
      <dgm:spPr/>
    </dgm:pt>
    <dgm:pt modelId="{E7A10B55-BAAF-A64C-88D0-3095500DF1ED}" type="pres">
      <dgm:prSet presAssocID="{28247458-3C12-654B-92A8-7DC712ACD484}" presName="descendantText" presStyleLbl="alignAcc1" presStyleIdx="1" presStyleCnt="3">
        <dgm:presLayoutVars>
          <dgm:bulletEnabled val="1"/>
        </dgm:presLayoutVars>
      </dgm:prSet>
      <dgm:spPr/>
    </dgm:pt>
    <dgm:pt modelId="{D3E5941E-728B-A049-A37F-3C6330BB732D}" type="pres">
      <dgm:prSet presAssocID="{3093AD0B-ED7B-C94B-85BB-C224A7E17F4B}" presName="sp" presStyleCnt="0"/>
      <dgm:spPr/>
    </dgm:pt>
    <dgm:pt modelId="{F9A6B125-B3B6-8948-AE07-6AACFAF86569}" type="pres">
      <dgm:prSet presAssocID="{1D489A1B-3B1F-3345-AC9D-1D25DE1C3DA7}" presName="composite" presStyleCnt="0"/>
      <dgm:spPr/>
    </dgm:pt>
    <dgm:pt modelId="{DDB9FF23-FDD0-A648-90B0-3F77C5A540C8}" type="pres">
      <dgm:prSet presAssocID="{1D489A1B-3B1F-3345-AC9D-1D25DE1C3DA7}" presName="parentText" presStyleLbl="alignNode1" presStyleIdx="2" presStyleCnt="3">
        <dgm:presLayoutVars>
          <dgm:chMax val="1"/>
          <dgm:bulletEnabled val="1"/>
        </dgm:presLayoutVars>
      </dgm:prSet>
      <dgm:spPr/>
    </dgm:pt>
    <dgm:pt modelId="{33945E57-5E83-364A-8F35-25592D014123}" type="pres">
      <dgm:prSet presAssocID="{1D489A1B-3B1F-3345-AC9D-1D25DE1C3DA7}" presName="descendantText" presStyleLbl="alignAcc1" presStyleIdx="2" presStyleCnt="3">
        <dgm:presLayoutVars>
          <dgm:bulletEnabled val="1"/>
        </dgm:presLayoutVars>
      </dgm:prSet>
      <dgm:spPr/>
    </dgm:pt>
  </dgm:ptLst>
  <dgm:cxnLst>
    <dgm:cxn modelId="{DC23081D-43E2-BD42-BF7A-0BDD2243DFB8}" srcId="{A6C4CF73-7FD3-2740-8D98-436ED81E0FBB}" destId="{28247458-3C12-654B-92A8-7DC712ACD484}" srcOrd="1" destOrd="0" parTransId="{FD45E262-342B-0D44-A5E8-DFD168C10834}" sibTransId="{3093AD0B-ED7B-C94B-85BB-C224A7E17F4B}"/>
    <dgm:cxn modelId="{1A4EEA37-E7C6-1643-B840-8E82BDF61CB8}" srcId="{A6C4CF73-7FD3-2740-8D98-436ED81E0FBB}" destId="{D8F8CE40-966B-F944-A2AD-89614581AE8F}" srcOrd="0" destOrd="0" parTransId="{9F7972A0-91DB-5C46-9380-AC4D0D532923}" sibTransId="{5FE76A7C-9526-C349-AABD-01DB216C79F5}"/>
    <dgm:cxn modelId="{72A9135F-ADA6-D94A-92DE-85CB332C1668}" srcId="{28247458-3C12-654B-92A8-7DC712ACD484}" destId="{63511227-840F-1C47-8B8A-689F559B556C}" srcOrd="1" destOrd="0" parTransId="{80F4BD27-2026-504D-9174-CD49E1C904B1}" sibTransId="{BD02114A-5A70-7040-91A9-F709E642856B}"/>
    <dgm:cxn modelId="{EC744266-34E4-F34C-94B7-BD0FD171C03A}" type="presOf" srcId="{F5729027-D888-8446-B938-942794F29D0C}" destId="{B58611BE-FF2D-D743-BB37-50A5EEA6383B}" srcOrd="0" destOrd="0" presId="urn:microsoft.com/office/officeart/2005/8/layout/chevron2"/>
    <dgm:cxn modelId="{A5EF7C4A-B80F-A64F-87DE-0DCBA239669B}" srcId="{1D489A1B-3B1F-3345-AC9D-1D25DE1C3DA7}" destId="{C7C7A1B0-C054-9F4A-BA23-E853778E5D2B}" srcOrd="0" destOrd="0" parTransId="{2123C46B-0CF2-244B-A163-BA8D6AED7B37}" sibTransId="{098AC736-65AD-DE49-A39F-CC73E0A7F599}"/>
    <dgm:cxn modelId="{F8198E6A-46A2-434C-A7D4-DC5891036867}" srcId="{1D489A1B-3B1F-3345-AC9D-1D25DE1C3DA7}" destId="{264D23D8-ED3A-0344-B1C5-797A9660B46B}" srcOrd="1" destOrd="0" parTransId="{118E804B-8C1F-0741-8AA7-B413B03D7459}" sibTransId="{10E9AF71-F172-6348-82F6-B464474DD168}"/>
    <dgm:cxn modelId="{87BED54B-0B87-E648-9DBF-B53E05881C3C}" type="presOf" srcId="{28247458-3C12-654B-92A8-7DC712ACD484}" destId="{9D7DD1F6-B706-2A46-BF84-FC5C763D6BD3}" srcOrd="0" destOrd="0" presId="urn:microsoft.com/office/officeart/2005/8/layout/chevron2"/>
    <dgm:cxn modelId="{4BD5454C-5194-BF4F-B6E9-80F6F03E5846}" type="presOf" srcId="{1D489A1B-3B1F-3345-AC9D-1D25DE1C3DA7}" destId="{DDB9FF23-FDD0-A648-90B0-3F77C5A540C8}" srcOrd="0" destOrd="0" presId="urn:microsoft.com/office/officeart/2005/8/layout/chevron2"/>
    <dgm:cxn modelId="{A0621994-2301-784D-B567-27A21CECC8B3}" type="presOf" srcId="{C8CF7FDA-AB77-C14C-AAF8-449CED43EAA0}" destId="{E7A10B55-BAAF-A64C-88D0-3095500DF1ED}" srcOrd="0" destOrd="0" presId="urn:microsoft.com/office/officeart/2005/8/layout/chevron2"/>
    <dgm:cxn modelId="{C4D40598-7991-3245-9295-A4435D971B65}" srcId="{D8F8CE40-966B-F944-A2AD-89614581AE8F}" destId="{FCFD2374-BDFA-6A45-B877-79F2448E5287}" srcOrd="1" destOrd="0" parTransId="{6A8C40A5-3C5D-3F4D-A260-9477D7A890AF}" sibTransId="{A7791BBF-6902-F549-8350-C7D147E802E5}"/>
    <dgm:cxn modelId="{2A7DD2BA-5BB9-B04F-8B7A-5A680CD63693}" srcId="{A6C4CF73-7FD3-2740-8D98-436ED81E0FBB}" destId="{1D489A1B-3B1F-3345-AC9D-1D25DE1C3DA7}" srcOrd="2" destOrd="0" parTransId="{E30B8E28-EA44-4246-923C-67FD155D05C0}" sibTransId="{4923C906-DE8F-BA45-A7D5-C238AA1539F4}"/>
    <dgm:cxn modelId="{F5B1F8C0-543B-D742-B5EE-9DB7050B8229}" type="presOf" srcId="{63511227-840F-1C47-8B8A-689F559B556C}" destId="{E7A10B55-BAAF-A64C-88D0-3095500DF1ED}" srcOrd="0" destOrd="1" presId="urn:microsoft.com/office/officeart/2005/8/layout/chevron2"/>
    <dgm:cxn modelId="{DF7FE5C4-3E53-474C-A784-848243D2B870}" type="presOf" srcId="{C7C7A1B0-C054-9F4A-BA23-E853778E5D2B}" destId="{33945E57-5E83-364A-8F35-25592D014123}" srcOrd="0" destOrd="0" presId="urn:microsoft.com/office/officeart/2005/8/layout/chevron2"/>
    <dgm:cxn modelId="{EE131EC6-3CBC-364B-ADAB-B2575BCEF565}" type="presOf" srcId="{264D23D8-ED3A-0344-B1C5-797A9660B46B}" destId="{33945E57-5E83-364A-8F35-25592D014123}" srcOrd="0" destOrd="1" presId="urn:microsoft.com/office/officeart/2005/8/layout/chevron2"/>
    <dgm:cxn modelId="{A4EFC6D2-A9A0-254F-90C9-5C887854D270}" type="presOf" srcId="{FCFD2374-BDFA-6A45-B877-79F2448E5287}" destId="{B58611BE-FF2D-D743-BB37-50A5EEA6383B}" srcOrd="0" destOrd="1" presId="urn:microsoft.com/office/officeart/2005/8/layout/chevron2"/>
    <dgm:cxn modelId="{A529F0D9-F353-1E42-B969-CDCF2ABB25B1}" srcId="{D8F8CE40-966B-F944-A2AD-89614581AE8F}" destId="{F5729027-D888-8446-B938-942794F29D0C}" srcOrd="0" destOrd="0" parTransId="{8586B6C7-0E99-8B4B-9DF5-032D3EF3372B}" sibTransId="{7571455E-7A54-EE43-885A-E3EFC7EBC3F4}"/>
    <dgm:cxn modelId="{65B414E6-ECD2-E142-B0C1-07278D026CB6}" type="presOf" srcId="{A6C4CF73-7FD3-2740-8D98-436ED81E0FBB}" destId="{98C73204-A74E-2649-B32D-6B34F14EB1EF}" srcOrd="0" destOrd="0" presId="urn:microsoft.com/office/officeart/2005/8/layout/chevron2"/>
    <dgm:cxn modelId="{C91C6CEC-847E-314C-A923-AF5A94419035}" type="presOf" srcId="{D8F8CE40-966B-F944-A2AD-89614581AE8F}" destId="{ED3BE614-7045-A54E-8F70-C36E9E0A47CE}" srcOrd="0" destOrd="0" presId="urn:microsoft.com/office/officeart/2005/8/layout/chevron2"/>
    <dgm:cxn modelId="{F615A4F7-3060-774A-A4AE-C820F25862C3}" srcId="{28247458-3C12-654B-92A8-7DC712ACD484}" destId="{C8CF7FDA-AB77-C14C-AAF8-449CED43EAA0}" srcOrd="0" destOrd="0" parTransId="{462ECA23-9A08-5244-BBE9-2CF5006D6F88}" sibTransId="{E242181E-46B0-A64A-B15A-566A1ED2332D}"/>
    <dgm:cxn modelId="{58B2164D-06AF-4F43-B059-7535F7177FC6}" type="presParOf" srcId="{98C73204-A74E-2649-B32D-6B34F14EB1EF}" destId="{182B478F-9F37-DB40-B35C-3C7E17D74EE8}" srcOrd="0" destOrd="0" presId="urn:microsoft.com/office/officeart/2005/8/layout/chevron2"/>
    <dgm:cxn modelId="{F1CB2152-A629-BB47-A0F8-5FB08BB591E4}" type="presParOf" srcId="{182B478F-9F37-DB40-B35C-3C7E17D74EE8}" destId="{ED3BE614-7045-A54E-8F70-C36E9E0A47CE}" srcOrd="0" destOrd="0" presId="urn:microsoft.com/office/officeart/2005/8/layout/chevron2"/>
    <dgm:cxn modelId="{926AE329-599D-8A4D-AEE1-7A6687A92CB7}" type="presParOf" srcId="{182B478F-9F37-DB40-B35C-3C7E17D74EE8}" destId="{B58611BE-FF2D-D743-BB37-50A5EEA6383B}" srcOrd="1" destOrd="0" presId="urn:microsoft.com/office/officeart/2005/8/layout/chevron2"/>
    <dgm:cxn modelId="{35FA3C4A-93A3-154C-A359-B95D888A0D6A}" type="presParOf" srcId="{98C73204-A74E-2649-B32D-6B34F14EB1EF}" destId="{A5619F85-E319-7241-8B38-1E228C75B9EE}" srcOrd="1" destOrd="0" presId="urn:microsoft.com/office/officeart/2005/8/layout/chevron2"/>
    <dgm:cxn modelId="{368BC747-DA5E-DD46-8E4B-D8FBB28E47D3}" type="presParOf" srcId="{98C73204-A74E-2649-B32D-6B34F14EB1EF}" destId="{58CFCDAE-0DC6-EF4D-9297-9329CFA70C8B}" srcOrd="2" destOrd="0" presId="urn:microsoft.com/office/officeart/2005/8/layout/chevron2"/>
    <dgm:cxn modelId="{67A93702-FA1A-A343-BBF9-B2368F6DBBC9}" type="presParOf" srcId="{58CFCDAE-0DC6-EF4D-9297-9329CFA70C8B}" destId="{9D7DD1F6-B706-2A46-BF84-FC5C763D6BD3}" srcOrd="0" destOrd="0" presId="urn:microsoft.com/office/officeart/2005/8/layout/chevron2"/>
    <dgm:cxn modelId="{1EED4DAB-E6F9-564F-90F7-7389C287CE45}" type="presParOf" srcId="{58CFCDAE-0DC6-EF4D-9297-9329CFA70C8B}" destId="{E7A10B55-BAAF-A64C-88D0-3095500DF1ED}" srcOrd="1" destOrd="0" presId="urn:microsoft.com/office/officeart/2005/8/layout/chevron2"/>
    <dgm:cxn modelId="{7845622A-E123-7943-9E45-6F3B14489E08}" type="presParOf" srcId="{98C73204-A74E-2649-B32D-6B34F14EB1EF}" destId="{D3E5941E-728B-A049-A37F-3C6330BB732D}" srcOrd="3" destOrd="0" presId="urn:microsoft.com/office/officeart/2005/8/layout/chevron2"/>
    <dgm:cxn modelId="{7A3171BF-8058-EF4B-8F83-095B4CFC6CCC}" type="presParOf" srcId="{98C73204-A74E-2649-B32D-6B34F14EB1EF}" destId="{F9A6B125-B3B6-8948-AE07-6AACFAF86569}" srcOrd="4" destOrd="0" presId="urn:microsoft.com/office/officeart/2005/8/layout/chevron2"/>
    <dgm:cxn modelId="{21CA1D73-7C38-7346-A893-8B1D8873A6F1}" type="presParOf" srcId="{F9A6B125-B3B6-8948-AE07-6AACFAF86569}" destId="{DDB9FF23-FDD0-A648-90B0-3F77C5A540C8}" srcOrd="0" destOrd="0" presId="urn:microsoft.com/office/officeart/2005/8/layout/chevron2"/>
    <dgm:cxn modelId="{2B4FCC2B-7903-4A42-85A8-2B0A32BE78B3}" type="presParOf" srcId="{F9A6B125-B3B6-8948-AE07-6AACFAF86569}" destId="{33945E57-5E83-364A-8F35-25592D014123}"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D6DAFA-BAD1-BE4D-AC6B-3F4FD92C77C8}" type="doc">
      <dgm:prSet loTypeId="urn:microsoft.com/office/officeart/2005/8/layout/hProcess9" loCatId="process" qsTypeId="urn:microsoft.com/office/officeart/2005/8/quickstyle/simple1" qsCatId="simple" csTypeId="urn:microsoft.com/office/officeart/2005/8/colors/accent1_2" csCatId="accent1" phldr="1"/>
      <dgm:spPr/>
    </dgm:pt>
    <dgm:pt modelId="{27C039EF-E342-2A4D-BDCF-DBA279DB62B4}">
      <dgm:prSet phldrT="[Text]"/>
      <dgm:spPr/>
      <dgm:t>
        <a:bodyPr/>
        <a:lstStyle/>
        <a:p>
          <a:r>
            <a:rPr lang="en-US" dirty="0"/>
            <a:t>New site identified to construct </a:t>
          </a:r>
        </a:p>
      </dgm:t>
    </dgm:pt>
    <dgm:pt modelId="{D14D3328-9861-EA49-A7F2-1FB96039F830}" type="parTrans" cxnId="{4DBB10FB-8FDB-0840-8640-E332104482B7}">
      <dgm:prSet/>
      <dgm:spPr/>
      <dgm:t>
        <a:bodyPr/>
        <a:lstStyle/>
        <a:p>
          <a:endParaRPr lang="en-US"/>
        </a:p>
      </dgm:t>
    </dgm:pt>
    <dgm:pt modelId="{96B03144-BF90-B147-8344-2692E3CEB164}" type="sibTrans" cxnId="{4DBB10FB-8FDB-0840-8640-E332104482B7}">
      <dgm:prSet/>
      <dgm:spPr/>
      <dgm:t>
        <a:bodyPr/>
        <a:lstStyle/>
        <a:p>
          <a:endParaRPr lang="en-US"/>
        </a:p>
      </dgm:t>
    </dgm:pt>
    <dgm:pt modelId="{DB34789B-CAB1-0346-BCA8-CED69A3F451A}">
      <dgm:prSet phldrT="[Text]"/>
      <dgm:spPr/>
      <dgm:t>
        <a:bodyPr/>
        <a:lstStyle/>
        <a:p>
          <a:r>
            <a:rPr lang="en-US" dirty="0"/>
            <a:t>Developer chooses infrastructure provider for supply of telecommunications </a:t>
          </a:r>
        </a:p>
      </dgm:t>
    </dgm:pt>
    <dgm:pt modelId="{56EEC5CA-FF57-1549-8620-9B37E270149C}" type="parTrans" cxnId="{A3EF1D41-6692-6A47-B6A3-53C7206ADFAA}">
      <dgm:prSet/>
      <dgm:spPr/>
      <dgm:t>
        <a:bodyPr/>
        <a:lstStyle/>
        <a:p>
          <a:endParaRPr lang="en-US"/>
        </a:p>
      </dgm:t>
    </dgm:pt>
    <dgm:pt modelId="{EFE92A33-B1F1-BF44-A927-DC693219F770}" type="sibTrans" cxnId="{A3EF1D41-6692-6A47-B6A3-53C7206ADFAA}">
      <dgm:prSet/>
      <dgm:spPr/>
      <dgm:t>
        <a:bodyPr/>
        <a:lstStyle/>
        <a:p>
          <a:endParaRPr lang="en-US"/>
        </a:p>
      </dgm:t>
    </dgm:pt>
    <dgm:pt modelId="{F5831291-B404-4947-9696-8D04E6470E2A}">
      <dgm:prSet phldrT="[Text]"/>
      <dgm:spPr/>
      <dgm:t>
        <a:bodyPr/>
        <a:lstStyle/>
        <a:p>
          <a:r>
            <a:rPr lang="en-US" dirty="0"/>
            <a:t>Developer agrees terms of reference and build including wayleaves </a:t>
          </a:r>
        </a:p>
      </dgm:t>
    </dgm:pt>
    <dgm:pt modelId="{A6BF43DE-EA66-5849-994F-2309DE450C2C}" type="parTrans" cxnId="{8C3B4F07-4F1F-F74D-8394-119393D47292}">
      <dgm:prSet/>
      <dgm:spPr/>
      <dgm:t>
        <a:bodyPr/>
        <a:lstStyle/>
        <a:p>
          <a:endParaRPr lang="en-US"/>
        </a:p>
      </dgm:t>
    </dgm:pt>
    <dgm:pt modelId="{F05FAC3B-330C-934D-92F6-909279F73EB4}" type="sibTrans" cxnId="{8C3B4F07-4F1F-F74D-8394-119393D47292}">
      <dgm:prSet/>
      <dgm:spPr/>
      <dgm:t>
        <a:bodyPr/>
        <a:lstStyle/>
        <a:p>
          <a:endParaRPr lang="en-US"/>
        </a:p>
      </dgm:t>
    </dgm:pt>
    <dgm:pt modelId="{B114FCC9-C53B-2D4C-BFD1-05480A89A9AF}" type="pres">
      <dgm:prSet presAssocID="{8CD6DAFA-BAD1-BE4D-AC6B-3F4FD92C77C8}" presName="CompostProcess" presStyleCnt="0">
        <dgm:presLayoutVars>
          <dgm:dir/>
          <dgm:resizeHandles val="exact"/>
        </dgm:presLayoutVars>
      </dgm:prSet>
      <dgm:spPr/>
    </dgm:pt>
    <dgm:pt modelId="{AFCCB960-39A3-E946-AB77-0FBAFCF47FC7}" type="pres">
      <dgm:prSet presAssocID="{8CD6DAFA-BAD1-BE4D-AC6B-3F4FD92C77C8}" presName="arrow" presStyleLbl="bgShp" presStyleIdx="0" presStyleCnt="1"/>
      <dgm:spPr/>
    </dgm:pt>
    <dgm:pt modelId="{831D4CB4-DA63-5446-AC51-DC410EAF18B8}" type="pres">
      <dgm:prSet presAssocID="{8CD6DAFA-BAD1-BE4D-AC6B-3F4FD92C77C8}" presName="linearProcess" presStyleCnt="0"/>
      <dgm:spPr/>
    </dgm:pt>
    <dgm:pt modelId="{9233C271-8E60-B946-A4AC-044D75228964}" type="pres">
      <dgm:prSet presAssocID="{27C039EF-E342-2A4D-BDCF-DBA279DB62B4}" presName="textNode" presStyleLbl="node1" presStyleIdx="0" presStyleCnt="3">
        <dgm:presLayoutVars>
          <dgm:bulletEnabled val="1"/>
        </dgm:presLayoutVars>
      </dgm:prSet>
      <dgm:spPr/>
    </dgm:pt>
    <dgm:pt modelId="{57E70AD5-6E03-3B4C-B342-EA115B44DAA2}" type="pres">
      <dgm:prSet presAssocID="{96B03144-BF90-B147-8344-2692E3CEB164}" presName="sibTrans" presStyleCnt="0"/>
      <dgm:spPr/>
    </dgm:pt>
    <dgm:pt modelId="{C4F222B2-A8AC-284F-8DFA-AD260B30D7B1}" type="pres">
      <dgm:prSet presAssocID="{DB34789B-CAB1-0346-BCA8-CED69A3F451A}" presName="textNode" presStyleLbl="node1" presStyleIdx="1" presStyleCnt="3" custLinFactNeighborX="1" custLinFactNeighborY="1541">
        <dgm:presLayoutVars>
          <dgm:bulletEnabled val="1"/>
        </dgm:presLayoutVars>
      </dgm:prSet>
      <dgm:spPr/>
    </dgm:pt>
    <dgm:pt modelId="{A53AEF34-801A-6B4C-A0C1-8CA2E1C9B7AE}" type="pres">
      <dgm:prSet presAssocID="{EFE92A33-B1F1-BF44-A927-DC693219F770}" presName="sibTrans" presStyleCnt="0"/>
      <dgm:spPr/>
    </dgm:pt>
    <dgm:pt modelId="{385120B4-1982-C548-BE45-55DF39301968}" type="pres">
      <dgm:prSet presAssocID="{F5831291-B404-4947-9696-8D04E6470E2A}" presName="textNode" presStyleLbl="node1" presStyleIdx="2" presStyleCnt="3">
        <dgm:presLayoutVars>
          <dgm:bulletEnabled val="1"/>
        </dgm:presLayoutVars>
      </dgm:prSet>
      <dgm:spPr/>
    </dgm:pt>
  </dgm:ptLst>
  <dgm:cxnLst>
    <dgm:cxn modelId="{8C3B4F07-4F1F-F74D-8394-119393D47292}" srcId="{8CD6DAFA-BAD1-BE4D-AC6B-3F4FD92C77C8}" destId="{F5831291-B404-4947-9696-8D04E6470E2A}" srcOrd="2" destOrd="0" parTransId="{A6BF43DE-EA66-5849-994F-2309DE450C2C}" sibTransId="{F05FAC3B-330C-934D-92F6-909279F73EB4}"/>
    <dgm:cxn modelId="{2214F01F-72BC-1F42-9F08-AFADD94A269B}" type="presOf" srcId="{F5831291-B404-4947-9696-8D04E6470E2A}" destId="{385120B4-1982-C548-BE45-55DF39301968}" srcOrd="0" destOrd="0" presId="urn:microsoft.com/office/officeart/2005/8/layout/hProcess9"/>
    <dgm:cxn modelId="{A3EF1D41-6692-6A47-B6A3-53C7206ADFAA}" srcId="{8CD6DAFA-BAD1-BE4D-AC6B-3F4FD92C77C8}" destId="{DB34789B-CAB1-0346-BCA8-CED69A3F451A}" srcOrd="1" destOrd="0" parTransId="{56EEC5CA-FF57-1549-8620-9B37E270149C}" sibTransId="{EFE92A33-B1F1-BF44-A927-DC693219F770}"/>
    <dgm:cxn modelId="{5F05F87C-76F8-6246-8A33-5EC4041CCDDA}" type="presOf" srcId="{8CD6DAFA-BAD1-BE4D-AC6B-3F4FD92C77C8}" destId="{B114FCC9-C53B-2D4C-BFD1-05480A89A9AF}" srcOrd="0" destOrd="0" presId="urn:microsoft.com/office/officeart/2005/8/layout/hProcess9"/>
    <dgm:cxn modelId="{F40C9C84-B209-FB42-8C8D-D2F73666F76A}" type="presOf" srcId="{27C039EF-E342-2A4D-BDCF-DBA279DB62B4}" destId="{9233C271-8E60-B946-A4AC-044D75228964}" srcOrd="0" destOrd="0" presId="urn:microsoft.com/office/officeart/2005/8/layout/hProcess9"/>
    <dgm:cxn modelId="{5CDBC0CE-ED6A-B848-9C0E-94BAE4024ECE}" type="presOf" srcId="{DB34789B-CAB1-0346-BCA8-CED69A3F451A}" destId="{C4F222B2-A8AC-284F-8DFA-AD260B30D7B1}" srcOrd="0" destOrd="0" presId="urn:microsoft.com/office/officeart/2005/8/layout/hProcess9"/>
    <dgm:cxn modelId="{4DBB10FB-8FDB-0840-8640-E332104482B7}" srcId="{8CD6DAFA-BAD1-BE4D-AC6B-3F4FD92C77C8}" destId="{27C039EF-E342-2A4D-BDCF-DBA279DB62B4}" srcOrd="0" destOrd="0" parTransId="{D14D3328-9861-EA49-A7F2-1FB96039F830}" sibTransId="{96B03144-BF90-B147-8344-2692E3CEB164}"/>
    <dgm:cxn modelId="{91119E2C-83F6-8E41-B865-D4A414FAD798}" type="presParOf" srcId="{B114FCC9-C53B-2D4C-BFD1-05480A89A9AF}" destId="{AFCCB960-39A3-E946-AB77-0FBAFCF47FC7}" srcOrd="0" destOrd="0" presId="urn:microsoft.com/office/officeart/2005/8/layout/hProcess9"/>
    <dgm:cxn modelId="{A7D9F999-3861-E54F-A48C-A52D51CCD712}" type="presParOf" srcId="{B114FCC9-C53B-2D4C-BFD1-05480A89A9AF}" destId="{831D4CB4-DA63-5446-AC51-DC410EAF18B8}" srcOrd="1" destOrd="0" presId="urn:microsoft.com/office/officeart/2005/8/layout/hProcess9"/>
    <dgm:cxn modelId="{BD1CA18B-40B2-0E4F-93EA-79C83FF8048F}" type="presParOf" srcId="{831D4CB4-DA63-5446-AC51-DC410EAF18B8}" destId="{9233C271-8E60-B946-A4AC-044D75228964}" srcOrd="0" destOrd="0" presId="urn:microsoft.com/office/officeart/2005/8/layout/hProcess9"/>
    <dgm:cxn modelId="{1300134E-C916-9B4F-9F99-CC02C5E9B583}" type="presParOf" srcId="{831D4CB4-DA63-5446-AC51-DC410EAF18B8}" destId="{57E70AD5-6E03-3B4C-B342-EA115B44DAA2}" srcOrd="1" destOrd="0" presId="urn:microsoft.com/office/officeart/2005/8/layout/hProcess9"/>
    <dgm:cxn modelId="{2ED49B55-1527-7D4F-9597-79486BE6872B}" type="presParOf" srcId="{831D4CB4-DA63-5446-AC51-DC410EAF18B8}" destId="{C4F222B2-A8AC-284F-8DFA-AD260B30D7B1}" srcOrd="2" destOrd="0" presId="urn:microsoft.com/office/officeart/2005/8/layout/hProcess9"/>
    <dgm:cxn modelId="{5A2C3949-0461-9740-81C6-2B87E791E9FD}" type="presParOf" srcId="{831D4CB4-DA63-5446-AC51-DC410EAF18B8}" destId="{A53AEF34-801A-6B4C-A0C1-8CA2E1C9B7AE}" srcOrd="3" destOrd="0" presId="urn:microsoft.com/office/officeart/2005/8/layout/hProcess9"/>
    <dgm:cxn modelId="{2DB82E71-CA40-CC45-A53C-C792BD6A582D}" type="presParOf" srcId="{831D4CB4-DA63-5446-AC51-DC410EAF18B8}" destId="{385120B4-1982-C548-BE45-55DF3930196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D6DAFA-BAD1-BE4D-AC6B-3F4FD92C77C8}" type="doc">
      <dgm:prSet loTypeId="urn:microsoft.com/office/officeart/2005/8/layout/hProcess9" loCatId="process" qsTypeId="urn:microsoft.com/office/officeart/2005/8/quickstyle/simple1" qsCatId="simple" csTypeId="urn:microsoft.com/office/officeart/2005/8/colors/accent1_2" csCatId="accent1" phldr="1"/>
      <dgm:spPr/>
    </dgm:pt>
    <dgm:pt modelId="{27C039EF-E342-2A4D-BDCF-DBA279DB62B4}">
      <dgm:prSet phldrT="[Text]"/>
      <dgm:spPr/>
      <dgm:t>
        <a:bodyPr/>
        <a:lstStyle/>
        <a:p>
          <a:r>
            <a:rPr lang="en-US" dirty="0"/>
            <a:t>Developer constructs </a:t>
          </a:r>
        </a:p>
      </dgm:t>
    </dgm:pt>
    <dgm:pt modelId="{D14D3328-9861-EA49-A7F2-1FB96039F830}" type="parTrans" cxnId="{4DBB10FB-8FDB-0840-8640-E332104482B7}">
      <dgm:prSet/>
      <dgm:spPr/>
      <dgm:t>
        <a:bodyPr/>
        <a:lstStyle/>
        <a:p>
          <a:endParaRPr lang="en-US"/>
        </a:p>
      </dgm:t>
    </dgm:pt>
    <dgm:pt modelId="{96B03144-BF90-B147-8344-2692E3CEB164}" type="sibTrans" cxnId="{4DBB10FB-8FDB-0840-8640-E332104482B7}">
      <dgm:prSet/>
      <dgm:spPr/>
      <dgm:t>
        <a:bodyPr/>
        <a:lstStyle/>
        <a:p>
          <a:endParaRPr lang="en-US"/>
        </a:p>
      </dgm:t>
    </dgm:pt>
    <dgm:pt modelId="{DB34789B-CAB1-0346-BCA8-CED69A3F451A}">
      <dgm:prSet phldrT="[Text]"/>
      <dgm:spPr/>
      <dgm:t>
        <a:bodyPr/>
        <a:lstStyle/>
        <a:p>
          <a:r>
            <a:rPr lang="en-US" dirty="0"/>
            <a:t>Infrastructure provider signs off ducts for ‘safe and suitability’  </a:t>
          </a:r>
        </a:p>
      </dgm:t>
    </dgm:pt>
    <dgm:pt modelId="{56EEC5CA-FF57-1549-8620-9B37E270149C}" type="parTrans" cxnId="{A3EF1D41-6692-6A47-B6A3-53C7206ADFAA}">
      <dgm:prSet/>
      <dgm:spPr/>
      <dgm:t>
        <a:bodyPr/>
        <a:lstStyle/>
        <a:p>
          <a:endParaRPr lang="en-US"/>
        </a:p>
      </dgm:t>
    </dgm:pt>
    <dgm:pt modelId="{EFE92A33-B1F1-BF44-A927-DC693219F770}" type="sibTrans" cxnId="{A3EF1D41-6692-6A47-B6A3-53C7206ADFAA}">
      <dgm:prSet/>
      <dgm:spPr/>
      <dgm:t>
        <a:bodyPr/>
        <a:lstStyle/>
        <a:p>
          <a:endParaRPr lang="en-US"/>
        </a:p>
      </dgm:t>
    </dgm:pt>
    <dgm:pt modelId="{F5831291-B404-4947-9696-8D04E6470E2A}">
      <dgm:prSet phldrT="[Text]"/>
      <dgm:spPr/>
      <dgm:t>
        <a:bodyPr/>
        <a:lstStyle/>
        <a:p>
          <a:r>
            <a:rPr lang="en-US" dirty="0"/>
            <a:t>Duct is ready to receive cabling and provision of service </a:t>
          </a:r>
        </a:p>
      </dgm:t>
    </dgm:pt>
    <dgm:pt modelId="{A6BF43DE-EA66-5849-994F-2309DE450C2C}" type="parTrans" cxnId="{8C3B4F07-4F1F-F74D-8394-119393D47292}">
      <dgm:prSet/>
      <dgm:spPr/>
      <dgm:t>
        <a:bodyPr/>
        <a:lstStyle/>
        <a:p>
          <a:endParaRPr lang="en-US"/>
        </a:p>
      </dgm:t>
    </dgm:pt>
    <dgm:pt modelId="{F05FAC3B-330C-934D-92F6-909279F73EB4}" type="sibTrans" cxnId="{8C3B4F07-4F1F-F74D-8394-119393D47292}">
      <dgm:prSet/>
      <dgm:spPr/>
      <dgm:t>
        <a:bodyPr/>
        <a:lstStyle/>
        <a:p>
          <a:endParaRPr lang="en-US"/>
        </a:p>
      </dgm:t>
    </dgm:pt>
    <dgm:pt modelId="{B114FCC9-C53B-2D4C-BFD1-05480A89A9AF}" type="pres">
      <dgm:prSet presAssocID="{8CD6DAFA-BAD1-BE4D-AC6B-3F4FD92C77C8}" presName="CompostProcess" presStyleCnt="0">
        <dgm:presLayoutVars>
          <dgm:dir/>
          <dgm:resizeHandles val="exact"/>
        </dgm:presLayoutVars>
      </dgm:prSet>
      <dgm:spPr/>
    </dgm:pt>
    <dgm:pt modelId="{AFCCB960-39A3-E946-AB77-0FBAFCF47FC7}" type="pres">
      <dgm:prSet presAssocID="{8CD6DAFA-BAD1-BE4D-AC6B-3F4FD92C77C8}" presName="arrow" presStyleLbl="bgShp" presStyleIdx="0" presStyleCnt="1"/>
      <dgm:spPr/>
    </dgm:pt>
    <dgm:pt modelId="{831D4CB4-DA63-5446-AC51-DC410EAF18B8}" type="pres">
      <dgm:prSet presAssocID="{8CD6DAFA-BAD1-BE4D-AC6B-3F4FD92C77C8}" presName="linearProcess" presStyleCnt="0"/>
      <dgm:spPr/>
    </dgm:pt>
    <dgm:pt modelId="{9233C271-8E60-B946-A4AC-044D75228964}" type="pres">
      <dgm:prSet presAssocID="{27C039EF-E342-2A4D-BDCF-DBA279DB62B4}" presName="textNode" presStyleLbl="node1" presStyleIdx="0" presStyleCnt="3">
        <dgm:presLayoutVars>
          <dgm:bulletEnabled val="1"/>
        </dgm:presLayoutVars>
      </dgm:prSet>
      <dgm:spPr/>
    </dgm:pt>
    <dgm:pt modelId="{57E70AD5-6E03-3B4C-B342-EA115B44DAA2}" type="pres">
      <dgm:prSet presAssocID="{96B03144-BF90-B147-8344-2692E3CEB164}" presName="sibTrans" presStyleCnt="0"/>
      <dgm:spPr/>
    </dgm:pt>
    <dgm:pt modelId="{C4F222B2-A8AC-284F-8DFA-AD260B30D7B1}" type="pres">
      <dgm:prSet presAssocID="{DB34789B-CAB1-0346-BCA8-CED69A3F451A}" presName="textNode" presStyleLbl="node1" presStyleIdx="1" presStyleCnt="3" custLinFactNeighborX="1" custLinFactNeighborY="1541">
        <dgm:presLayoutVars>
          <dgm:bulletEnabled val="1"/>
        </dgm:presLayoutVars>
      </dgm:prSet>
      <dgm:spPr/>
    </dgm:pt>
    <dgm:pt modelId="{A53AEF34-801A-6B4C-A0C1-8CA2E1C9B7AE}" type="pres">
      <dgm:prSet presAssocID="{EFE92A33-B1F1-BF44-A927-DC693219F770}" presName="sibTrans" presStyleCnt="0"/>
      <dgm:spPr/>
    </dgm:pt>
    <dgm:pt modelId="{385120B4-1982-C548-BE45-55DF39301968}" type="pres">
      <dgm:prSet presAssocID="{F5831291-B404-4947-9696-8D04E6470E2A}" presName="textNode" presStyleLbl="node1" presStyleIdx="2" presStyleCnt="3">
        <dgm:presLayoutVars>
          <dgm:bulletEnabled val="1"/>
        </dgm:presLayoutVars>
      </dgm:prSet>
      <dgm:spPr/>
    </dgm:pt>
  </dgm:ptLst>
  <dgm:cxnLst>
    <dgm:cxn modelId="{8C3B4F07-4F1F-F74D-8394-119393D47292}" srcId="{8CD6DAFA-BAD1-BE4D-AC6B-3F4FD92C77C8}" destId="{F5831291-B404-4947-9696-8D04E6470E2A}" srcOrd="2" destOrd="0" parTransId="{A6BF43DE-EA66-5849-994F-2309DE450C2C}" sibTransId="{F05FAC3B-330C-934D-92F6-909279F73EB4}"/>
    <dgm:cxn modelId="{2214F01F-72BC-1F42-9F08-AFADD94A269B}" type="presOf" srcId="{F5831291-B404-4947-9696-8D04E6470E2A}" destId="{385120B4-1982-C548-BE45-55DF39301968}" srcOrd="0" destOrd="0" presId="urn:microsoft.com/office/officeart/2005/8/layout/hProcess9"/>
    <dgm:cxn modelId="{A3EF1D41-6692-6A47-B6A3-53C7206ADFAA}" srcId="{8CD6DAFA-BAD1-BE4D-AC6B-3F4FD92C77C8}" destId="{DB34789B-CAB1-0346-BCA8-CED69A3F451A}" srcOrd="1" destOrd="0" parTransId="{56EEC5CA-FF57-1549-8620-9B37E270149C}" sibTransId="{EFE92A33-B1F1-BF44-A927-DC693219F770}"/>
    <dgm:cxn modelId="{5F05F87C-76F8-6246-8A33-5EC4041CCDDA}" type="presOf" srcId="{8CD6DAFA-BAD1-BE4D-AC6B-3F4FD92C77C8}" destId="{B114FCC9-C53B-2D4C-BFD1-05480A89A9AF}" srcOrd="0" destOrd="0" presId="urn:microsoft.com/office/officeart/2005/8/layout/hProcess9"/>
    <dgm:cxn modelId="{F40C9C84-B209-FB42-8C8D-D2F73666F76A}" type="presOf" srcId="{27C039EF-E342-2A4D-BDCF-DBA279DB62B4}" destId="{9233C271-8E60-B946-A4AC-044D75228964}" srcOrd="0" destOrd="0" presId="urn:microsoft.com/office/officeart/2005/8/layout/hProcess9"/>
    <dgm:cxn modelId="{5CDBC0CE-ED6A-B848-9C0E-94BAE4024ECE}" type="presOf" srcId="{DB34789B-CAB1-0346-BCA8-CED69A3F451A}" destId="{C4F222B2-A8AC-284F-8DFA-AD260B30D7B1}" srcOrd="0" destOrd="0" presId="urn:microsoft.com/office/officeart/2005/8/layout/hProcess9"/>
    <dgm:cxn modelId="{4DBB10FB-8FDB-0840-8640-E332104482B7}" srcId="{8CD6DAFA-BAD1-BE4D-AC6B-3F4FD92C77C8}" destId="{27C039EF-E342-2A4D-BDCF-DBA279DB62B4}" srcOrd="0" destOrd="0" parTransId="{D14D3328-9861-EA49-A7F2-1FB96039F830}" sibTransId="{96B03144-BF90-B147-8344-2692E3CEB164}"/>
    <dgm:cxn modelId="{91119E2C-83F6-8E41-B865-D4A414FAD798}" type="presParOf" srcId="{B114FCC9-C53B-2D4C-BFD1-05480A89A9AF}" destId="{AFCCB960-39A3-E946-AB77-0FBAFCF47FC7}" srcOrd="0" destOrd="0" presId="urn:microsoft.com/office/officeart/2005/8/layout/hProcess9"/>
    <dgm:cxn modelId="{A7D9F999-3861-E54F-A48C-A52D51CCD712}" type="presParOf" srcId="{B114FCC9-C53B-2D4C-BFD1-05480A89A9AF}" destId="{831D4CB4-DA63-5446-AC51-DC410EAF18B8}" srcOrd="1" destOrd="0" presId="urn:microsoft.com/office/officeart/2005/8/layout/hProcess9"/>
    <dgm:cxn modelId="{BD1CA18B-40B2-0E4F-93EA-79C83FF8048F}" type="presParOf" srcId="{831D4CB4-DA63-5446-AC51-DC410EAF18B8}" destId="{9233C271-8E60-B946-A4AC-044D75228964}" srcOrd="0" destOrd="0" presId="urn:microsoft.com/office/officeart/2005/8/layout/hProcess9"/>
    <dgm:cxn modelId="{1300134E-C916-9B4F-9F99-CC02C5E9B583}" type="presParOf" srcId="{831D4CB4-DA63-5446-AC51-DC410EAF18B8}" destId="{57E70AD5-6E03-3B4C-B342-EA115B44DAA2}" srcOrd="1" destOrd="0" presId="urn:microsoft.com/office/officeart/2005/8/layout/hProcess9"/>
    <dgm:cxn modelId="{2ED49B55-1527-7D4F-9597-79486BE6872B}" type="presParOf" srcId="{831D4CB4-DA63-5446-AC51-DC410EAF18B8}" destId="{C4F222B2-A8AC-284F-8DFA-AD260B30D7B1}" srcOrd="2" destOrd="0" presId="urn:microsoft.com/office/officeart/2005/8/layout/hProcess9"/>
    <dgm:cxn modelId="{5A2C3949-0461-9740-81C6-2B87E791E9FD}" type="presParOf" srcId="{831D4CB4-DA63-5446-AC51-DC410EAF18B8}" destId="{A53AEF34-801A-6B4C-A0C1-8CA2E1C9B7AE}" srcOrd="3" destOrd="0" presId="urn:microsoft.com/office/officeart/2005/8/layout/hProcess9"/>
    <dgm:cxn modelId="{2DB82E71-CA40-CC45-A53C-C792BD6A582D}" type="presParOf" srcId="{831D4CB4-DA63-5446-AC51-DC410EAF18B8}" destId="{385120B4-1982-C548-BE45-55DF39301968}"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369024-524E-DE4B-AC75-59E6AA550EF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420D84BB-F264-9140-811C-21C04E69D02F}">
      <dgm:prSet phldrT="[Text]"/>
      <dgm:spPr/>
      <dgm:t>
        <a:bodyPr/>
        <a:lstStyle/>
        <a:p>
          <a:r>
            <a:rPr lang="en-US" dirty="0"/>
            <a:t>Choice of provider chosen </a:t>
          </a:r>
        </a:p>
      </dgm:t>
    </dgm:pt>
    <dgm:pt modelId="{2E40A939-4611-5B49-B108-A5610F2B5D38}" type="parTrans" cxnId="{7F5F37F2-948B-DD45-8E23-D29DBE706C57}">
      <dgm:prSet/>
      <dgm:spPr/>
      <dgm:t>
        <a:bodyPr/>
        <a:lstStyle/>
        <a:p>
          <a:endParaRPr lang="en-US"/>
        </a:p>
      </dgm:t>
    </dgm:pt>
    <dgm:pt modelId="{5553DBF6-975E-234D-A85B-06EDB028206D}" type="sibTrans" cxnId="{7F5F37F2-948B-DD45-8E23-D29DBE706C57}">
      <dgm:prSet/>
      <dgm:spPr/>
      <dgm:t>
        <a:bodyPr/>
        <a:lstStyle/>
        <a:p>
          <a:endParaRPr lang="en-US"/>
        </a:p>
      </dgm:t>
    </dgm:pt>
    <dgm:pt modelId="{5AE438E3-2A2C-D547-95D4-7723F2FCE24B}">
      <dgm:prSet phldrT="[Text]"/>
      <dgm:spPr/>
      <dgm:t>
        <a:bodyPr/>
        <a:lstStyle/>
        <a:p>
          <a:r>
            <a:rPr lang="en-US" dirty="0"/>
            <a:t>Single service contract required including wayleave prior to duct installation commences </a:t>
          </a:r>
        </a:p>
      </dgm:t>
    </dgm:pt>
    <dgm:pt modelId="{2C949C3F-09DE-3943-B587-D2194AE25114}" type="parTrans" cxnId="{C924716B-21F0-5645-BA43-D840924B93F7}">
      <dgm:prSet/>
      <dgm:spPr/>
      <dgm:t>
        <a:bodyPr/>
        <a:lstStyle/>
        <a:p>
          <a:endParaRPr lang="en-US"/>
        </a:p>
      </dgm:t>
    </dgm:pt>
    <dgm:pt modelId="{C6A76435-AB67-D243-91DF-E8D74900B330}" type="sibTrans" cxnId="{C924716B-21F0-5645-BA43-D840924B93F7}">
      <dgm:prSet/>
      <dgm:spPr/>
      <dgm:t>
        <a:bodyPr/>
        <a:lstStyle/>
        <a:p>
          <a:endParaRPr lang="en-US"/>
        </a:p>
      </dgm:t>
    </dgm:pt>
    <dgm:pt modelId="{07B3A3BB-5CAF-6140-B129-A909E53BA7C1}">
      <dgm:prSet phldrT="[Text]"/>
      <dgm:spPr/>
      <dgm:t>
        <a:bodyPr/>
        <a:lstStyle/>
        <a:p>
          <a:r>
            <a:rPr lang="en-US" dirty="0"/>
            <a:t>Terms of wayleave, all wayleaves are required but vary subject to the condition of the proposed adoption of the development – Sc38, Sc278 and private roads </a:t>
          </a:r>
        </a:p>
      </dgm:t>
    </dgm:pt>
    <dgm:pt modelId="{67807103-5B68-8944-A1AD-2E3572B92D81}" type="parTrans" cxnId="{D721AD6C-AFAD-9F4F-B610-52FAFE016746}">
      <dgm:prSet/>
      <dgm:spPr/>
      <dgm:t>
        <a:bodyPr/>
        <a:lstStyle/>
        <a:p>
          <a:endParaRPr lang="en-US"/>
        </a:p>
      </dgm:t>
    </dgm:pt>
    <dgm:pt modelId="{D5D7700F-161A-7546-93BE-EF42342CBD8D}" type="sibTrans" cxnId="{D721AD6C-AFAD-9F4F-B610-52FAFE016746}">
      <dgm:prSet/>
      <dgm:spPr/>
      <dgm:t>
        <a:bodyPr/>
        <a:lstStyle/>
        <a:p>
          <a:endParaRPr lang="en-US"/>
        </a:p>
      </dgm:t>
    </dgm:pt>
    <dgm:pt modelId="{D7137E12-B8A2-C64E-9AA9-87A15125A32F}">
      <dgm:prSet/>
      <dgm:spPr/>
      <dgm:t>
        <a:bodyPr/>
        <a:lstStyle/>
        <a:p>
          <a:r>
            <a:rPr lang="en-US" dirty="0"/>
            <a:t>Ensure all wayleaves are correctly legally read and not signed by a none authorized legal representative of the company, and that relevant negotiations of terms are met of the rights to access </a:t>
          </a:r>
        </a:p>
      </dgm:t>
    </dgm:pt>
    <dgm:pt modelId="{1B7F4568-83C5-054F-A2BE-5881306953FC}" type="parTrans" cxnId="{CE6B2C5E-C827-BC40-949B-326D57A5B56A}">
      <dgm:prSet/>
      <dgm:spPr/>
      <dgm:t>
        <a:bodyPr/>
        <a:lstStyle/>
        <a:p>
          <a:endParaRPr lang="en-US"/>
        </a:p>
      </dgm:t>
    </dgm:pt>
    <dgm:pt modelId="{5F82A2DA-FF72-274B-AC77-362A82D4FD24}" type="sibTrans" cxnId="{CE6B2C5E-C827-BC40-949B-326D57A5B56A}">
      <dgm:prSet/>
      <dgm:spPr/>
      <dgm:t>
        <a:bodyPr/>
        <a:lstStyle/>
        <a:p>
          <a:endParaRPr lang="en-US"/>
        </a:p>
      </dgm:t>
    </dgm:pt>
    <dgm:pt modelId="{FF6BF461-4C01-EC4E-B28D-C6C777A024F6}">
      <dgm:prSet/>
      <dgm:spPr/>
      <dgm:t>
        <a:bodyPr/>
        <a:lstStyle/>
        <a:p>
          <a:r>
            <a:rPr lang="en-US" dirty="0"/>
            <a:t>agree and sign contract and wayleave, developer has a choice to dual lay with other infrastructure providers subject to providers agreeing to this</a:t>
          </a:r>
        </a:p>
      </dgm:t>
    </dgm:pt>
    <dgm:pt modelId="{B0D2AFAD-CD00-DC44-8E5F-6A8AE39692F1}" type="parTrans" cxnId="{2BCB0CE9-1376-F943-9388-EC9923953F4D}">
      <dgm:prSet/>
      <dgm:spPr/>
      <dgm:t>
        <a:bodyPr/>
        <a:lstStyle/>
        <a:p>
          <a:endParaRPr lang="en-US"/>
        </a:p>
      </dgm:t>
    </dgm:pt>
    <dgm:pt modelId="{CD63CE8B-27E4-174D-ACE0-3DED4BCADDF1}" type="sibTrans" cxnId="{2BCB0CE9-1376-F943-9388-EC9923953F4D}">
      <dgm:prSet/>
      <dgm:spPr/>
      <dgm:t>
        <a:bodyPr/>
        <a:lstStyle/>
        <a:p>
          <a:endParaRPr lang="en-US"/>
        </a:p>
      </dgm:t>
    </dgm:pt>
    <dgm:pt modelId="{9415F5A1-60B4-3B44-BE65-8FA6B2DB8E5D}" type="pres">
      <dgm:prSet presAssocID="{83369024-524E-DE4B-AC75-59E6AA550EF0}" presName="Name0" presStyleCnt="0">
        <dgm:presLayoutVars>
          <dgm:dir/>
          <dgm:resizeHandles val="exact"/>
        </dgm:presLayoutVars>
      </dgm:prSet>
      <dgm:spPr/>
    </dgm:pt>
    <dgm:pt modelId="{19C60970-4E2E-B44D-B6C7-D5144B089919}" type="pres">
      <dgm:prSet presAssocID="{83369024-524E-DE4B-AC75-59E6AA550EF0}" presName="arrow" presStyleLbl="bgShp" presStyleIdx="0" presStyleCnt="1"/>
      <dgm:spPr/>
    </dgm:pt>
    <dgm:pt modelId="{8DE7FCA8-91CB-0047-B95A-EBD3DFBC83B9}" type="pres">
      <dgm:prSet presAssocID="{83369024-524E-DE4B-AC75-59E6AA550EF0}" presName="points" presStyleCnt="0"/>
      <dgm:spPr/>
    </dgm:pt>
    <dgm:pt modelId="{7557ECB9-8130-6B49-B626-CC5E01E035C8}" type="pres">
      <dgm:prSet presAssocID="{420D84BB-F264-9140-811C-21C04E69D02F}" presName="compositeA" presStyleCnt="0"/>
      <dgm:spPr/>
    </dgm:pt>
    <dgm:pt modelId="{E8617FA3-1282-624F-AADF-362866622720}" type="pres">
      <dgm:prSet presAssocID="{420D84BB-F264-9140-811C-21C04E69D02F}" presName="textA" presStyleLbl="revTx" presStyleIdx="0" presStyleCnt="5">
        <dgm:presLayoutVars>
          <dgm:bulletEnabled val="1"/>
        </dgm:presLayoutVars>
      </dgm:prSet>
      <dgm:spPr/>
    </dgm:pt>
    <dgm:pt modelId="{6CE274DC-AC6F-AB42-B941-2E2237DE0DAB}" type="pres">
      <dgm:prSet presAssocID="{420D84BB-F264-9140-811C-21C04E69D02F}" presName="circleA" presStyleLbl="node1" presStyleIdx="0" presStyleCnt="5"/>
      <dgm:spPr/>
    </dgm:pt>
    <dgm:pt modelId="{C5728FA1-8C8F-1A49-9FB1-411E3D4DEC48}" type="pres">
      <dgm:prSet presAssocID="{420D84BB-F264-9140-811C-21C04E69D02F}" presName="spaceA" presStyleCnt="0"/>
      <dgm:spPr/>
    </dgm:pt>
    <dgm:pt modelId="{7215C07D-B950-AD4F-A74B-8C914011FDDD}" type="pres">
      <dgm:prSet presAssocID="{5553DBF6-975E-234D-A85B-06EDB028206D}" presName="space" presStyleCnt="0"/>
      <dgm:spPr/>
    </dgm:pt>
    <dgm:pt modelId="{B2A8D800-30D4-074B-8471-9BBEDB5CB14A}" type="pres">
      <dgm:prSet presAssocID="{5AE438E3-2A2C-D547-95D4-7723F2FCE24B}" presName="compositeB" presStyleCnt="0"/>
      <dgm:spPr/>
    </dgm:pt>
    <dgm:pt modelId="{B677F5CB-1C51-C045-A319-5F7CCFBF8887}" type="pres">
      <dgm:prSet presAssocID="{5AE438E3-2A2C-D547-95D4-7723F2FCE24B}" presName="textB" presStyleLbl="revTx" presStyleIdx="1" presStyleCnt="5">
        <dgm:presLayoutVars>
          <dgm:bulletEnabled val="1"/>
        </dgm:presLayoutVars>
      </dgm:prSet>
      <dgm:spPr/>
    </dgm:pt>
    <dgm:pt modelId="{E63EBE38-927A-8D46-B319-F7788F8B3AB7}" type="pres">
      <dgm:prSet presAssocID="{5AE438E3-2A2C-D547-95D4-7723F2FCE24B}" presName="circleB" presStyleLbl="node1" presStyleIdx="1" presStyleCnt="5"/>
      <dgm:spPr/>
    </dgm:pt>
    <dgm:pt modelId="{199240FB-7BBF-8342-86D5-B3BCA0FEE2A7}" type="pres">
      <dgm:prSet presAssocID="{5AE438E3-2A2C-D547-95D4-7723F2FCE24B}" presName="spaceB" presStyleCnt="0"/>
      <dgm:spPr/>
    </dgm:pt>
    <dgm:pt modelId="{DEB5FEA3-6E68-DD46-98A1-486998998D54}" type="pres">
      <dgm:prSet presAssocID="{C6A76435-AB67-D243-91DF-E8D74900B330}" presName="space" presStyleCnt="0"/>
      <dgm:spPr/>
    </dgm:pt>
    <dgm:pt modelId="{2CDE5D11-C9D1-2746-986D-B02E14084F81}" type="pres">
      <dgm:prSet presAssocID="{07B3A3BB-5CAF-6140-B129-A909E53BA7C1}" presName="compositeA" presStyleCnt="0"/>
      <dgm:spPr/>
    </dgm:pt>
    <dgm:pt modelId="{5E1594BF-17CB-1249-AE90-62D7B52EA53B}" type="pres">
      <dgm:prSet presAssocID="{07B3A3BB-5CAF-6140-B129-A909E53BA7C1}" presName="textA" presStyleLbl="revTx" presStyleIdx="2" presStyleCnt="5">
        <dgm:presLayoutVars>
          <dgm:bulletEnabled val="1"/>
        </dgm:presLayoutVars>
      </dgm:prSet>
      <dgm:spPr/>
    </dgm:pt>
    <dgm:pt modelId="{AEDA59D0-467C-494A-BB72-C0E73611695C}" type="pres">
      <dgm:prSet presAssocID="{07B3A3BB-5CAF-6140-B129-A909E53BA7C1}" presName="circleA" presStyleLbl="node1" presStyleIdx="2" presStyleCnt="5"/>
      <dgm:spPr/>
    </dgm:pt>
    <dgm:pt modelId="{D6A927F1-A98C-334B-A306-C5DF5494B69B}" type="pres">
      <dgm:prSet presAssocID="{07B3A3BB-5CAF-6140-B129-A909E53BA7C1}" presName="spaceA" presStyleCnt="0"/>
      <dgm:spPr/>
    </dgm:pt>
    <dgm:pt modelId="{EAA285EE-DD37-8E41-8BD3-5142974229A2}" type="pres">
      <dgm:prSet presAssocID="{D5D7700F-161A-7546-93BE-EF42342CBD8D}" presName="space" presStyleCnt="0"/>
      <dgm:spPr/>
    </dgm:pt>
    <dgm:pt modelId="{C0EB888B-855C-8140-990D-1AB8CBC9F1B9}" type="pres">
      <dgm:prSet presAssocID="{D7137E12-B8A2-C64E-9AA9-87A15125A32F}" presName="compositeB" presStyleCnt="0"/>
      <dgm:spPr/>
    </dgm:pt>
    <dgm:pt modelId="{1154D5CB-6DC3-5E4E-A0C5-C0315F9FAB1B}" type="pres">
      <dgm:prSet presAssocID="{D7137E12-B8A2-C64E-9AA9-87A15125A32F}" presName="textB" presStyleLbl="revTx" presStyleIdx="3" presStyleCnt="5">
        <dgm:presLayoutVars>
          <dgm:bulletEnabled val="1"/>
        </dgm:presLayoutVars>
      </dgm:prSet>
      <dgm:spPr/>
    </dgm:pt>
    <dgm:pt modelId="{884435CE-8104-804E-8304-7CA8444FB589}" type="pres">
      <dgm:prSet presAssocID="{D7137E12-B8A2-C64E-9AA9-87A15125A32F}" presName="circleB" presStyleLbl="node1" presStyleIdx="3" presStyleCnt="5"/>
      <dgm:spPr/>
    </dgm:pt>
    <dgm:pt modelId="{7FCAE1E7-0B14-4D42-BFDC-DB4DD2C0E724}" type="pres">
      <dgm:prSet presAssocID="{D7137E12-B8A2-C64E-9AA9-87A15125A32F}" presName="spaceB" presStyleCnt="0"/>
      <dgm:spPr/>
    </dgm:pt>
    <dgm:pt modelId="{8F0FA2EB-2BC1-AC49-98EC-CD4388EF85DE}" type="pres">
      <dgm:prSet presAssocID="{5F82A2DA-FF72-274B-AC77-362A82D4FD24}" presName="space" presStyleCnt="0"/>
      <dgm:spPr/>
    </dgm:pt>
    <dgm:pt modelId="{541293BD-79EA-B94D-B2ED-7BFB532953DD}" type="pres">
      <dgm:prSet presAssocID="{FF6BF461-4C01-EC4E-B28D-C6C777A024F6}" presName="compositeA" presStyleCnt="0"/>
      <dgm:spPr/>
    </dgm:pt>
    <dgm:pt modelId="{84BAD46A-E545-DD44-BB65-A1848FC88DBB}" type="pres">
      <dgm:prSet presAssocID="{FF6BF461-4C01-EC4E-B28D-C6C777A024F6}" presName="textA" presStyleLbl="revTx" presStyleIdx="4" presStyleCnt="5">
        <dgm:presLayoutVars>
          <dgm:bulletEnabled val="1"/>
        </dgm:presLayoutVars>
      </dgm:prSet>
      <dgm:spPr/>
    </dgm:pt>
    <dgm:pt modelId="{1D4BA526-9611-BE44-82C5-A52B874EA58B}" type="pres">
      <dgm:prSet presAssocID="{FF6BF461-4C01-EC4E-B28D-C6C777A024F6}" presName="circleA" presStyleLbl="node1" presStyleIdx="4" presStyleCnt="5"/>
      <dgm:spPr/>
    </dgm:pt>
    <dgm:pt modelId="{B2961526-101F-654D-85E9-3B126FC12D84}" type="pres">
      <dgm:prSet presAssocID="{FF6BF461-4C01-EC4E-B28D-C6C777A024F6}" presName="spaceA" presStyleCnt="0"/>
      <dgm:spPr/>
    </dgm:pt>
  </dgm:ptLst>
  <dgm:cxnLst>
    <dgm:cxn modelId="{AE64502F-05C4-6A4C-B267-0B3D24609A6B}" type="presOf" srcId="{07B3A3BB-5CAF-6140-B129-A909E53BA7C1}" destId="{5E1594BF-17CB-1249-AE90-62D7B52EA53B}" srcOrd="0" destOrd="0" presId="urn:microsoft.com/office/officeart/2005/8/layout/hProcess11"/>
    <dgm:cxn modelId="{9DD3AC40-9667-9C4B-A546-50DD14BB9814}" type="presOf" srcId="{5AE438E3-2A2C-D547-95D4-7723F2FCE24B}" destId="{B677F5CB-1C51-C045-A319-5F7CCFBF8887}" srcOrd="0" destOrd="0" presId="urn:microsoft.com/office/officeart/2005/8/layout/hProcess11"/>
    <dgm:cxn modelId="{CE6B2C5E-C827-BC40-949B-326D57A5B56A}" srcId="{83369024-524E-DE4B-AC75-59E6AA550EF0}" destId="{D7137E12-B8A2-C64E-9AA9-87A15125A32F}" srcOrd="3" destOrd="0" parTransId="{1B7F4568-83C5-054F-A2BE-5881306953FC}" sibTransId="{5F82A2DA-FF72-274B-AC77-362A82D4FD24}"/>
    <dgm:cxn modelId="{C924716B-21F0-5645-BA43-D840924B93F7}" srcId="{83369024-524E-DE4B-AC75-59E6AA550EF0}" destId="{5AE438E3-2A2C-D547-95D4-7723F2FCE24B}" srcOrd="1" destOrd="0" parTransId="{2C949C3F-09DE-3943-B587-D2194AE25114}" sibTransId="{C6A76435-AB67-D243-91DF-E8D74900B330}"/>
    <dgm:cxn modelId="{D721AD6C-AFAD-9F4F-B610-52FAFE016746}" srcId="{83369024-524E-DE4B-AC75-59E6AA550EF0}" destId="{07B3A3BB-5CAF-6140-B129-A909E53BA7C1}" srcOrd="2" destOrd="0" parTransId="{67807103-5B68-8944-A1AD-2E3572B92D81}" sibTransId="{D5D7700F-161A-7546-93BE-EF42342CBD8D}"/>
    <dgm:cxn modelId="{D6B9F272-37C9-844D-A1CB-A1C148A7A5C4}" type="presOf" srcId="{83369024-524E-DE4B-AC75-59E6AA550EF0}" destId="{9415F5A1-60B4-3B44-BE65-8FA6B2DB8E5D}" srcOrd="0" destOrd="0" presId="urn:microsoft.com/office/officeart/2005/8/layout/hProcess11"/>
    <dgm:cxn modelId="{4B5FFE77-D9CE-B047-AE30-2C0F46A2563C}" type="presOf" srcId="{D7137E12-B8A2-C64E-9AA9-87A15125A32F}" destId="{1154D5CB-6DC3-5E4E-A0C5-C0315F9FAB1B}" srcOrd="0" destOrd="0" presId="urn:microsoft.com/office/officeart/2005/8/layout/hProcess11"/>
    <dgm:cxn modelId="{11A2D9D2-A65A-EA4E-8F5D-0DFFA9DB1146}" type="presOf" srcId="{420D84BB-F264-9140-811C-21C04E69D02F}" destId="{E8617FA3-1282-624F-AADF-362866622720}" srcOrd="0" destOrd="0" presId="urn:microsoft.com/office/officeart/2005/8/layout/hProcess11"/>
    <dgm:cxn modelId="{2BCB0CE9-1376-F943-9388-EC9923953F4D}" srcId="{83369024-524E-DE4B-AC75-59E6AA550EF0}" destId="{FF6BF461-4C01-EC4E-B28D-C6C777A024F6}" srcOrd="4" destOrd="0" parTransId="{B0D2AFAD-CD00-DC44-8E5F-6A8AE39692F1}" sibTransId="{CD63CE8B-27E4-174D-ACE0-3DED4BCADDF1}"/>
    <dgm:cxn modelId="{A5CA20F1-515B-8441-A9E7-97C6516AB956}" type="presOf" srcId="{FF6BF461-4C01-EC4E-B28D-C6C777A024F6}" destId="{84BAD46A-E545-DD44-BB65-A1848FC88DBB}" srcOrd="0" destOrd="0" presId="urn:microsoft.com/office/officeart/2005/8/layout/hProcess11"/>
    <dgm:cxn modelId="{7F5F37F2-948B-DD45-8E23-D29DBE706C57}" srcId="{83369024-524E-DE4B-AC75-59E6AA550EF0}" destId="{420D84BB-F264-9140-811C-21C04E69D02F}" srcOrd="0" destOrd="0" parTransId="{2E40A939-4611-5B49-B108-A5610F2B5D38}" sibTransId="{5553DBF6-975E-234D-A85B-06EDB028206D}"/>
    <dgm:cxn modelId="{6C362A78-9299-4649-83F2-54292A09E9C7}" type="presParOf" srcId="{9415F5A1-60B4-3B44-BE65-8FA6B2DB8E5D}" destId="{19C60970-4E2E-B44D-B6C7-D5144B089919}" srcOrd="0" destOrd="0" presId="urn:microsoft.com/office/officeart/2005/8/layout/hProcess11"/>
    <dgm:cxn modelId="{DB5A534B-9F62-3340-892C-5018A7303334}" type="presParOf" srcId="{9415F5A1-60B4-3B44-BE65-8FA6B2DB8E5D}" destId="{8DE7FCA8-91CB-0047-B95A-EBD3DFBC83B9}" srcOrd="1" destOrd="0" presId="urn:microsoft.com/office/officeart/2005/8/layout/hProcess11"/>
    <dgm:cxn modelId="{D3E72E5E-E9EF-5A45-8AC0-B76F6AAA3227}" type="presParOf" srcId="{8DE7FCA8-91CB-0047-B95A-EBD3DFBC83B9}" destId="{7557ECB9-8130-6B49-B626-CC5E01E035C8}" srcOrd="0" destOrd="0" presId="urn:microsoft.com/office/officeart/2005/8/layout/hProcess11"/>
    <dgm:cxn modelId="{2D471A82-A929-3748-9783-0300D99C7F82}" type="presParOf" srcId="{7557ECB9-8130-6B49-B626-CC5E01E035C8}" destId="{E8617FA3-1282-624F-AADF-362866622720}" srcOrd="0" destOrd="0" presId="urn:microsoft.com/office/officeart/2005/8/layout/hProcess11"/>
    <dgm:cxn modelId="{E8A1FAAE-EFEA-9A48-B298-88D7B49E64B7}" type="presParOf" srcId="{7557ECB9-8130-6B49-B626-CC5E01E035C8}" destId="{6CE274DC-AC6F-AB42-B941-2E2237DE0DAB}" srcOrd="1" destOrd="0" presId="urn:microsoft.com/office/officeart/2005/8/layout/hProcess11"/>
    <dgm:cxn modelId="{C1D7063B-07E3-E243-B581-F1EAE50EF85C}" type="presParOf" srcId="{7557ECB9-8130-6B49-B626-CC5E01E035C8}" destId="{C5728FA1-8C8F-1A49-9FB1-411E3D4DEC48}" srcOrd="2" destOrd="0" presId="urn:microsoft.com/office/officeart/2005/8/layout/hProcess11"/>
    <dgm:cxn modelId="{FBED6867-DF73-754B-85B7-22EBC671A584}" type="presParOf" srcId="{8DE7FCA8-91CB-0047-B95A-EBD3DFBC83B9}" destId="{7215C07D-B950-AD4F-A74B-8C914011FDDD}" srcOrd="1" destOrd="0" presId="urn:microsoft.com/office/officeart/2005/8/layout/hProcess11"/>
    <dgm:cxn modelId="{74BF284F-EE1F-CF42-87C7-BF91CE090289}" type="presParOf" srcId="{8DE7FCA8-91CB-0047-B95A-EBD3DFBC83B9}" destId="{B2A8D800-30D4-074B-8471-9BBEDB5CB14A}" srcOrd="2" destOrd="0" presId="urn:microsoft.com/office/officeart/2005/8/layout/hProcess11"/>
    <dgm:cxn modelId="{E65B0FB9-FEC2-0449-9274-66F137DF576A}" type="presParOf" srcId="{B2A8D800-30D4-074B-8471-9BBEDB5CB14A}" destId="{B677F5CB-1C51-C045-A319-5F7CCFBF8887}" srcOrd="0" destOrd="0" presId="urn:microsoft.com/office/officeart/2005/8/layout/hProcess11"/>
    <dgm:cxn modelId="{9ED3D8DF-F739-0D44-991A-1528B029B322}" type="presParOf" srcId="{B2A8D800-30D4-074B-8471-9BBEDB5CB14A}" destId="{E63EBE38-927A-8D46-B319-F7788F8B3AB7}" srcOrd="1" destOrd="0" presId="urn:microsoft.com/office/officeart/2005/8/layout/hProcess11"/>
    <dgm:cxn modelId="{7DBE6A3D-6937-694A-9A7B-E4A55B457ED4}" type="presParOf" srcId="{B2A8D800-30D4-074B-8471-9BBEDB5CB14A}" destId="{199240FB-7BBF-8342-86D5-B3BCA0FEE2A7}" srcOrd="2" destOrd="0" presId="urn:microsoft.com/office/officeart/2005/8/layout/hProcess11"/>
    <dgm:cxn modelId="{82171316-78A1-7B47-800D-DD850E4AF01E}" type="presParOf" srcId="{8DE7FCA8-91CB-0047-B95A-EBD3DFBC83B9}" destId="{DEB5FEA3-6E68-DD46-98A1-486998998D54}" srcOrd="3" destOrd="0" presId="urn:microsoft.com/office/officeart/2005/8/layout/hProcess11"/>
    <dgm:cxn modelId="{E4D453FE-9D83-B547-A4EB-3F6474EC0302}" type="presParOf" srcId="{8DE7FCA8-91CB-0047-B95A-EBD3DFBC83B9}" destId="{2CDE5D11-C9D1-2746-986D-B02E14084F81}" srcOrd="4" destOrd="0" presId="urn:microsoft.com/office/officeart/2005/8/layout/hProcess11"/>
    <dgm:cxn modelId="{011EB1C6-8EF5-8541-9984-2668654FBC8F}" type="presParOf" srcId="{2CDE5D11-C9D1-2746-986D-B02E14084F81}" destId="{5E1594BF-17CB-1249-AE90-62D7B52EA53B}" srcOrd="0" destOrd="0" presId="urn:microsoft.com/office/officeart/2005/8/layout/hProcess11"/>
    <dgm:cxn modelId="{520F6606-D2F7-2D4C-B697-459B9A49F12C}" type="presParOf" srcId="{2CDE5D11-C9D1-2746-986D-B02E14084F81}" destId="{AEDA59D0-467C-494A-BB72-C0E73611695C}" srcOrd="1" destOrd="0" presId="urn:microsoft.com/office/officeart/2005/8/layout/hProcess11"/>
    <dgm:cxn modelId="{2F1B170F-703D-C44E-AB0A-6F7486043966}" type="presParOf" srcId="{2CDE5D11-C9D1-2746-986D-B02E14084F81}" destId="{D6A927F1-A98C-334B-A306-C5DF5494B69B}" srcOrd="2" destOrd="0" presId="urn:microsoft.com/office/officeart/2005/8/layout/hProcess11"/>
    <dgm:cxn modelId="{32F192B3-0FA3-AB41-B729-9C911D1226F8}" type="presParOf" srcId="{8DE7FCA8-91CB-0047-B95A-EBD3DFBC83B9}" destId="{EAA285EE-DD37-8E41-8BD3-5142974229A2}" srcOrd="5" destOrd="0" presId="urn:microsoft.com/office/officeart/2005/8/layout/hProcess11"/>
    <dgm:cxn modelId="{62DA72E9-45F4-9548-85FF-58CAD265825D}" type="presParOf" srcId="{8DE7FCA8-91CB-0047-B95A-EBD3DFBC83B9}" destId="{C0EB888B-855C-8140-990D-1AB8CBC9F1B9}" srcOrd="6" destOrd="0" presId="urn:microsoft.com/office/officeart/2005/8/layout/hProcess11"/>
    <dgm:cxn modelId="{2AA425B3-1794-E949-AB0B-D93B90B0AF9A}" type="presParOf" srcId="{C0EB888B-855C-8140-990D-1AB8CBC9F1B9}" destId="{1154D5CB-6DC3-5E4E-A0C5-C0315F9FAB1B}" srcOrd="0" destOrd="0" presId="urn:microsoft.com/office/officeart/2005/8/layout/hProcess11"/>
    <dgm:cxn modelId="{60500C05-6219-5F46-A9DE-4137CF27E86B}" type="presParOf" srcId="{C0EB888B-855C-8140-990D-1AB8CBC9F1B9}" destId="{884435CE-8104-804E-8304-7CA8444FB589}" srcOrd="1" destOrd="0" presId="urn:microsoft.com/office/officeart/2005/8/layout/hProcess11"/>
    <dgm:cxn modelId="{EFBFD70B-DD58-FF41-B955-2259EF384633}" type="presParOf" srcId="{C0EB888B-855C-8140-990D-1AB8CBC9F1B9}" destId="{7FCAE1E7-0B14-4D42-BFDC-DB4DD2C0E724}" srcOrd="2" destOrd="0" presId="urn:microsoft.com/office/officeart/2005/8/layout/hProcess11"/>
    <dgm:cxn modelId="{411C4649-141E-3A44-A121-72611566C3F6}" type="presParOf" srcId="{8DE7FCA8-91CB-0047-B95A-EBD3DFBC83B9}" destId="{8F0FA2EB-2BC1-AC49-98EC-CD4388EF85DE}" srcOrd="7" destOrd="0" presId="urn:microsoft.com/office/officeart/2005/8/layout/hProcess11"/>
    <dgm:cxn modelId="{F6142B68-A3C3-E443-949F-90F69E15A7AB}" type="presParOf" srcId="{8DE7FCA8-91CB-0047-B95A-EBD3DFBC83B9}" destId="{541293BD-79EA-B94D-B2ED-7BFB532953DD}" srcOrd="8" destOrd="0" presId="urn:microsoft.com/office/officeart/2005/8/layout/hProcess11"/>
    <dgm:cxn modelId="{D79F0C2E-5340-E342-A150-03CF4C9DB6A6}" type="presParOf" srcId="{541293BD-79EA-B94D-B2ED-7BFB532953DD}" destId="{84BAD46A-E545-DD44-BB65-A1848FC88DBB}" srcOrd="0" destOrd="0" presId="urn:microsoft.com/office/officeart/2005/8/layout/hProcess11"/>
    <dgm:cxn modelId="{4796E84F-1AE2-4F4B-959B-85102D237A0F}" type="presParOf" srcId="{541293BD-79EA-B94D-B2ED-7BFB532953DD}" destId="{1D4BA526-9611-BE44-82C5-A52B874EA58B}" srcOrd="1" destOrd="0" presId="urn:microsoft.com/office/officeart/2005/8/layout/hProcess11"/>
    <dgm:cxn modelId="{686FE786-5DAE-C84A-9EA5-40323A6CCBA9}" type="presParOf" srcId="{541293BD-79EA-B94D-B2ED-7BFB532953DD}" destId="{B2961526-101F-654D-85E9-3B126FC12D8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8C99DE-D162-484F-8122-CEBF38D5EB3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76BA4C77-6C27-D740-98A6-06CF2EE611B6}">
      <dgm:prSet phldrT="[Text]"/>
      <dgm:spPr/>
      <dgm:t>
        <a:bodyPr/>
        <a:lstStyle/>
        <a:p>
          <a:r>
            <a:rPr lang="en-US" dirty="0"/>
            <a:t>Where a new duct infrastructure is being provided it’s critical to have a delivery program based on the developer’s legal completion dates  </a:t>
          </a:r>
        </a:p>
      </dgm:t>
    </dgm:pt>
    <dgm:pt modelId="{BA3EBEB3-1305-BC43-85FA-AC480DD57BE6}" type="parTrans" cxnId="{08422A2F-3CFF-314E-ABA4-4A1E0B9D85A2}">
      <dgm:prSet/>
      <dgm:spPr/>
      <dgm:t>
        <a:bodyPr/>
        <a:lstStyle/>
        <a:p>
          <a:endParaRPr lang="en-US"/>
        </a:p>
      </dgm:t>
    </dgm:pt>
    <dgm:pt modelId="{69DFBE7C-B636-B548-8491-07F3EDCA1A09}" type="sibTrans" cxnId="{08422A2F-3CFF-314E-ABA4-4A1E0B9D85A2}">
      <dgm:prSet/>
      <dgm:spPr/>
      <dgm:t>
        <a:bodyPr/>
        <a:lstStyle/>
        <a:p>
          <a:endParaRPr lang="en-US"/>
        </a:p>
      </dgm:t>
    </dgm:pt>
    <dgm:pt modelId="{D5C6C24B-4DC2-CD44-BADE-9EE7F2FCB5B7}">
      <dgm:prSet phldrT="[Text]"/>
      <dgm:spPr/>
      <dgm:t>
        <a:bodyPr/>
        <a:lstStyle/>
        <a:p>
          <a:r>
            <a:rPr lang="en-US" dirty="0"/>
            <a:t>The SLA requires both off-site and on-site infrastructure to be factored into the agreement to create accountability of service delivery </a:t>
          </a:r>
        </a:p>
      </dgm:t>
    </dgm:pt>
    <dgm:pt modelId="{7CD72963-FD96-DB47-B5B2-3186AFE4C3AE}" type="parTrans" cxnId="{C9630DB4-95E9-0A4C-8522-68DA8C9072C2}">
      <dgm:prSet/>
      <dgm:spPr/>
      <dgm:t>
        <a:bodyPr/>
        <a:lstStyle/>
        <a:p>
          <a:endParaRPr lang="en-US"/>
        </a:p>
      </dgm:t>
    </dgm:pt>
    <dgm:pt modelId="{3AA8FC7C-8E30-BA41-92E8-832A543680B9}" type="sibTrans" cxnId="{C9630DB4-95E9-0A4C-8522-68DA8C9072C2}">
      <dgm:prSet/>
      <dgm:spPr/>
      <dgm:t>
        <a:bodyPr/>
        <a:lstStyle/>
        <a:p>
          <a:endParaRPr lang="en-US"/>
        </a:p>
      </dgm:t>
    </dgm:pt>
    <dgm:pt modelId="{E8365504-A5C8-194D-9F3D-E1A1284E1BF0}">
      <dgm:prSet phldrT="[Text]"/>
      <dgm:spPr/>
      <dgm:t>
        <a:bodyPr/>
        <a:lstStyle/>
        <a:p>
          <a:r>
            <a:rPr lang="en-US" dirty="0"/>
            <a:t>Where a service is delayed after the end user request connection, the correct escalation process is required with end-user and service provider</a:t>
          </a:r>
          <a:endParaRPr lang="en-US" dirty="0">
            <a:solidFill>
              <a:srgbClr val="FF0000"/>
            </a:solidFill>
          </a:endParaRPr>
        </a:p>
      </dgm:t>
    </dgm:pt>
    <dgm:pt modelId="{EC2FE19E-BD05-634C-99A3-BCE04A0C06B8}" type="parTrans" cxnId="{3669619B-0D9E-0742-AFB6-1B7E712F6F6C}">
      <dgm:prSet/>
      <dgm:spPr/>
      <dgm:t>
        <a:bodyPr/>
        <a:lstStyle/>
        <a:p>
          <a:endParaRPr lang="en-US"/>
        </a:p>
      </dgm:t>
    </dgm:pt>
    <dgm:pt modelId="{A4C6094C-ABDC-A14C-9DD5-FD63758BDFFB}" type="sibTrans" cxnId="{3669619B-0D9E-0742-AFB6-1B7E712F6F6C}">
      <dgm:prSet/>
      <dgm:spPr/>
      <dgm:t>
        <a:bodyPr/>
        <a:lstStyle/>
        <a:p>
          <a:endParaRPr lang="en-US"/>
        </a:p>
      </dgm:t>
    </dgm:pt>
    <dgm:pt modelId="{EF3D1402-C2B1-CD4E-B00A-73030524B5A1}">
      <dgm:prSet phldrT="[Text]"/>
      <dgm:spPr/>
      <dgm:t>
        <a:bodyPr/>
        <a:lstStyle/>
        <a:p>
          <a:r>
            <a:rPr lang="en-US" dirty="0"/>
            <a:t>All wayleaves have to be legally tested and agreed, thereby assuring access, whether or not Sc38 or Sc278 is in place</a:t>
          </a:r>
        </a:p>
      </dgm:t>
    </dgm:pt>
    <dgm:pt modelId="{F5F46598-002C-D443-91C4-979ACE53189D}" type="parTrans" cxnId="{454F4D63-D0FB-584C-965A-102E04580514}">
      <dgm:prSet/>
      <dgm:spPr/>
      <dgm:t>
        <a:bodyPr/>
        <a:lstStyle/>
        <a:p>
          <a:endParaRPr lang="en-US"/>
        </a:p>
      </dgm:t>
    </dgm:pt>
    <dgm:pt modelId="{3E083B24-9DC4-1F41-A704-1F59577D3EFF}" type="sibTrans" cxnId="{454F4D63-D0FB-584C-965A-102E04580514}">
      <dgm:prSet/>
      <dgm:spPr/>
      <dgm:t>
        <a:bodyPr/>
        <a:lstStyle/>
        <a:p>
          <a:endParaRPr lang="en-US"/>
        </a:p>
      </dgm:t>
    </dgm:pt>
    <dgm:pt modelId="{6B7B69D2-E802-7849-8B35-ECC3626D7564}" type="pres">
      <dgm:prSet presAssocID="{788C99DE-D162-484F-8122-CEBF38D5EB31}" presName="matrix" presStyleCnt="0">
        <dgm:presLayoutVars>
          <dgm:chMax val="1"/>
          <dgm:dir/>
          <dgm:resizeHandles val="exact"/>
        </dgm:presLayoutVars>
      </dgm:prSet>
      <dgm:spPr/>
    </dgm:pt>
    <dgm:pt modelId="{55FCB4F5-6E35-4344-8DA3-BB69418BAACD}" type="pres">
      <dgm:prSet presAssocID="{788C99DE-D162-484F-8122-CEBF38D5EB31}" presName="diamond" presStyleLbl="bgShp" presStyleIdx="0" presStyleCnt="1"/>
      <dgm:spPr/>
    </dgm:pt>
    <dgm:pt modelId="{3AB5262E-8EF5-2D43-8CDE-7E8723D1FA6B}" type="pres">
      <dgm:prSet presAssocID="{788C99DE-D162-484F-8122-CEBF38D5EB31}" presName="quad1" presStyleLbl="node1" presStyleIdx="0" presStyleCnt="4">
        <dgm:presLayoutVars>
          <dgm:chMax val="0"/>
          <dgm:chPref val="0"/>
          <dgm:bulletEnabled val="1"/>
        </dgm:presLayoutVars>
      </dgm:prSet>
      <dgm:spPr/>
    </dgm:pt>
    <dgm:pt modelId="{27CE4915-8FE9-D947-AB1E-84CE007795DA}" type="pres">
      <dgm:prSet presAssocID="{788C99DE-D162-484F-8122-CEBF38D5EB31}" presName="quad2" presStyleLbl="node1" presStyleIdx="1" presStyleCnt="4">
        <dgm:presLayoutVars>
          <dgm:chMax val="0"/>
          <dgm:chPref val="0"/>
          <dgm:bulletEnabled val="1"/>
        </dgm:presLayoutVars>
      </dgm:prSet>
      <dgm:spPr/>
    </dgm:pt>
    <dgm:pt modelId="{A2183143-E624-0C42-BF9C-F15319FF3BA6}" type="pres">
      <dgm:prSet presAssocID="{788C99DE-D162-484F-8122-CEBF38D5EB31}" presName="quad3" presStyleLbl="node1" presStyleIdx="2" presStyleCnt="4">
        <dgm:presLayoutVars>
          <dgm:chMax val="0"/>
          <dgm:chPref val="0"/>
          <dgm:bulletEnabled val="1"/>
        </dgm:presLayoutVars>
      </dgm:prSet>
      <dgm:spPr/>
    </dgm:pt>
    <dgm:pt modelId="{51C313AA-EE02-6849-9BF3-985D130FFEAF}" type="pres">
      <dgm:prSet presAssocID="{788C99DE-D162-484F-8122-CEBF38D5EB31}" presName="quad4" presStyleLbl="node1" presStyleIdx="3" presStyleCnt="4">
        <dgm:presLayoutVars>
          <dgm:chMax val="0"/>
          <dgm:chPref val="0"/>
          <dgm:bulletEnabled val="1"/>
        </dgm:presLayoutVars>
      </dgm:prSet>
      <dgm:spPr/>
    </dgm:pt>
  </dgm:ptLst>
  <dgm:cxnLst>
    <dgm:cxn modelId="{08422A2F-3CFF-314E-ABA4-4A1E0B9D85A2}" srcId="{788C99DE-D162-484F-8122-CEBF38D5EB31}" destId="{76BA4C77-6C27-D740-98A6-06CF2EE611B6}" srcOrd="0" destOrd="0" parTransId="{BA3EBEB3-1305-BC43-85FA-AC480DD57BE6}" sibTransId="{69DFBE7C-B636-B548-8491-07F3EDCA1A09}"/>
    <dgm:cxn modelId="{454F4D63-D0FB-584C-965A-102E04580514}" srcId="{788C99DE-D162-484F-8122-CEBF38D5EB31}" destId="{EF3D1402-C2B1-CD4E-B00A-73030524B5A1}" srcOrd="3" destOrd="0" parTransId="{F5F46598-002C-D443-91C4-979ACE53189D}" sibTransId="{3E083B24-9DC4-1F41-A704-1F59577D3EFF}"/>
    <dgm:cxn modelId="{46FDF750-F05F-A64C-8C4D-B49C99B169EC}" type="presOf" srcId="{788C99DE-D162-484F-8122-CEBF38D5EB31}" destId="{6B7B69D2-E802-7849-8B35-ECC3626D7564}" srcOrd="0" destOrd="0" presId="urn:microsoft.com/office/officeart/2005/8/layout/matrix3"/>
    <dgm:cxn modelId="{4E29A888-A386-454F-9FBF-8C8903B13142}" type="presOf" srcId="{EF3D1402-C2B1-CD4E-B00A-73030524B5A1}" destId="{51C313AA-EE02-6849-9BF3-985D130FFEAF}" srcOrd="0" destOrd="0" presId="urn:microsoft.com/office/officeart/2005/8/layout/matrix3"/>
    <dgm:cxn modelId="{3669619B-0D9E-0742-AFB6-1B7E712F6F6C}" srcId="{788C99DE-D162-484F-8122-CEBF38D5EB31}" destId="{E8365504-A5C8-194D-9F3D-E1A1284E1BF0}" srcOrd="2" destOrd="0" parTransId="{EC2FE19E-BD05-634C-99A3-BCE04A0C06B8}" sibTransId="{A4C6094C-ABDC-A14C-9DD5-FD63758BDFFB}"/>
    <dgm:cxn modelId="{B6C306B1-1CCE-9442-914A-1DE5F04256E1}" type="presOf" srcId="{E8365504-A5C8-194D-9F3D-E1A1284E1BF0}" destId="{A2183143-E624-0C42-BF9C-F15319FF3BA6}" srcOrd="0" destOrd="0" presId="urn:microsoft.com/office/officeart/2005/8/layout/matrix3"/>
    <dgm:cxn modelId="{C9630DB4-95E9-0A4C-8522-68DA8C9072C2}" srcId="{788C99DE-D162-484F-8122-CEBF38D5EB31}" destId="{D5C6C24B-4DC2-CD44-BADE-9EE7F2FCB5B7}" srcOrd="1" destOrd="0" parTransId="{7CD72963-FD96-DB47-B5B2-3186AFE4C3AE}" sibTransId="{3AA8FC7C-8E30-BA41-92E8-832A543680B9}"/>
    <dgm:cxn modelId="{71C1C9D3-6551-0549-AB54-6EF46DFD97CF}" type="presOf" srcId="{D5C6C24B-4DC2-CD44-BADE-9EE7F2FCB5B7}" destId="{27CE4915-8FE9-D947-AB1E-84CE007795DA}" srcOrd="0" destOrd="0" presId="urn:microsoft.com/office/officeart/2005/8/layout/matrix3"/>
    <dgm:cxn modelId="{70EBF7D9-DEED-DC45-A8D6-9B4612801633}" type="presOf" srcId="{76BA4C77-6C27-D740-98A6-06CF2EE611B6}" destId="{3AB5262E-8EF5-2D43-8CDE-7E8723D1FA6B}" srcOrd="0" destOrd="0" presId="urn:microsoft.com/office/officeart/2005/8/layout/matrix3"/>
    <dgm:cxn modelId="{1412E793-C4A7-0C4D-AABD-93F477633B4E}" type="presParOf" srcId="{6B7B69D2-E802-7849-8B35-ECC3626D7564}" destId="{55FCB4F5-6E35-4344-8DA3-BB69418BAACD}" srcOrd="0" destOrd="0" presId="urn:microsoft.com/office/officeart/2005/8/layout/matrix3"/>
    <dgm:cxn modelId="{D561537D-7985-4A46-B917-93009E04F5F9}" type="presParOf" srcId="{6B7B69D2-E802-7849-8B35-ECC3626D7564}" destId="{3AB5262E-8EF5-2D43-8CDE-7E8723D1FA6B}" srcOrd="1" destOrd="0" presId="urn:microsoft.com/office/officeart/2005/8/layout/matrix3"/>
    <dgm:cxn modelId="{6036C46E-CC77-DE4B-B2E0-E7BF709B24C2}" type="presParOf" srcId="{6B7B69D2-E802-7849-8B35-ECC3626D7564}" destId="{27CE4915-8FE9-D947-AB1E-84CE007795DA}" srcOrd="2" destOrd="0" presId="urn:microsoft.com/office/officeart/2005/8/layout/matrix3"/>
    <dgm:cxn modelId="{9C0AF4EB-E4F1-7F4C-AC67-A177DC841007}" type="presParOf" srcId="{6B7B69D2-E802-7849-8B35-ECC3626D7564}" destId="{A2183143-E624-0C42-BF9C-F15319FF3BA6}" srcOrd="3" destOrd="0" presId="urn:microsoft.com/office/officeart/2005/8/layout/matrix3"/>
    <dgm:cxn modelId="{E20E7529-529C-4A4D-9588-C2409695D456}" type="presParOf" srcId="{6B7B69D2-E802-7849-8B35-ECC3626D7564}" destId="{51C313AA-EE02-6849-9BF3-985D130FFEA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D6DAFA-BAD1-BE4D-AC6B-3F4FD92C77C8}" type="doc">
      <dgm:prSet loTypeId="urn:microsoft.com/office/officeart/2005/8/layout/hProcess9" loCatId="process" qsTypeId="urn:microsoft.com/office/officeart/2005/8/quickstyle/simple1" qsCatId="simple" csTypeId="urn:microsoft.com/office/officeart/2005/8/colors/accent1_2" csCatId="accent1" phldr="1"/>
      <dgm:spPr/>
    </dgm:pt>
    <dgm:pt modelId="{27C039EF-E342-2A4D-BDCF-DBA279DB62B4}">
      <dgm:prSet phldrT="[Text]"/>
      <dgm:spPr/>
      <dgm:t>
        <a:bodyPr/>
        <a:lstStyle/>
        <a:p>
          <a:r>
            <a:rPr lang="en-US" dirty="0"/>
            <a:t>Homeowner moves into property or pre chooses a service provider  </a:t>
          </a:r>
        </a:p>
      </dgm:t>
    </dgm:pt>
    <dgm:pt modelId="{D14D3328-9861-EA49-A7F2-1FB96039F830}" type="parTrans" cxnId="{4DBB10FB-8FDB-0840-8640-E332104482B7}">
      <dgm:prSet/>
      <dgm:spPr/>
      <dgm:t>
        <a:bodyPr/>
        <a:lstStyle/>
        <a:p>
          <a:endParaRPr lang="en-US"/>
        </a:p>
      </dgm:t>
    </dgm:pt>
    <dgm:pt modelId="{96B03144-BF90-B147-8344-2692E3CEB164}" type="sibTrans" cxnId="{4DBB10FB-8FDB-0840-8640-E332104482B7}">
      <dgm:prSet/>
      <dgm:spPr/>
      <dgm:t>
        <a:bodyPr/>
        <a:lstStyle/>
        <a:p>
          <a:endParaRPr lang="en-US"/>
        </a:p>
      </dgm:t>
    </dgm:pt>
    <dgm:pt modelId="{DB34789B-CAB1-0346-BCA8-CED69A3F451A}">
      <dgm:prSet phldrT="[Text]"/>
      <dgm:spPr/>
      <dgm:t>
        <a:bodyPr/>
        <a:lstStyle/>
        <a:p>
          <a:r>
            <a:rPr lang="en-US" dirty="0"/>
            <a:t>Homeowner is responsible for requesting a service via the allocated postcode and address of the property </a:t>
          </a:r>
        </a:p>
      </dgm:t>
    </dgm:pt>
    <dgm:pt modelId="{56EEC5CA-FF57-1549-8620-9B37E270149C}" type="parTrans" cxnId="{A3EF1D41-6692-6A47-B6A3-53C7206ADFAA}">
      <dgm:prSet/>
      <dgm:spPr/>
      <dgm:t>
        <a:bodyPr/>
        <a:lstStyle/>
        <a:p>
          <a:endParaRPr lang="en-US"/>
        </a:p>
      </dgm:t>
    </dgm:pt>
    <dgm:pt modelId="{EFE92A33-B1F1-BF44-A927-DC693219F770}" type="sibTrans" cxnId="{A3EF1D41-6692-6A47-B6A3-53C7206ADFAA}">
      <dgm:prSet/>
      <dgm:spPr/>
      <dgm:t>
        <a:bodyPr/>
        <a:lstStyle/>
        <a:p>
          <a:endParaRPr lang="en-US"/>
        </a:p>
      </dgm:t>
    </dgm:pt>
    <dgm:pt modelId="{F5831291-B404-4947-9696-8D04E6470E2A}">
      <dgm:prSet phldrT="[Text]"/>
      <dgm:spPr/>
      <dgm:t>
        <a:bodyPr/>
        <a:lstStyle/>
        <a:p>
          <a:r>
            <a:rPr lang="en-US" dirty="0"/>
            <a:t>ISP –internet service provider- and telephony provider request to service the property as required </a:t>
          </a:r>
        </a:p>
      </dgm:t>
    </dgm:pt>
    <dgm:pt modelId="{A6BF43DE-EA66-5849-994F-2309DE450C2C}" type="parTrans" cxnId="{8C3B4F07-4F1F-F74D-8394-119393D47292}">
      <dgm:prSet/>
      <dgm:spPr/>
      <dgm:t>
        <a:bodyPr/>
        <a:lstStyle/>
        <a:p>
          <a:endParaRPr lang="en-US"/>
        </a:p>
      </dgm:t>
    </dgm:pt>
    <dgm:pt modelId="{F05FAC3B-330C-934D-92F6-909279F73EB4}" type="sibTrans" cxnId="{8C3B4F07-4F1F-F74D-8394-119393D47292}">
      <dgm:prSet/>
      <dgm:spPr/>
      <dgm:t>
        <a:bodyPr/>
        <a:lstStyle/>
        <a:p>
          <a:endParaRPr lang="en-US"/>
        </a:p>
      </dgm:t>
    </dgm:pt>
    <dgm:pt modelId="{B114FCC9-C53B-2D4C-BFD1-05480A89A9AF}" type="pres">
      <dgm:prSet presAssocID="{8CD6DAFA-BAD1-BE4D-AC6B-3F4FD92C77C8}" presName="CompostProcess" presStyleCnt="0">
        <dgm:presLayoutVars>
          <dgm:dir/>
          <dgm:resizeHandles val="exact"/>
        </dgm:presLayoutVars>
      </dgm:prSet>
      <dgm:spPr/>
    </dgm:pt>
    <dgm:pt modelId="{AFCCB960-39A3-E946-AB77-0FBAFCF47FC7}" type="pres">
      <dgm:prSet presAssocID="{8CD6DAFA-BAD1-BE4D-AC6B-3F4FD92C77C8}" presName="arrow" presStyleLbl="bgShp" presStyleIdx="0" presStyleCnt="1"/>
      <dgm:spPr/>
    </dgm:pt>
    <dgm:pt modelId="{831D4CB4-DA63-5446-AC51-DC410EAF18B8}" type="pres">
      <dgm:prSet presAssocID="{8CD6DAFA-BAD1-BE4D-AC6B-3F4FD92C77C8}" presName="linearProcess" presStyleCnt="0"/>
      <dgm:spPr/>
    </dgm:pt>
    <dgm:pt modelId="{9233C271-8E60-B946-A4AC-044D75228964}" type="pres">
      <dgm:prSet presAssocID="{27C039EF-E342-2A4D-BDCF-DBA279DB62B4}" presName="textNode" presStyleLbl="node1" presStyleIdx="0" presStyleCnt="3">
        <dgm:presLayoutVars>
          <dgm:bulletEnabled val="1"/>
        </dgm:presLayoutVars>
      </dgm:prSet>
      <dgm:spPr/>
    </dgm:pt>
    <dgm:pt modelId="{57E70AD5-6E03-3B4C-B342-EA115B44DAA2}" type="pres">
      <dgm:prSet presAssocID="{96B03144-BF90-B147-8344-2692E3CEB164}" presName="sibTrans" presStyleCnt="0"/>
      <dgm:spPr/>
    </dgm:pt>
    <dgm:pt modelId="{C4F222B2-A8AC-284F-8DFA-AD260B30D7B1}" type="pres">
      <dgm:prSet presAssocID="{DB34789B-CAB1-0346-BCA8-CED69A3F451A}" presName="textNode" presStyleLbl="node1" presStyleIdx="1" presStyleCnt="3" custLinFactNeighborX="1" custLinFactNeighborY="1541">
        <dgm:presLayoutVars>
          <dgm:bulletEnabled val="1"/>
        </dgm:presLayoutVars>
      </dgm:prSet>
      <dgm:spPr/>
    </dgm:pt>
    <dgm:pt modelId="{A53AEF34-801A-6B4C-A0C1-8CA2E1C9B7AE}" type="pres">
      <dgm:prSet presAssocID="{EFE92A33-B1F1-BF44-A927-DC693219F770}" presName="sibTrans" presStyleCnt="0"/>
      <dgm:spPr/>
    </dgm:pt>
    <dgm:pt modelId="{385120B4-1982-C548-BE45-55DF39301968}" type="pres">
      <dgm:prSet presAssocID="{F5831291-B404-4947-9696-8D04E6470E2A}" presName="textNode" presStyleLbl="node1" presStyleIdx="2" presStyleCnt="3">
        <dgm:presLayoutVars>
          <dgm:bulletEnabled val="1"/>
        </dgm:presLayoutVars>
      </dgm:prSet>
      <dgm:spPr/>
    </dgm:pt>
  </dgm:ptLst>
  <dgm:cxnLst>
    <dgm:cxn modelId="{8C3B4F07-4F1F-F74D-8394-119393D47292}" srcId="{8CD6DAFA-BAD1-BE4D-AC6B-3F4FD92C77C8}" destId="{F5831291-B404-4947-9696-8D04E6470E2A}" srcOrd="2" destOrd="0" parTransId="{A6BF43DE-EA66-5849-994F-2309DE450C2C}" sibTransId="{F05FAC3B-330C-934D-92F6-909279F73EB4}"/>
    <dgm:cxn modelId="{2214F01F-72BC-1F42-9F08-AFADD94A269B}" type="presOf" srcId="{F5831291-B404-4947-9696-8D04E6470E2A}" destId="{385120B4-1982-C548-BE45-55DF39301968}" srcOrd="0" destOrd="0" presId="urn:microsoft.com/office/officeart/2005/8/layout/hProcess9"/>
    <dgm:cxn modelId="{A3EF1D41-6692-6A47-B6A3-53C7206ADFAA}" srcId="{8CD6DAFA-BAD1-BE4D-AC6B-3F4FD92C77C8}" destId="{DB34789B-CAB1-0346-BCA8-CED69A3F451A}" srcOrd="1" destOrd="0" parTransId="{56EEC5CA-FF57-1549-8620-9B37E270149C}" sibTransId="{EFE92A33-B1F1-BF44-A927-DC693219F770}"/>
    <dgm:cxn modelId="{5F05F87C-76F8-6246-8A33-5EC4041CCDDA}" type="presOf" srcId="{8CD6DAFA-BAD1-BE4D-AC6B-3F4FD92C77C8}" destId="{B114FCC9-C53B-2D4C-BFD1-05480A89A9AF}" srcOrd="0" destOrd="0" presId="urn:microsoft.com/office/officeart/2005/8/layout/hProcess9"/>
    <dgm:cxn modelId="{F40C9C84-B209-FB42-8C8D-D2F73666F76A}" type="presOf" srcId="{27C039EF-E342-2A4D-BDCF-DBA279DB62B4}" destId="{9233C271-8E60-B946-A4AC-044D75228964}" srcOrd="0" destOrd="0" presId="urn:microsoft.com/office/officeart/2005/8/layout/hProcess9"/>
    <dgm:cxn modelId="{5CDBC0CE-ED6A-B848-9C0E-94BAE4024ECE}" type="presOf" srcId="{DB34789B-CAB1-0346-BCA8-CED69A3F451A}" destId="{C4F222B2-A8AC-284F-8DFA-AD260B30D7B1}" srcOrd="0" destOrd="0" presId="urn:microsoft.com/office/officeart/2005/8/layout/hProcess9"/>
    <dgm:cxn modelId="{4DBB10FB-8FDB-0840-8640-E332104482B7}" srcId="{8CD6DAFA-BAD1-BE4D-AC6B-3F4FD92C77C8}" destId="{27C039EF-E342-2A4D-BDCF-DBA279DB62B4}" srcOrd="0" destOrd="0" parTransId="{D14D3328-9861-EA49-A7F2-1FB96039F830}" sibTransId="{96B03144-BF90-B147-8344-2692E3CEB164}"/>
    <dgm:cxn modelId="{91119E2C-83F6-8E41-B865-D4A414FAD798}" type="presParOf" srcId="{B114FCC9-C53B-2D4C-BFD1-05480A89A9AF}" destId="{AFCCB960-39A3-E946-AB77-0FBAFCF47FC7}" srcOrd="0" destOrd="0" presId="urn:microsoft.com/office/officeart/2005/8/layout/hProcess9"/>
    <dgm:cxn modelId="{A7D9F999-3861-E54F-A48C-A52D51CCD712}" type="presParOf" srcId="{B114FCC9-C53B-2D4C-BFD1-05480A89A9AF}" destId="{831D4CB4-DA63-5446-AC51-DC410EAF18B8}" srcOrd="1" destOrd="0" presId="urn:microsoft.com/office/officeart/2005/8/layout/hProcess9"/>
    <dgm:cxn modelId="{BD1CA18B-40B2-0E4F-93EA-79C83FF8048F}" type="presParOf" srcId="{831D4CB4-DA63-5446-AC51-DC410EAF18B8}" destId="{9233C271-8E60-B946-A4AC-044D75228964}" srcOrd="0" destOrd="0" presId="urn:microsoft.com/office/officeart/2005/8/layout/hProcess9"/>
    <dgm:cxn modelId="{1300134E-C916-9B4F-9F99-CC02C5E9B583}" type="presParOf" srcId="{831D4CB4-DA63-5446-AC51-DC410EAF18B8}" destId="{57E70AD5-6E03-3B4C-B342-EA115B44DAA2}" srcOrd="1" destOrd="0" presId="urn:microsoft.com/office/officeart/2005/8/layout/hProcess9"/>
    <dgm:cxn modelId="{2ED49B55-1527-7D4F-9597-79486BE6872B}" type="presParOf" srcId="{831D4CB4-DA63-5446-AC51-DC410EAF18B8}" destId="{C4F222B2-A8AC-284F-8DFA-AD260B30D7B1}" srcOrd="2" destOrd="0" presId="urn:microsoft.com/office/officeart/2005/8/layout/hProcess9"/>
    <dgm:cxn modelId="{5A2C3949-0461-9740-81C6-2B87E791E9FD}" type="presParOf" srcId="{831D4CB4-DA63-5446-AC51-DC410EAF18B8}" destId="{A53AEF34-801A-6B4C-A0C1-8CA2E1C9B7AE}" srcOrd="3" destOrd="0" presId="urn:microsoft.com/office/officeart/2005/8/layout/hProcess9"/>
    <dgm:cxn modelId="{2DB82E71-CA40-CC45-A53C-C792BD6A582D}" type="presParOf" srcId="{831D4CB4-DA63-5446-AC51-DC410EAF18B8}" destId="{385120B4-1982-C548-BE45-55DF3930196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BE614-7045-A54E-8F70-C36E9E0A47CE}">
      <dsp:nvSpPr>
        <dsp:cNvPr id="0" name=""/>
        <dsp:cNvSpPr/>
      </dsp:nvSpPr>
      <dsp:spPr>
        <a:xfrm rot="5400000">
          <a:off x="-139613" y="140717"/>
          <a:ext cx="930755" cy="651529"/>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Engaged </a:t>
          </a:r>
        </a:p>
      </dsp:txBody>
      <dsp:txXfrm rot="-5400000">
        <a:off x="1" y="326869"/>
        <a:ext cx="651529" cy="279226"/>
      </dsp:txXfrm>
    </dsp:sp>
    <dsp:sp modelId="{B58611BE-FF2D-D743-BB37-50A5EEA6383B}">
      <dsp:nvSpPr>
        <dsp:cNvPr id="0" name=""/>
        <dsp:cNvSpPr/>
      </dsp:nvSpPr>
      <dsp:spPr>
        <a:xfrm rot="5400000">
          <a:off x="1283355" y="-630722"/>
          <a:ext cx="604991" cy="1868644"/>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a:t>Developer engages with virgin media to agree service </a:t>
          </a:r>
        </a:p>
        <a:p>
          <a:pPr marL="57150" lvl="1" indent="-57150" algn="l" defTabSz="400050">
            <a:lnSpc>
              <a:spcPct val="90000"/>
            </a:lnSpc>
            <a:spcBef>
              <a:spcPct val="0"/>
            </a:spcBef>
            <a:spcAft>
              <a:spcPct val="15000"/>
            </a:spcAft>
            <a:buChar char="•"/>
          </a:pPr>
          <a:r>
            <a:rPr lang="en-US" sz="900" kern="1200" dirty="0"/>
            <a:t>Offer and service contract agreed</a:t>
          </a:r>
        </a:p>
      </dsp:txBody>
      <dsp:txXfrm rot="-5400000">
        <a:off x="651529" y="30637"/>
        <a:ext cx="1839111" cy="545925"/>
      </dsp:txXfrm>
    </dsp:sp>
    <dsp:sp modelId="{9D7DD1F6-B706-2A46-BF84-FC5C763D6BD3}">
      <dsp:nvSpPr>
        <dsp:cNvPr id="0" name=""/>
        <dsp:cNvSpPr/>
      </dsp:nvSpPr>
      <dsp:spPr>
        <a:xfrm rot="5400000">
          <a:off x="-139613" y="962200"/>
          <a:ext cx="930755" cy="651529"/>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Delivery </a:t>
          </a:r>
        </a:p>
      </dsp:txBody>
      <dsp:txXfrm rot="-5400000">
        <a:off x="1" y="1148352"/>
        <a:ext cx="651529" cy="279226"/>
      </dsp:txXfrm>
    </dsp:sp>
    <dsp:sp modelId="{E7A10B55-BAAF-A64C-88D0-3095500DF1ED}">
      <dsp:nvSpPr>
        <dsp:cNvPr id="0" name=""/>
        <dsp:cNvSpPr/>
      </dsp:nvSpPr>
      <dsp:spPr>
        <a:xfrm rot="5400000">
          <a:off x="1283355" y="190760"/>
          <a:ext cx="604991" cy="1868644"/>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a:t>New build officer engages and design and agree plan proposed</a:t>
          </a:r>
        </a:p>
        <a:p>
          <a:pPr marL="57150" lvl="1" indent="-57150" algn="l" defTabSz="400050">
            <a:lnSpc>
              <a:spcPct val="90000"/>
            </a:lnSpc>
            <a:spcBef>
              <a:spcPct val="0"/>
            </a:spcBef>
            <a:spcAft>
              <a:spcPct val="15000"/>
            </a:spcAft>
            <a:buChar char="•"/>
          </a:pPr>
          <a:r>
            <a:rPr lang="en-US" sz="900" kern="1200" dirty="0"/>
            <a:t>Developer constructs duct</a:t>
          </a:r>
        </a:p>
      </dsp:txBody>
      <dsp:txXfrm rot="-5400000">
        <a:off x="651529" y="852120"/>
        <a:ext cx="1839111" cy="545925"/>
      </dsp:txXfrm>
    </dsp:sp>
    <dsp:sp modelId="{DDB9FF23-FDD0-A648-90B0-3F77C5A540C8}">
      <dsp:nvSpPr>
        <dsp:cNvPr id="0" name=""/>
        <dsp:cNvSpPr/>
      </dsp:nvSpPr>
      <dsp:spPr>
        <a:xfrm rot="5400000">
          <a:off x="-139613" y="1783683"/>
          <a:ext cx="930755" cy="651529"/>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Service </a:t>
          </a:r>
        </a:p>
      </dsp:txBody>
      <dsp:txXfrm rot="-5400000">
        <a:off x="1" y="1969835"/>
        <a:ext cx="651529" cy="279226"/>
      </dsp:txXfrm>
    </dsp:sp>
    <dsp:sp modelId="{33945E57-5E83-364A-8F35-25592D014123}">
      <dsp:nvSpPr>
        <dsp:cNvPr id="0" name=""/>
        <dsp:cNvSpPr/>
      </dsp:nvSpPr>
      <dsp:spPr>
        <a:xfrm rot="5400000">
          <a:off x="1283355" y="1012243"/>
          <a:ext cx="604991" cy="1868644"/>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a:t>Service provided by Virgin Direct </a:t>
          </a:r>
        </a:p>
        <a:p>
          <a:pPr marL="57150" lvl="1" indent="-57150" algn="l" defTabSz="400050">
            <a:lnSpc>
              <a:spcPct val="90000"/>
            </a:lnSpc>
            <a:spcBef>
              <a:spcPct val="0"/>
            </a:spcBef>
            <a:spcAft>
              <a:spcPct val="15000"/>
            </a:spcAft>
            <a:buChar char="•"/>
          </a:pPr>
          <a:r>
            <a:rPr lang="en-US" sz="900" kern="1200" dirty="0"/>
            <a:t>Lead times to connection fast as own service multiple platform </a:t>
          </a:r>
        </a:p>
      </dsp:txBody>
      <dsp:txXfrm rot="-5400000">
        <a:off x="651529" y="1673603"/>
        <a:ext cx="1839111" cy="545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BE614-7045-A54E-8F70-C36E9E0A47CE}">
      <dsp:nvSpPr>
        <dsp:cNvPr id="0" name=""/>
        <dsp:cNvSpPr/>
      </dsp:nvSpPr>
      <dsp:spPr>
        <a:xfrm rot="5400000">
          <a:off x="-139613" y="140717"/>
          <a:ext cx="930755" cy="651529"/>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Engaged </a:t>
          </a:r>
        </a:p>
      </dsp:txBody>
      <dsp:txXfrm rot="-5400000">
        <a:off x="1" y="326869"/>
        <a:ext cx="651529" cy="279226"/>
      </dsp:txXfrm>
    </dsp:sp>
    <dsp:sp modelId="{B58611BE-FF2D-D743-BB37-50A5EEA6383B}">
      <dsp:nvSpPr>
        <dsp:cNvPr id="0" name=""/>
        <dsp:cNvSpPr/>
      </dsp:nvSpPr>
      <dsp:spPr>
        <a:xfrm rot="5400000">
          <a:off x="1283355" y="-630722"/>
          <a:ext cx="604991" cy="1868644"/>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Developer engages with Openreach to agree service </a:t>
          </a:r>
        </a:p>
        <a:p>
          <a:pPr marL="57150" lvl="1" indent="-57150" algn="l" defTabSz="355600">
            <a:lnSpc>
              <a:spcPct val="90000"/>
            </a:lnSpc>
            <a:spcBef>
              <a:spcPct val="0"/>
            </a:spcBef>
            <a:spcAft>
              <a:spcPct val="15000"/>
            </a:spcAft>
            <a:buChar char="•"/>
          </a:pPr>
          <a:r>
            <a:rPr lang="en-US" sz="800" kern="1200" dirty="0"/>
            <a:t>Offer and service contract agreed</a:t>
          </a:r>
        </a:p>
      </dsp:txBody>
      <dsp:txXfrm rot="-5400000">
        <a:off x="651529" y="30637"/>
        <a:ext cx="1839111" cy="545925"/>
      </dsp:txXfrm>
    </dsp:sp>
    <dsp:sp modelId="{9D7DD1F6-B706-2A46-BF84-FC5C763D6BD3}">
      <dsp:nvSpPr>
        <dsp:cNvPr id="0" name=""/>
        <dsp:cNvSpPr/>
      </dsp:nvSpPr>
      <dsp:spPr>
        <a:xfrm rot="5400000">
          <a:off x="-139613" y="962200"/>
          <a:ext cx="930755" cy="651529"/>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Delivery</a:t>
          </a:r>
        </a:p>
      </dsp:txBody>
      <dsp:txXfrm rot="-5400000">
        <a:off x="1" y="1148352"/>
        <a:ext cx="651529" cy="279226"/>
      </dsp:txXfrm>
    </dsp:sp>
    <dsp:sp modelId="{E7A10B55-BAAF-A64C-88D0-3095500DF1ED}">
      <dsp:nvSpPr>
        <dsp:cNvPr id="0" name=""/>
        <dsp:cNvSpPr/>
      </dsp:nvSpPr>
      <dsp:spPr>
        <a:xfrm rot="5400000">
          <a:off x="1283355" y="190760"/>
          <a:ext cx="604991" cy="1868644"/>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New build officer engages and design and agree plan proposed</a:t>
          </a:r>
        </a:p>
        <a:p>
          <a:pPr marL="57150" lvl="1" indent="-57150" algn="l" defTabSz="355600">
            <a:lnSpc>
              <a:spcPct val="90000"/>
            </a:lnSpc>
            <a:spcBef>
              <a:spcPct val="0"/>
            </a:spcBef>
            <a:spcAft>
              <a:spcPct val="15000"/>
            </a:spcAft>
            <a:buChar char="•"/>
          </a:pPr>
          <a:r>
            <a:rPr lang="en-US" sz="800" kern="1200" dirty="0"/>
            <a:t>Developer constructs duct</a:t>
          </a:r>
        </a:p>
      </dsp:txBody>
      <dsp:txXfrm rot="-5400000">
        <a:off x="651529" y="852120"/>
        <a:ext cx="1839111" cy="545925"/>
      </dsp:txXfrm>
    </dsp:sp>
    <dsp:sp modelId="{DDB9FF23-FDD0-A648-90B0-3F77C5A540C8}">
      <dsp:nvSpPr>
        <dsp:cNvPr id="0" name=""/>
        <dsp:cNvSpPr/>
      </dsp:nvSpPr>
      <dsp:spPr>
        <a:xfrm rot="5400000">
          <a:off x="-139613" y="1783683"/>
          <a:ext cx="930755" cy="651529"/>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Service </a:t>
          </a:r>
        </a:p>
      </dsp:txBody>
      <dsp:txXfrm rot="-5400000">
        <a:off x="1" y="1969835"/>
        <a:ext cx="651529" cy="279226"/>
      </dsp:txXfrm>
    </dsp:sp>
    <dsp:sp modelId="{33945E57-5E83-364A-8F35-25592D014123}">
      <dsp:nvSpPr>
        <dsp:cNvPr id="0" name=""/>
        <dsp:cNvSpPr/>
      </dsp:nvSpPr>
      <dsp:spPr>
        <a:xfrm rot="5400000">
          <a:off x="1283355" y="1012243"/>
          <a:ext cx="604991" cy="1868644"/>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Service provided by homeowner requesting a service with a provider </a:t>
          </a:r>
        </a:p>
        <a:p>
          <a:pPr marL="57150" lvl="1" indent="-57150" algn="l" defTabSz="355600">
            <a:lnSpc>
              <a:spcPct val="90000"/>
            </a:lnSpc>
            <a:spcBef>
              <a:spcPct val="0"/>
            </a:spcBef>
            <a:spcAft>
              <a:spcPct val="15000"/>
            </a:spcAft>
            <a:buChar char="•"/>
          </a:pPr>
          <a:r>
            <a:rPr lang="en-US" sz="800" kern="1200" dirty="0"/>
            <a:t>Lead times to connection fast as own service multiple platform </a:t>
          </a:r>
        </a:p>
      </dsp:txBody>
      <dsp:txXfrm rot="-5400000">
        <a:off x="651529" y="1673603"/>
        <a:ext cx="1839111" cy="5459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BE614-7045-A54E-8F70-C36E9E0A47CE}">
      <dsp:nvSpPr>
        <dsp:cNvPr id="0" name=""/>
        <dsp:cNvSpPr/>
      </dsp:nvSpPr>
      <dsp:spPr>
        <a:xfrm rot="5400000">
          <a:off x="-139613" y="140717"/>
          <a:ext cx="930755" cy="651529"/>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Engaged </a:t>
          </a:r>
        </a:p>
      </dsp:txBody>
      <dsp:txXfrm rot="-5400000">
        <a:off x="1" y="326869"/>
        <a:ext cx="651529" cy="279226"/>
      </dsp:txXfrm>
    </dsp:sp>
    <dsp:sp modelId="{B58611BE-FF2D-D743-BB37-50A5EEA6383B}">
      <dsp:nvSpPr>
        <dsp:cNvPr id="0" name=""/>
        <dsp:cNvSpPr/>
      </dsp:nvSpPr>
      <dsp:spPr>
        <a:xfrm rot="5400000">
          <a:off x="1283355" y="-630722"/>
          <a:ext cx="604991" cy="1868644"/>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a:t>Developer engages with IFNL to agree service </a:t>
          </a:r>
        </a:p>
        <a:p>
          <a:pPr marL="57150" lvl="1" indent="-57150" algn="l" defTabSz="400050">
            <a:lnSpc>
              <a:spcPct val="90000"/>
            </a:lnSpc>
            <a:spcBef>
              <a:spcPct val="0"/>
            </a:spcBef>
            <a:spcAft>
              <a:spcPct val="15000"/>
            </a:spcAft>
            <a:buChar char="•"/>
          </a:pPr>
          <a:r>
            <a:rPr lang="en-US" sz="900" kern="1200" dirty="0"/>
            <a:t>Offer and service contract agreed</a:t>
          </a:r>
        </a:p>
      </dsp:txBody>
      <dsp:txXfrm rot="-5400000">
        <a:off x="651529" y="30637"/>
        <a:ext cx="1839111" cy="545925"/>
      </dsp:txXfrm>
    </dsp:sp>
    <dsp:sp modelId="{9D7DD1F6-B706-2A46-BF84-FC5C763D6BD3}">
      <dsp:nvSpPr>
        <dsp:cNvPr id="0" name=""/>
        <dsp:cNvSpPr/>
      </dsp:nvSpPr>
      <dsp:spPr>
        <a:xfrm rot="5400000">
          <a:off x="-139613" y="962200"/>
          <a:ext cx="930755" cy="651529"/>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Delivery </a:t>
          </a:r>
        </a:p>
      </dsp:txBody>
      <dsp:txXfrm rot="-5400000">
        <a:off x="1" y="1148352"/>
        <a:ext cx="651529" cy="279226"/>
      </dsp:txXfrm>
    </dsp:sp>
    <dsp:sp modelId="{E7A10B55-BAAF-A64C-88D0-3095500DF1ED}">
      <dsp:nvSpPr>
        <dsp:cNvPr id="0" name=""/>
        <dsp:cNvSpPr/>
      </dsp:nvSpPr>
      <dsp:spPr>
        <a:xfrm rot="5400000">
          <a:off x="1283355" y="190760"/>
          <a:ext cx="604991" cy="1868644"/>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a:t>New build officer engages and design and agree plan proposed</a:t>
          </a:r>
        </a:p>
        <a:p>
          <a:pPr marL="57150" lvl="1" indent="-57150" algn="l" defTabSz="400050">
            <a:lnSpc>
              <a:spcPct val="90000"/>
            </a:lnSpc>
            <a:spcBef>
              <a:spcPct val="0"/>
            </a:spcBef>
            <a:spcAft>
              <a:spcPct val="15000"/>
            </a:spcAft>
            <a:buChar char="•"/>
          </a:pPr>
          <a:r>
            <a:rPr lang="en-US" sz="900" kern="1200" dirty="0"/>
            <a:t>Developer constructs duct</a:t>
          </a:r>
        </a:p>
      </dsp:txBody>
      <dsp:txXfrm rot="-5400000">
        <a:off x="651529" y="852120"/>
        <a:ext cx="1839111" cy="545925"/>
      </dsp:txXfrm>
    </dsp:sp>
    <dsp:sp modelId="{DDB9FF23-FDD0-A648-90B0-3F77C5A540C8}">
      <dsp:nvSpPr>
        <dsp:cNvPr id="0" name=""/>
        <dsp:cNvSpPr/>
      </dsp:nvSpPr>
      <dsp:spPr>
        <a:xfrm rot="5400000">
          <a:off x="-139613" y="1783683"/>
          <a:ext cx="930755" cy="651529"/>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Service </a:t>
          </a:r>
        </a:p>
      </dsp:txBody>
      <dsp:txXfrm rot="-5400000">
        <a:off x="1" y="1969835"/>
        <a:ext cx="651529" cy="279226"/>
      </dsp:txXfrm>
    </dsp:sp>
    <dsp:sp modelId="{33945E57-5E83-364A-8F35-25592D014123}">
      <dsp:nvSpPr>
        <dsp:cNvPr id="0" name=""/>
        <dsp:cNvSpPr/>
      </dsp:nvSpPr>
      <dsp:spPr>
        <a:xfrm rot="5400000">
          <a:off x="1283355" y="1012243"/>
          <a:ext cx="604991" cy="1868644"/>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a:t>Service provided by IFNL  </a:t>
          </a:r>
        </a:p>
        <a:p>
          <a:pPr marL="57150" lvl="1" indent="-57150" algn="l" defTabSz="400050">
            <a:lnSpc>
              <a:spcPct val="90000"/>
            </a:lnSpc>
            <a:spcBef>
              <a:spcPct val="0"/>
            </a:spcBef>
            <a:spcAft>
              <a:spcPct val="15000"/>
            </a:spcAft>
            <a:buChar char="•"/>
          </a:pPr>
          <a:r>
            <a:rPr lang="en-US" sz="900" kern="1200" dirty="0"/>
            <a:t>Lead times to connection fast as own service multiple platform </a:t>
          </a:r>
        </a:p>
      </dsp:txBody>
      <dsp:txXfrm rot="-5400000">
        <a:off x="651529" y="1673603"/>
        <a:ext cx="1839111" cy="5459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CB960-39A3-E946-AB77-0FBAFCF47FC7}">
      <dsp:nvSpPr>
        <dsp:cNvPr id="0" name=""/>
        <dsp:cNvSpPr/>
      </dsp:nvSpPr>
      <dsp:spPr>
        <a:xfrm>
          <a:off x="362554" y="0"/>
          <a:ext cx="4108945" cy="207853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33C271-8E60-B946-A4AC-044D75228964}">
      <dsp:nvSpPr>
        <dsp:cNvPr id="0" name=""/>
        <dsp:cNvSpPr/>
      </dsp:nvSpPr>
      <dsp:spPr>
        <a:xfrm>
          <a:off x="5192" y="623559"/>
          <a:ext cx="1555961" cy="83141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New site identified to construct </a:t>
          </a:r>
        </a:p>
      </dsp:txBody>
      <dsp:txXfrm>
        <a:off x="45778" y="664145"/>
        <a:ext cx="1474789" cy="750240"/>
      </dsp:txXfrm>
    </dsp:sp>
    <dsp:sp modelId="{C4F222B2-A8AC-284F-8DFA-AD260B30D7B1}">
      <dsp:nvSpPr>
        <dsp:cNvPr id="0" name=""/>
        <dsp:cNvSpPr/>
      </dsp:nvSpPr>
      <dsp:spPr>
        <a:xfrm>
          <a:off x="1639047" y="636371"/>
          <a:ext cx="1555961" cy="83141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Developer chooses infrastructure provider for supply of telecommunications </a:t>
          </a:r>
        </a:p>
      </dsp:txBody>
      <dsp:txXfrm>
        <a:off x="1679633" y="676957"/>
        <a:ext cx="1474789" cy="750240"/>
      </dsp:txXfrm>
    </dsp:sp>
    <dsp:sp modelId="{385120B4-1982-C548-BE45-55DF39301968}">
      <dsp:nvSpPr>
        <dsp:cNvPr id="0" name=""/>
        <dsp:cNvSpPr/>
      </dsp:nvSpPr>
      <dsp:spPr>
        <a:xfrm>
          <a:off x="3272900" y="623559"/>
          <a:ext cx="1555961" cy="83141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Developer agrees terms of reference and build including wayleaves </a:t>
          </a:r>
        </a:p>
      </dsp:txBody>
      <dsp:txXfrm>
        <a:off x="3313486" y="664145"/>
        <a:ext cx="1474789" cy="750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CB960-39A3-E946-AB77-0FBAFCF47FC7}">
      <dsp:nvSpPr>
        <dsp:cNvPr id="0" name=""/>
        <dsp:cNvSpPr/>
      </dsp:nvSpPr>
      <dsp:spPr>
        <a:xfrm>
          <a:off x="362554" y="0"/>
          <a:ext cx="4108945" cy="207853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33C271-8E60-B946-A4AC-044D75228964}">
      <dsp:nvSpPr>
        <dsp:cNvPr id="0" name=""/>
        <dsp:cNvSpPr/>
      </dsp:nvSpPr>
      <dsp:spPr>
        <a:xfrm>
          <a:off x="163810" y="623559"/>
          <a:ext cx="1450216" cy="83141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Developer constructs </a:t>
          </a:r>
        </a:p>
      </dsp:txBody>
      <dsp:txXfrm>
        <a:off x="204396" y="664145"/>
        <a:ext cx="1369044" cy="750240"/>
      </dsp:txXfrm>
    </dsp:sp>
    <dsp:sp modelId="{C4F222B2-A8AC-284F-8DFA-AD260B30D7B1}">
      <dsp:nvSpPr>
        <dsp:cNvPr id="0" name=""/>
        <dsp:cNvSpPr/>
      </dsp:nvSpPr>
      <dsp:spPr>
        <a:xfrm>
          <a:off x="1691919" y="636371"/>
          <a:ext cx="1450216" cy="83141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Infrastructure provider signs off ducts for ‘safe and suitability’  </a:t>
          </a:r>
        </a:p>
      </dsp:txBody>
      <dsp:txXfrm>
        <a:off x="1732505" y="676957"/>
        <a:ext cx="1369044" cy="750240"/>
      </dsp:txXfrm>
    </dsp:sp>
    <dsp:sp modelId="{385120B4-1982-C548-BE45-55DF39301968}">
      <dsp:nvSpPr>
        <dsp:cNvPr id="0" name=""/>
        <dsp:cNvSpPr/>
      </dsp:nvSpPr>
      <dsp:spPr>
        <a:xfrm>
          <a:off x="3220027" y="623559"/>
          <a:ext cx="1450216" cy="83141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Duct is ready to receive cabling and provision of service </a:t>
          </a:r>
        </a:p>
      </dsp:txBody>
      <dsp:txXfrm>
        <a:off x="3260613" y="664145"/>
        <a:ext cx="1369044" cy="750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60970-4E2E-B44D-B6C7-D5144B089919}">
      <dsp:nvSpPr>
        <dsp:cNvPr id="0" name=""/>
        <dsp:cNvSpPr/>
      </dsp:nvSpPr>
      <dsp:spPr>
        <a:xfrm>
          <a:off x="0" y="1367790"/>
          <a:ext cx="10363200" cy="182372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617FA3-1282-624F-AADF-362866622720}">
      <dsp:nvSpPr>
        <dsp:cNvPr id="0" name=""/>
        <dsp:cNvSpPr/>
      </dsp:nvSpPr>
      <dsp:spPr>
        <a:xfrm>
          <a:off x="4098" y="0"/>
          <a:ext cx="1792054" cy="1823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Choice of provider chosen </a:t>
          </a:r>
        </a:p>
      </dsp:txBody>
      <dsp:txXfrm>
        <a:off x="4098" y="0"/>
        <a:ext cx="1792054" cy="1823720"/>
      </dsp:txXfrm>
    </dsp:sp>
    <dsp:sp modelId="{6CE274DC-AC6F-AB42-B941-2E2237DE0DAB}">
      <dsp:nvSpPr>
        <dsp:cNvPr id="0" name=""/>
        <dsp:cNvSpPr/>
      </dsp:nvSpPr>
      <dsp:spPr>
        <a:xfrm>
          <a:off x="672160" y="2051685"/>
          <a:ext cx="455930" cy="455930"/>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77F5CB-1C51-C045-A319-5F7CCFBF8887}">
      <dsp:nvSpPr>
        <dsp:cNvPr id="0" name=""/>
        <dsp:cNvSpPr/>
      </dsp:nvSpPr>
      <dsp:spPr>
        <a:xfrm>
          <a:off x="1885755" y="2735579"/>
          <a:ext cx="1792054" cy="1823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Single service contract required including wayleave prior to duct installation commences </a:t>
          </a:r>
        </a:p>
      </dsp:txBody>
      <dsp:txXfrm>
        <a:off x="1885755" y="2735579"/>
        <a:ext cx="1792054" cy="1823720"/>
      </dsp:txXfrm>
    </dsp:sp>
    <dsp:sp modelId="{E63EBE38-927A-8D46-B319-F7788F8B3AB7}">
      <dsp:nvSpPr>
        <dsp:cNvPr id="0" name=""/>
        <dsp:cNvSpPr/>
      </dsp:nvSpPr>
      <dsp:spPr>
        <a:xfrm>
          <a:off x="2553817" y="2051684"/>
          <a:ext cx="455930" cy="455930"/>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1594BF-17CB-1249-AE90-62D7B52EA53B}">
      <dsp:nvSpPr>
        <dsp:cNvPr id="0" name=""/>
        <dsp:cNvSpPr/>
      </dsp:nvSpPr>
      <dsp:spPr>
        <a:xfrm>
          <a:off x="3767412" y="0"/>
          <a:ext cx="1792054" cy="1823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Terms of wayleave, all wayleaves are required but vary subject to the condition of the proposed adoption of the development – Sc38, Sc278 and private roads </a:t>
          </a:r>
        </a:p>
      </dsp:txBody>
      <dsp:txXfrm>
        <a:off x="3767412" y="0"/>
        <a:ext cx="1792054" cy="1823720"/>
      </dsp:txXfrm>
    </dsp:sp>
    <dsp:sp modelId="{AEDA59D0-467C-494A-BB72-C0E73611695C}">
      <dsp:nvSpPr>
        <dsp:cNvPr id="0" name=""/>
        <dsp:cNvSpPr/>
      </dsp:nvSpPr>
      <dsp:spPr>
        <a:xfrm>
          <a:off x="4435475" y="2051685"/>
          <a:ext cx="455930" cy="455930"/>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54D5CB-6DC3-5E4E-A0C5-C0315F9FAB1B}">
      <dsp:nvSpPr>
        <dsp:cNvPr id="0" name=""/>
        <dsp:cNvSpPr/>
      </dsp:nvSpPr>
      <dsp:spPr>
        <a:xfrm>
          <a:off x="5649069" y="2735579"/>
          <a:ext cx="1792054" cy="1823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Ensure all wayleaves are correctly legally read and not signed by a none authorized legal representative of the company, and that relevant negotiations of terms are met of the rights to access </a:t>
          </a:r>
        </a:p>
      </dsp:txBody>
      <dsp:txXfrm>
        <a:off x="5649069" y="2735579"/>
        <a:ext cx="1792054" cy="1823720"/>
      </dsp:txXfrm>
    </dsp:sp>
    <dsp:sp modelId="{884435CE-8104-804E-8304-7CA8444FB589}">
      <dsp:nvSpPr>
        <dsp:cNvPr id="0" name=""/>
        <dsp:cNvSpPr/>
      </dsp:nvSpPr>
      <dsp:spPr>
        <a:xfrm>
          <a:off x="6317132" y="2051684"/>
          <a:ext cx="455930" cy="455930"/>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BAD46A-E545-DD44-BB65-A1848FC88DBB}">
      <dsp:nvSpPr>
        <dsp:cNvPr id="0" name=""/>
        <dsp:cNvSpPr/>
      </dsp:nvSpPr>
      <dsp:spPr>
        <a:xfrm>
          <a:off x="7530726" y="0"/>
          <a:ext cx="1792054" cy="1823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agree and sign contract and wayleave, developer has a choice to dual lay with other infrastructure providers subject to providers agreeing to this</a:t>
          </a:r>
        </a:p>
      </dsp:txBody>
      <dsp:txXfrm>
        <a:off x="7530726" y="0"/>
        <a:ext cx="1792054" cy="1823720"/>
      </dsp:txXfrm>
    </dsp:sp>
    <dsp:sp modelId="{1D4BA526-9611-BE44-82C5-A52B874EA58B}">
      <dsp:nvSpPr>
        <dsp:cNvPr id="0" name=""/>
        <dsp:cNvSpPr/>
      </dsp:nvSpPr>
      <dsp:spPr>
        <a:xfrm>
          <a:off x="8198789" y="2051685"/>
          <a:ext cx="455930" cy="455930"/>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CB4F5-6E35-4344-8DA3-BB69418BAACD}">
      <dsp:nvSpPr>
        <dsp:cNvPr id="0" name=""/>
        <dsp:cNvSpPr/>
      </dsp:nvSpPr>
      <dsp:spPr>
        <a:xfrm>
          <a:off x="561223" y="0"/>
          <a:ext cx="2910468" cy="291046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B5262E-8EF5-2D43-8CDE-7E8723D1FA6B}">
      <dsp:nvSpPr>
        <dsp:cNvPr id="0" name=""/>
        <dsp:cNvSpPr/>
      </dsp:nvSpPr>
      <dsp:spPr>
        <a:xfrm>
          <a:off x="837717" y="276494"/>
          <a:ext cx="1135082" cy="113508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Where a new duct infrastructure is being provided it’s critical to have a delivery program based on the developer’s legal completion dates  </a:t>
          </a:r>
        </a:p>
      </dsp:txBody>
      <dsp:txXfrm>
        <a:off x="893127" y="331904"/>
        <a:ext cx="1024262" cy="1024262"/>
      </dsp:txXfrm>
    </dsp:sp>
    <dsp:sp modelId="{27CE4915-8FE9-D947-AB1E-84CE007795DA}">
      <dsp:nvSpPr>
        <dsp:cNvPr id="0" name=""/>
        <dsp:cNvSpPr/>
      </dsp:nvSpPr>
      <dsp:spPr>
        <a:xfrm>
          <a:off x="2060114" y="276494"/>
          <a:ext cx="1135082" cy="113508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The SLA requires both off-site and on-site infrastructure to be factored into the agreement to create accountability of service delivery </a:t>
          </a:r>
        </a:p>
      </dsp:txBody>
      <dsp:txXfrm>
        <a:off x="2115524" y="331904"/>
        <a:ext cx="1024262" cy="1024262"/>
      </dsp:txXfrm>
    </dsp:sp>
    <dsp:sp modelId="{A2183143-E624-0C42-BF9C-F15319FF3BA6}">
      <dsp:nvSpPr>
        <dsp:cNvPr id="0" name=""/>
        <dsp:cNvSpPr/>
      </dsp:nvSpPr>
      <dsp:spPr>
        <a:xfrm>
          <a:off x="837717" y="1498891"/>
          <a:ext cx="1135082" cy="113508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Where a service is delayed after the end user request connection, the correct escalation process is required with end-user and service provider</a:t>
          </a:r>
          <a:endParaRPr lang="en-US" sz="800" kern="1200" dirty="0">
            <a:solidFill>
              <a:srgbClr val="FF0000"/>
            </a:solidFill>
          </a:endParaRPr>
        </a:p>
      </dsp:txBody>
      <dsp:txXfrm>
        <a:off x="893127" y="1554301"/>
        <a:ext cx="1024262" cy="1024262"/>
      </dsp:txXfrm>
    </dsp:sp>
    <dsp:sp modelId="{51C313AA-EE02-6849-9BF3-985D130FFEAF}">
      <dsp:nvSpPr>
        <dsp:cNvPr id="0" name=""/>
        <dsp:cNvSpPr/>
      </dsp:nvSpPr>
      <dsp:spPr>
        <a:xfrm>
          <a:off x="2060114" y="1498891"/>
          <a:ext cx="1135082" cy="113508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All wayleaves have to be legally tested and agreed, thereby assuring access, whether or not Sc38 or Sc278 is in place</a:t>
          </a:r>
        </a:p>
      </dsp:txBody>
      <dsp:txXfrm>
        <a:off x="2115524" y="1554301"/>
        <a:ext cx="1024262" cy="10242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CB960-39A3-E946-AB77-0FBAFCF47FC7}">
      <dsp:nvSpPr>
        <dsp:cNvPr id="0" name=""/>
        <dsp:cNvSpPr/>
      </dsp:nvSpPr>
      <dsp:spPr>
        <a:xfrm>
          <a:off x="647232" y="0"/>
          <a:ext cx="7335307" cy="217762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33C271-8E60-B946-A4AC-044D75228964}">
      <dsp:nvSpPr>
        <dsp:cNvPr id="0" name=""/>
        <dsp:cNvSpPr/>
      </dsp:nvSpPr>
      <dsp:spPr>
        <a:xfrm>
          <a:off x="292434" y="653286"/>
          <a:ext cx="2588931" cy="87104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Homeowner moves into property or pre chooses a service provider  </a:t>
          </a:r>
        </a:p>
      </dsp:txBody>
      <dsp:txXfrm>
        <a:off x="334955" y="695807"/>
        <a:ext cx="2503889" cy="786006"/>
      </dsp:txXfrm>
    </dsp:sp>
    <dsp:sp modelId="{C4F222B2-A8AC-284F-8DFA-AD260B30D7B1}">
      <dsp:nvSpPr>
        <dsp:cNvPr id="0" name=""/>
        <dsp:cNvSpPr/>
      </dsp:nvSpPr>
      <dsp:spPr>
        <a:xfrm>
          <a:off x="3020421" y="666708"/>
          <a:ext cx="2588931" cy="87104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Homeowner is responsible for requesting a service via the allocated postcode and address of the property </a:t>
          </a:r>
        </a:p>
      </dsp:txBody>
      <dsp:txXfrm>
        <a:off x="3062942" y="709229"/>
        <a:ext cx="2503889" cy="786006"/>
      </dsp:txXfrm>
    </dsp:sp>
    <dsp:sp modelId="{385120B4-1982-C548-BE45-55DF39301968}">
      <dsp:nvSpPr>
        <dsp:cNvPr id="0" name=""/>
        <dsp:cNvSpPr/>
      </dsp:nvSpPr>
      <dsp:spPr>
        <a:xfrm>
          <a:off x="5748406" y="653286"/>
          <a:ext cx="2588931" cy="871048"/>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ISP –internet service provider- and telephony provider request to service the property as required </a:t>
          </a:r>
        </a:p>
      </dsp:txBody>
      <dsp:txXfrm>
        <a:off x="5790927" y="695807"/>
        <a:ext cx="2503889" cy="7860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19964742-6790-421B-AE07-DC2805F0742C}" type="datetimeFigureOut">
              <a:rPr lang="en-GB" smtClean="0"/>
              <a:t>19/07/2019</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4EDBB851-D960-43A4-9BB4-5B7462A735B1}" type="slidenum">
              <a:rPr lang="en-GB" smtClean="0"/>
              <a:t>‹#›</a:t>
            </a:fld>
            <a:endParaRPr lang="en-GB" dirty="0"/>
          </a:p>
        </p:txBody>
      </p:sp>
    </p:spTree>
    <p:extLst>
      <p:ext uri="{BB962C8B-B14F-4D97-AF65-F5344CB8AC3E}">
        <p14:creationId xmlns:p14="http://schemas.microsoft.com/office/powerpoint/2010/main" val="3625197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These Guidelines are intended for use by a range of industry professionals such as designers, planners, developers, technical engineers , contractors and those responsible for telecommunications infrastructure.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focus is to guide and support all stakeholders actively engaged in working within key parts of the telecommunications infrastructure procurement process and site delivery.</a:t>
            </a:r>
          </a:p>
          <a:p>
            <a:endParaRPr lang="en-GB" sz="1400" dirty="0"/>
          </a:p>
          <a:p>
            <a:endParaRPr lang="en-GB" sz="1400" dirty="0"/>
          </a:p>
          <a:p>
            <a:endParaRPr lang="en-GB" sz="1400" dirty="0"/>
          </a:p>
        </p:txBody>
      </p:sp>
      <p:sp>
        <p:nvSpPr>
          <p:cNvPr id="4" name="Slide Number Placeholder 3"/>
          <p:cNvSpPr>
            <a:spLocks noGrp="1"/>
          </p:cNvSpPr>
          <p:nvPr>
            <p:ph type="sldNum" sz="quarter" idx="10"/>
          </p:nvPr>
        </p:nvSpPr>
        <p:spPr/>
        <p:txBody>
          <a:bodyPr/>
          <a:lstStyle/>
          <a:p>
            <a:fld id="{4EDBB851-D960-43A4-9BB4-5B7462A735B1}" type="slidenum">
              <a:rPr lang="en-GB" smtClean="0"/>
              <a:t>1</a:t>
            </a:fld>
            <a:endParaRPr lang="en-GB" dirty="0"/>
          </a:p>
        </p:txBody>
      </p:sp>
    </p:spTree>
    <p:extLst>
      <p:ext uri="{BB962C8B-B14F-4D97-AF65-F5344CB8AC3E}">
        <p14:creationId xmlns:p14="http://schemas.microsoft.com/office/powerpoint/2010/main" val="2856162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dirty="0"/>
              <a:t>Telecom’s engagement is the same as Electricity and gas network engagement, in</a:t>
            </a:r>
            <a:r>
              <a:rPr lang="en-US" baseline="0" dirty="0"/>
              <a:t> that</a:t>
            </a:r>
            <a:r>
              <a:rPr lang="en-US" dirty="0"/>
              <a:t> it is critical to instigate it as early</a:t>
            </a:r>
            <a:r>
              <a:rPr lang="en-US" baseline="0" dirty="0"/>
              <a:t> </a:t>
            </a:r>
            <a:r>
              <a:rPr lang="en-US" dirty="0"/>
              <a:t>as possible once the planning approval and, later, the reserve matters application is known.</a:t>
            </a:r>
          </a:p>
          <a:p>
            <a:endParaRPr lang="en-US" dirty="0"/>
          </a:p>
          <a:p>
            <a:r>
              <a:rPr lang="en-US" dirty="0"/>
              <a:t>[Second click]</a:t>
            </a:r>
          </a:p>
          <a:p>
            <a:r>
              <a:rPr lang="en-US" dirty="0"/>
              <a:t>Having the key information from the PAS 128 HS G47 requirements on existing telecom and other utility provider’s apparatus allows better understanding and planning of the key networks being delivered.</a:t>
            </a:r>
          </a:p>
          <a:p>
            <a:endParaRPr lang="en-US" dirty="0"/>
          </a:p>
          <a:p>
            <a:r>
              <a:rPr lang="en-US" dirty="0"/>
              <a:t>[Third click]</a:t>
            </a:r>
          </a:p>
          <a:p>
            <a:r>
              <a:rPr lang="en-US" dirty="0"/>
              <a:t>The information being supplied allows the provider of infrastructure to ascertain if and where off-site reinforcement would be needed, and allows the time and delivery program to be planned </a:t>
            </a:r>
            <a:r>
              <a:rPr lang="en-US" dirty="0">
                <a:solidFill>
                  <a:srgbClr val="FF0000"/>
                </a:solidFill>
              </a:rPr>
              <a:t>against plot completions</a:t>
            </a:r>
            <a:r>
              <a:rPr lang="en-US" dirty="0"/>
              <a:t>.</a:t>
            </a:r>
          </a:p>
          <a:p>
            <a:endParaRPr lang="en-US" dirty="0"/>
          </a:p>
          <a:p>
            <a:r>
              <a:rPr lang="en-US" dirty="0"/>
              <a:t>[Fourth click</a:t>
            </a:r>
          </a:p>
          <a:p>
            <a:r>
              <a:rPr lang="en-US" dirty="0"/>
              <a:t>Providing master plans and outline planning approval drawings helps locate the site details accurately</a:t>
            </a:r>
          </a:p>
          <a:p>
            <a:endParaRPr lang="en-US" dirty="0"/>
          </a:p>
          <a:p>
            <a:r>
              <a:rPr lang="en-US" dirty="0"/>
              <a:t>[Fifth click]</a:t>
            </a:r>
          </a:p>
          <a:p>
            <a:r>
              <a:rPr lang="en-US" dirty="0"/>
              <a:t>Providing a plot schedule will aid the utility in understanding the mix-use development requirements from residential and commercial properties, and is associated with understanding electrical load value,</a:t>
            </a:r>
            <a:r>
              <a:rPr lang="en-US" baseline="0" dirty="0"/>
              <a:t> telecoms bandwidth and gas pressure demand</a:t>
            </a:r>
            <a:endParaRPr lang="en-US" dirty="0"/>
          </a:p>
          <a:p>
            <a:endParaRPr lang="en-US" dirty="0"/>
          </a:p>
          <a:p>
            <a:r>
              <a:rPr lang="en-US" dirty="0"/>
              <a:t>[Sixth click]</a:t>
            </a:r>
          </a:p>
          <a:p>
            <a:r>
              <a:rPr lang="en-US" dirty="0"/>
              <a:t>Keeping your providers up-dated on program changes and any plot accelerations is business critical, and will assist</a:t>
            </a:r>
            <a:r>
              <a:rPr lang="en-US" baseline="0" dirty="0"/>
              <a:t> in achieving site completion dates</a:t>
            </a:r>
            <a:r>
              <a:rPr lang="en-US" dirty="0"/>
              <a:t> </a:t>
            </a:r>
          </a:p>
          <a:p>
            <a:endParaRPr lang="en-US" dirty="0"/>
          </a:p>
          <a:p>
            <a:r>
              <a:rPr lang="en-US" dirty="0"/>
              <a:t>[Seventh click]</a:t>
            </a:r>
          </a:p>
          <a:p>
            <a:r>
              <a:rPr lang="en-US" dirty="0"/>
              <a:t>Citing and placing key infrastructure cabinets that support your telecom site needs, and allowing plenty of time for key legal land transfers to take place</a:t>
            </a:r>
            <a:r>
              <a:rPr lang="en-US" baseline="0" dirty="0"/>
              <a:t> is vital,</a:t>
            </a:r>
            <a:r>
              <a:rPr lang="en-US" dirty="0"/>
              <a:t> as this can hold back plot connections and delays.</a:t>
            </a:r>
          </a:p>
          <a:p>
            <a:endParaRPr lang="en-US" dirty="0"/>
          </a:p>
          <a:p>
            <a:r>
              <a:rPr lang="en-US" dirty="0"/>
              <a:t>[Eighth click]</a:t>
            </a:r>
          </a:p>
          <a:p>
            <a:r>
              <a:rPr lang="en-US" dirty="0"/>
              <a:t>Providing a master build management system or similar build program will help keep all parties informed, and ensure suppliers provide the </a:t>
            </a:r>
            <a:r>
              <a:rPr lang="en-US" dirty="0">
                <a:solidFill>
                  <a:srgbClr val="FF0000"/>
                </a:solidFill>
              </a:rPr>
              <a:t>attention needed </a:t>
            </a:r>
          </a:p>
          <a:p>
            <a:endParaRPr lang="en-US" dirty="0"/>
          </a:p>
          <a:p>
            <a:endParaRPr lang="en-US" dirty="0"/>
          </a:p>
          <a:p>
            <a:r>
              <a:rPr lang="en-US" dirty="0"/>
              <a:t>[Ninth click]</a:t>
            </a:r>
          </a:p>
          <a:p>
            <a:r>
              <a:rPr lang="en-US" dirty="0"/>
              <a:t>Discuss early and prepare a contingency plan for any infrastructure potential delays</a:t>
            </a:r>
            <a:r>
              <a:rPr lang="en-US" baseline="0" dirty="0"/>
              <a:t> such as</a:t>
            </a:r>
            <a:r>
              <a:rPr lang="en-US" dirty="0"/>
              <a:t> off site highways,</a:t>
            </a:r>
            <a:r>
              <a:rPr lang="en-US" baseline="0" dirty="0"/>
              <a:t> </a:t>
            </a:r>
            <a:r>
              <a:rPr lang="en-US" dirty="0"/>
              <a:t>knowing that the local authority is a potential issue – highways notices on the roads and experience with the highways authority can impact on the site delivery timescales</a:t>
            </a:r>
          </a:p>
          <a:p>
            <a:endParaRPr lang="en-US" dirty="0"/>
          </a:p>
          <a:p>
            <a:r>
              <a:rPr lang="en-US" dirty="0"/>
              <a:t>[Tenth click]</a:t>
            </a:r>
          </a:p>
          <a:p>
            <a:r>
              <a:rPr lang="en-US" dirty="0"/>
              <a:t>Providing all Sc278 or Sc38 plans for adoption and road crossings ensures no additional remedial works or delays when bringing ducts to site. It will also allow the providers to assess the highways entry requirements, working alongside other contractors for road access opening notices.</a:t>
            </a:r>
          </a:p>
          <a:p>
            <a:endParaRPr lang="en-US" dirty="0"/>
          </a:p>
          <a:p>
            <a:endParaRPr lang="en-US" dirty="0"/>
          </a:p>
          <a:p>
            <a:r>
              <a:rPr lang="en-US" dirty="0"/>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10</a:t>
            </a:fld>
            <a:endParaRPr lang="en-GB" dirty="0"/>
          </a:p>
        </p:txBody>
      </p:sp>
    </p:spTree>
    <p:extLst>
      <p:ext uri="{BB962C8B-B14F-4D97-AF65-F5344CB8AC3E}">
        <p14:creationId xmlns:p14="http://schemas.microsoft.com/office/powerpoint/2010/main" val="4234820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dirty="0"/>
              <a:t>In these next slides we will cover further explanations as</a:t>
            </a:r>
            <a:r>
              <a:rPr lang="en-US" baseline="0" dirty="0"/>
              <a:t> to </a:t>
            </a:r>
            <a:r>
              <a:rPr lang="en-US" dirty="0"/>
              <a:t>which new site infrastructure providers are available to service new developments. At</a:t>
            </a:r>
            <a:r>
              <a:rPr lang="en-US" baseline="0" dirty="0"/>
              <a:t> the moment there are 3 main infrastructure providers used by developers.</a:t>
            </a:r>
            <a:r>
              <a:rPr lang="en-US" dirty="0"/>
              <a:t> </a:t>
            </a:r>
          </a:p>
          <a:p>
            <a:endParaRPr lang="en-US" dirty="0"/>
          </a:p>
          <a:p>
            <a:r>
              <a:rPr lang="en-US" dirty="0"/>
              <a:t>[second click]</a:t>
            </a:r>
          </a:p>
          <a:p>
            <a:r>
              <a:rPr lang="en-US" dirty="0"/>
              <a:t>Virgin media are a UK provider of both Infrastructure and customer solutions that support new site developments for higher bandwidth internet services, including quad play TV, telephony and broadband packages</a:t>
            </a:r>
          </a:p>
          <a:p>
            <a:endParaRPr lang="en-US" dirty="0"/>
          </a:p>
          <a:p>
            <a:r>
              <a:rPr lang="en-US" dirty="0"/>
              <a:t>[Third click]</a:t>
            </a:r>
          </a:p>
          <a:p>
            <a:r>
              <a:rPr lang="en-US" dirty="0"/>
              <a:t>IFNL, part of the GTC Group, are a UK provider of both infrastructure and customer solutions that supports new site developments for higher bandwidths internet services, including TV, telephony and broadband packages</a:t>
            </a:r>
          </a:p>
          <a:p>
            <a:endParaRPr lang="en-US" dirty="0"/>
          </a:p>
          <a:p>
            <a:r>
              <a:rPr lang="en-US" dirty="0"/>
              <a:t>[Fourth click]</a:t>
            </a:r>
          </a:p>
          <a:p>
            <a:r>
              <a:rPr lang="en-US" dirty="0"/>
              <a:t>Openreach are the UK backbone</a:t>
            </a:r>
            <a:r>
              <a:rPr lang="en-US" baseline="0" dirty="0"/>
              <a:t> </a:t>
            </a:r>
            <a:r>
              <a:rPr lang="en-US" dirty="0"/>
              <a:t>infrastructure duct provider, that also supports new developments with higher bandwidth internet services for other UK telecommunication providers </a:t>
            </a:r>
          </a:p>
          <a:p>
            <a:endParaRPr lang="en-US" dirty="0"/>
          </a:p>
          <a:p>
            <a:r>
              <a:rPr lang="en-US" dirty="0"/>
              <a:t>[Fifth click]</a:t>
            </a:r>
          </a:p>
          <a:p>
            <a:r>
              <a:rPr lang="en-US" dirty="0"/>
              <a:t>These three main</a:t>
            </a:r>
            <a:r>
              <a:rPr lang="en-US" baseline="0" dirty="0"/>
              <a:t> infrastructure providers have each supplied their own summary information for you to access in the next few slides, and these incorporate links to their own websites to enable you to expand any specific points or find out more, should you wish to do so.</a:t>
            </a:r>
            <a:endParaRPr lang="en-US" dirty="0"/>
          </a:p>
          <a:p>
            <a:endParaRPr lang="en-US" dirty="0"/>
          </a:p>
          <a:p>
            <a:r>
              <a:rPr lang="en-US" dirty="0"/>
              <a:t>[Next Slide]</a:t>
            </a:r>
          </a:p>
          <a:p>
            <a:endParaRPr lang="en-US" dirty="0"/>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11</a:t>
            </a:fld>
            <a:endParaRPr lang="en-GB" dirty="0"/>
          </a:p>
        </p:txBody>
      </p:sp>
    </p:spTree>
    <p:extLst>
      <p:ext uri="{BB962C8B-B14F-4D97-AF65-F5344CB8AC3E}">
        <p14:creationId xmlns:p14="http://schemas.microsoft.com/office/powerpoint/2010/main" val="4195851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DBB851-D960-43A4-9BB4-5B7462A735B1}" type="slidenum">
              <a:rPr lang="en-GB" smtClean="0"/>
              <a:t>12</a:t>
            </a:fld>
            <a:endParaRPr lang="en-GB" dirty="0"/>
          </a:p>
        </p:txBody>
      </p:sp>
    </p:spTree>
    <p:extLst>
      <p:ext uri="{BB962C8B-B14F-4D97-AF65-F5344CB8AC3E}">
        <p14:creationId xmlns:p14="http://schemas.microsoft.com/office/powerpoint/2010/main" val="2364982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click]</a:t>
            </a:r>
          </a:p>
          <a:p>
            <a:endParaRPr lang="en-GB" dirty="0"/>
          </a:p>
          <a:p>
            <a:endParaRPr lang="en-GB" dirty="0"/>
          </a:p>
          <a:p>
            <a:r>
              <a:rPr lang="en-GB" dirty="0"/>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13</a:t>
            </a:fld>
            <a:endParaRPr lang="en-GB" dirty="0"/>
          </a:p>
        </p:txBody>
      </p:sp>
    </p:spTree>
    <p:extLst>
      <p:ext uri="{BB962C8B-B14F-4D97-AF65-F5344CB8AC3E}">
        <p14:creationId xmlns:p14="http://schemas.microsoft.com/office/powerpoint/2010/main" val="1861063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click]</a:t>
            </a:r>
          </a:p>
          <a:p>
            <a:endParaRPr lang="en-GB" dirty="0"/>
          </a:p>
          <a:p>
            <a:r>
              <a:rPr lang="en-GB" dirty="0"/>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14</a:t>
            </a:fld>
            <a:endParaRPr lang="en-GB" dirty="0"/>
          </a:p>
        </p:txBody>
      </p:sp>
    </p:spTree>
    <p:extLst>
      <p:ext uri="{BB962C8B-B14F-4D97-AF65-F5344CB8AC3E}">
        <p14:creationId xmlns:p14="http://schemas.microsoft.com/office/powerpoint/2010/main" val="1357633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click]</a:t>
            </a:r>
          </a:p>
          <a:p>
            <a:endParaRPr lang="en-GB" dirty="0"/>
          </a:p>
          <a:p>
            <a:r>
              <a:rPr lang="en-GB" dirty="0"/>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15</a:t>
            </a:fld>
            <a:endParaRPr lang="en-GB" dirty="0"/>
          </a:p>
        </p:txBody>
      </p:sp>
    </p:spTree>
    <p:extLst>
      <p:ext uri="{BB962C8B-B14F-4D97-AF65-F5344CB8AC3E}">
        <p14:creationId xmlns:p14="http://schemas.microsoft.com/office/powerpoint/2010/main" val="4123652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endParaRPr lang="en-US" dirty="0"/>
          </a:p>
          <a:p>
            <a:r>
              <a:rPr lang="en-US" dirty="0"/>
              <a:t>[Next slide]</a:t>
            </a:r>
          </a:p>
          <a:p>
            <a:endParaRPr lang="en-US" dirty="0"/>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16</a:t>
            </a:fld>
            <a:endParaRPr lang="en-GB" dirty="0"/>
          </a:p>
        </p:txBody>
      </p:sp>
    </p:spTree>
    <p:extLst>
      <p:ext uri="{BB962C8B-B14F-4D97-AF65-F5344CB8AC3E}">
        <p14:creationId xmlns:p14="http://schemas.microsoft.com/office/powerpoint/2010/main" val="1586016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click]</a:t>
            </a:r>
          </a:p>
          <a:p>
            <a:endParaRPr lang="en-GB" dirty="0"/>
          </a:p>
          <a:p>
            <a:r>
              <a:rPr lang="en-GB" dirty="0"/>
              <a:t>[Next slide]</a:t>
            </a:r>
          </a:p>
          <a:p>
            <a:endParaRPr lang="en-GB" dirty="0"/>
          </a:p>
          <a:p>
            <a:endParaRPr lang="en-GB" dirty="0"/>
          </a:p>
        </p:txBody>
      </p:sp>
      <p:sp>
        <p:nvSpPr>
          <p:cNvPr id="4" name="Slide Number Placeholder 3"/>
          <p:cNvSpPr>
            <a:spLocks noGrp="1"/>
          </p:cNvSpPr>
          <p:nvPr>
            <p:ph type="sldNum" sz="quarter" idx="10"/>
          </p:nvPr>
        </p:nvSpPr>
        <p:spPr/>
        <p:txBody>
          <a:bodyPr/>
          <a:lstStyle/>
          <a:p>
            <a:fld id="{4EDBB851-D960-43A4-9BB4-5B7462A735B1}" type="slidenum">
              <a:rPr lang="en-GB" smtClean="0"/>
              <a:t>17</a:t>
            </a:fld>
            <a:endParaRPr lang="en-GB" dirty="0"/>
          </a:p>
        </p:txBody>
      </p:sp>
    </p:spTree>
    <p:extLst>
      <p:ext uri="{BB962C8B-B14F-4D97-AF65-F5344CB8AC3E}">
        <p14:creationId xmlns:p14="http://schemas.microsoft.com/office/powerpoint/2010/main" val="3249349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click]</a:t>
            </a:r>
          </a:p>
          <a:p>
            <a:endParaRPr lang="en-GB" dirty="0"/>
          </a:p>
          <a:p>
            <a:r>
              <a:rPr lang="en-GB" dirty="0"/>
              <a:t>[Next slide]</a:t>
            </a:r>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18</a:t>
            </a:fld>
            <a:endParaRPr lang="en-GB" dirty="0"/>
          </a:p>
        </p:txBody>
      </p:sp>
    </p:spTree>
    <p:extLst>
      <p:ext uri="{BB962C8B-B14F-4D97-AF65-F5344CB8AC3E}">
        <p14:creationId xmlns:p14="http://schemas.microsoft.com/office/powerpoint/2010/main" val="3623683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click]</a:t>
            </a:r>
          </a:p>
          <a:p>
            <a:endParaRPr lang="en-GB" dirty="0"/>
          </a:p>
          <a:p>
            <a:r>
              <a:rPr lang="en-GB" dirty="0"/>
              <a:t>[Next slide]</a:t>
            </a:r>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19</a:t>
            </a:fld>
            <a:endParaRPr lang="en-GB" dirty="0"/>
          </a:p>
        </p:txBody>
      </p:sp>
    </p:spTree>
    <p:extLst>
      <p:ext uri="{BB962C8B-B14F-4D97-AF65-F5344CB8AC3E}">
        <p14:creationId xmlns:p14="http://schemas.microsoft.com/office/powerpoint/2010/main" val="380024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to </a:t>
            </a:r>
            <a:r>
              <a:rPr lang="en-GB" dirty="0" err="1"/>
              <a:t>eigth</a:t>
            </a:r>
            <a:r>
              <a:rPr lang="en-GB" dirty="0"/>
              <a:t> click]</a:t>
            </a:r>
          </a:p>
          <a:p>
            <a:endParaRPr lang="en-GB" dirty="0"/>
          </a:p>
          <a:p>
            <a:r>
              <a:rPr lang="en-GB" dirty="0"/>
              <a:t>The following sections will highlight and discuss key topics within the telecommunications sector </a:t>
            </a:r>
          </a:p>
          <a:p>
            <a:endParaRPr lang="en-GB" dirty="0"/>
          </a:p>
          <a:p>
            <a:r>
              <a:rPr lang="en-GB" dirty="0"/>
              <a:t>[Next slide] </a:t>
            </a:r>
          </a:p>
        </p:txBody>
      </p:sp>
      <p:sp>
        <p:nvSpPr>
          <p:cNvPr id="4" name="Slide Number Placeholder 3"/>
          <p:cNvSpPr>
            <a:spLocks noGrp="1"/>
          </p:cNvSpPr>
          <p:nvPr>
            <p:ph type="sldNum" sz="quarter" idx="10"/>
          </p:nvPr>
        </p:nvSpPr>
        <p:spPr/>
        <p:txBody>
          <a:bodyPr/>
          <a:lstStyle/>
          <a:p>
            <a:fld id="{4EDBB851-D960-43A4-9BB4-5B7462A735B1}" type="slidenum">
              <a:rPr lang="en-GB" smtClean="0"/>
              <a:t>2</a:t>
            </a:fld>
            <a:endParaRPr lang="en-GB" dirty="0"/>
          </a:p>
        </p:txBody>
      </p:sp>
    </p:spTree>
    <p:extLst>
      <p:ext uri="{BB962C8B-B14F-4D97-AF65-F5344CB8AC3E}">
        <p14:creationId xmlns:p14="http://schemas.microsoft.com/office/powerpoint/2010/main" val="2598594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click]</a:t>
            </a:r>
          </a:p>
          <a:p>
            <a:endParaRPr lang="en-GB" dirty="0"/>
          </a:p>
          <a:p>
            <a:r>
              <a:rPr lang="en-GB" dirty="0"/>
              <a:t>[Next slide]</a:t>
            </a:r>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20</a:t>
            </a:fld>
            <a:endParaRPr lang="en-GB" dirty="0"/>
          </a:p>
        </p:txBody>
      </p:sp>
    </p:spTree>
    <p:extLst>
      <p:ext uri="{BB962C8B-B14F-4D97-AF65-F5344CB8AC3E}">
        <p14:creationId xmlns:p14="http://schemas.microsoft.com/office/powerpoint/2010/main" val="3739761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click]</a:t>
            </a:r>
          </a:p>
          <a:p>
            <a:endParaRPr lang="en-GB" dirty="0"/>
          </a:p>
          <a:p>
            <a:r>
              <a:rPr lang="en-GB" dirty="0"/>
              <a:t>[Next slide]</a:t>
            </a:r>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21</a:t>
            </a:fld>
            <a:endParaRPr lang="en-GB" dirty="0"/>
          </a:p>
        </p:txBody>
      </p:sp>
    </p:spTree>
    <p:extLst>
      <p:ext uri="{BB962C8B-B14F-4D97-AF65-F5344CB8AC3E}">
        <p14:creationId xmlns:p14="http://schemas.microsoft.com/office/powerpoint/2010/main" val="2832553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dirty="0"/>
              <a:t>It’s important</a:t>
            </a:r>
            <a:r>
              <a:rPr lang="en-US" baseline="0" dirty="0"/>
              <a:t> that a developer is able to choose a provider that can not only supply the site with the required infrastructure and connection at a competitive price, but that they are happy and comfortable to work with.</a:t>
            </a:r>
          </a:p>
          <a:p>
            <a:endParaRPr lang="en-US" baseline="0" dirty="0"/>
          </a:p>
          <a:p>
            <a:r>
              <a:rPr lang="en-US" baseline="0" dirty="0"/>
              <a:t>[Second to sixth click]</a:t>
            </a:r>
          </a:p>
          <a:p>
            <a:r>
              <a:rPr lang="en-US" baseline="0" dirty="0"/>
              <a:t>We’ve provided a general check list of the main considerations you should be taking into account when appointing a provider - but this is by no means an exhaustive list, and each developer will undoubtedly have their own additional factors to work into the equation.</a:t>
            </a:r>
          </a:p>
          <a:p>
            <a:endParaRPr lang="en-US" baseline="0" dirty="0"/>
          </a:p>
          <a:p>
            <a:r>
              <a:rPr lang="en-US" baseline="0" dirty="0"/>
              <a:t>[Seventh click]</a:t>
            </a:r>
          </a:p>
          <a:p>
            <a:r>
              <a:rPr lang="en-US" dirty="0"/>
              <a:t>More detailed considerations you’ll need to take into account when making your decision as to a provider - such as type of site, geographical area and the like - are discussed further in</a:t>
            </a:r>
            <a:r>
              <a:rPr lang="en-US" baseline="0" dirty="0"/>
              <a:t> section 7.</a:t>
            </a:r>
          </a:p>
          <a:p>
            <a:endParaRPr lang="en-US" baseline="0" dirty="0"/>
          </a:p>
          <a:p>
            <a:r>
              <a:rPr lang="en-US" baseline="0" dirty="0"/>
              <a:t>[Next slide]</a:t>
            </a:r>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22</a:t>
            </a:fld>
            <a:endParaRPr lang="en-GB" dirty="0"/>
          </a:p>
        </p:txBody>
      </p:sp>
    </p:spTree>
    <p:extLst>
      <p:ext uri="{BB962C8B-B14F-4D97-AF65-F5344CB8AC3E}">
        <p14:creationId xmlns:p14="http://schemas.microsoft.com/office/powerpoint/2010/main" val="123963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click</a:t>
            </a:r>
            <a:r>
              <a:rPr lang="en-US" dirty="0"/>
              <a:t>]</a:t>
            </a:r>
          </a:p>
          <a:p>
            <a:r>
              <a:rPr lang="en-US" dirty="0"/>
              <a:t>In the next section we will discuss how barriers to engage with the various providers may occur, and require managing and coordinating</a:t>
            </a:r>
            <a:r>
              <a:rPr lang="en-US" baseline="0" dirty="0"/>
              <a:t> correctly</a:t>
            </a:r>
            <a:r>
              <a:rPr lang="en-US" dirty="0"/>
              <a:t> in order to maximise efficiency and results for your development</a:t>
            </a:r>
          </a:p>
          <a:p>
            <a:endParaRPr lang="en-US" dirty="0"/>
          </a:p>
          <a:p>
            <a:r>
              <a:rPr lang="en-US" dirty="0"/>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23</a:t>
            </a:fld>
            <a:endParaRPr lang="en-GB" dirty="0"/>
          </a:p>
        </p:txBody>
      </p:sp>
    </p:spTree>
    <p:extLst>
      <p:ext uri="{BB962C8B-B14F-4D97-AF65-F5344CB8AC3E}">
        <p14:creationId xmlns:p14="http://schemas.microsoft.com/office/powerpoint/2010/main" val="76003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dirty="0"/>
              <a:t>Understanding and recognising when barriers occur and will require addressing is vital, and we’ll discuss this in more detail in this section of the presentation</a:t>
            </a:r>
          </a:p>
          <a:p>
            <a:endParaRPr lang="en-US" dirty="0"/>
          </a:p>
          <a:p>
            <a:r>
              <a:rPr lang="en-US" dirty="0"/>
              <a:t>[Second click]</a:t>
            </a:r>
          </a:p>
          <a:p>
            <a:r>
              <a:rPr lang="en-US" dirty="0"/>
              <a:t>Engaging and finding ways to resolve issues that arise is key to ensuring minimal delays allied to any barriers</a:t>
            </a:r>
          </a:p>
          <a:p>
            <a:endParaRPr lang="en-US" dirty="0"/>
          </a:p>
          <a:p>
            <a:r>
              <a:rPr lang="en-US" dirty="0"/>
              <a:t>[Third Click]</a:t>
            </a:r>
          </a:p>
          <a:p>
            <a:r>
              <a:rPr lang="en-US" dirty="0"/>
              <a:t>Forming and creating direct relationships with providers and key partners is an integral part</a:t>
            </a:r>
            <a:r>
              <a:rPr lang="en-US" baseline="0" dirty="0"/>
              <a:t> of a smooth and efficient process</a:t>
            </a:r>
            <a:r>
              <a:rPr lang="en-US" dirty="0"/>
              <a:t> </a:t>
            </a:r>
          </a:p>
          <a:p>
            <a:endParaRPr lang="en-US" dirty="0"/>
          </a:p>
          <a:p>
            <a:r>
              <a:rPr lang="en-US" dirty="0"/>
              <a:t>[Fourth click]</a:t>
            </a:r>
          </a:p>
          <a:p>
            <a:r>
              <a:rPr lang="en-US" dirty="0"/>
              <a:t>We will discuss how and when forming best practices and partnerships</a:t>
            </a:r>
            <a:r>
              <a:rPr lang="en-US" baseline="0" dirty="0"/>
              <a:t> can benefit both parties enormously to ensure an efficient process</a:t>
            </a:r>
            <a:endParaRPr lang="en-US" dirty="0"/>
          </a:p>
          <a:p>
            <a:endParaRPr lang="en-US" dirty="0"/>
          </a:p>
          <a:p>
            <a:r>
              <a:rPr lang="en-US" dirty="0"/>
              <a:t>[Next slide]</a:t>
            </a:r>
          </a:p>
          <a:p>
            <a:endParaRPr lang="en-US" dirty="0"/>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24</a:t>
            </a:fld>
            <a:endParaRPr lang="en-GB" dirty="0"/>
          </a:p>
        </p:txBody>
      </p:sp>
    </p:spTree>
    <p:extLst>
      <p:ext uri="{BB962C8B-B14F-4D97-AF65-F5344CB8AC3E}">
        <p14:creationId xmlns:p14="http://schemas.microsoft.com/office/powerpoint/2010/main" val="782399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 </a:t>
            </a:r>
          </a:p>
          <a:p>
            <a:r>
              <a:rPr lang="en-US" dirty="0"/>
              <a:t>Discussions with any infrastructure provider as early as possible assists in understanding the off-site delivery constraints, and if any up-grading reinforcement funding is needed on network connections. It also ensures that all parties are clear as to expectations,</a:t>
            </a:r>
            <a:r>
              <a:rPr lang="en-US" baseline="0" dirty="0"/>
              <a:t> including delivery of the infrastructure and timelines, and assists in preventing delays or problems occurring.</a:t>
            </a:r>
            <a:endParaRPr lang="en-US" dirty="0"/>
          </a:p>
          <a:p>
            <a:endParaRPr lang="en-US" dirty="0"/>
          </a:p>
          <a:p>
            <a:r>
              <a:rPr lang="en-US" dirty="0"/>
              <a:t>[Second click]</a:t>
            </a:r>
          </a:p>
          <a:p>
            <a:r>
              <a:rPr lang="en-US" dirty="0"/>
              <a:t>Fully establishing the new development requirements and preparing your consumer target allows for</a:t>
            </a:r>
            <a:r>
              <a:rPr lang="en-US" baseline="0" dirty="0"/>
              <a:t> clear and accurate </a:t>
            </a:r>
            <a:r>
              <a:rPr lang="en-US" dirty="0"/>
              <a:t>engagement with the telecoms infrastructure provider to validate the key fibre sizing and the demand on the network that is needed.</a:t>
            </a:r>
          </a:p>
          <a:p>
            <a:endParaRPr lang="en-US" dirty="0"/>
          </a:p>
          <a:p>
            <a:r>
              <a:rPr lang="en-US" dirty="0"/>
              <a:t>[Third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Providing homeowners with</a:t>
            </a:r>
            <a:r>
              <a:rPr lang="en-US" baseline="0" dirty="0"/>
              <a:t> a detailed and comprehensive information pack should ensure they’re aware of exactly what the developer’s responsibility towards them is – and also identify what it’s not.</a:t>
            </a:r>
            <a:endParaRPr lang="en-US" dirty="0"/>
          </a:p>
          <a:p>
            <a:r>
              <a:rPr lang="en-US" dirty="0"/>
              <a:t>It’s the Developer’s responsibility to:-</a:t>
            </a:r>
          </a:p>
          <a:p>
            <a:pPr marL="228600" indent="-228600">
              <a:buAutoNum type="arabicParenR"/>
            </a:pPr>
            <a:r>
              <a:rPr lang="en-US" dirty="0"/>
              <a:t>Provide an open access network allowing consumers choice, and</a:t>
            </a:r>
          </a:p>
          <a:p>
            <a:pPr marL="228600" indent="-228600">
              <a:buAutoNum type="arabicParenR"/>
            </a:pPr>
            <a:r>
              <a:rPr lang="en-US" dirty="0"/>
              <a:t>Construct the network to a safe and suitable</a:t>
            </a:r>
            <a:r>
              <a:rPr lang="en-US" baseline="0" dirty="0"/>
              <a:t> </a:t>
            </a:r>
            <a:r>
              <a:rPr lang="en-US" dirty="0"/>
              <a:t>standard to operate a consumer base open access service </a:t>
            </a:r>
          </a:p>
          <a:p>
            <a:pPr marL="228600" indent="-228600">
              <a:buAutoNum type="arabicParenR"/>
            </a:pPr>
            <a:endParaRPr lang="en-US" dirty="0"/>
          </a:p>
          <a:p>
            <a:pPr marL="0" indent="0">
              <a:buNone/>
            </a:pPr>
            <a:r>
              <a:rPr lang="en-US" dirty="0"/>
              <a:t>It’s the Infrastructure provider’s responsibility to:- </a:t>
            </a:r>
          </a:p>
          <a:p>
            <a:pPr marL="228600" indent="-228600">
              <a:buAutoNum type="arabicParenR"/>
            </a:pPr>
            <a:r>
              <a:rPr lang="en-US" dirty="0"/>
              <a:t>Provide an open access network that allows consumer to access the wider open fibre and broadband market </a:t>
            </a:r>
          </a:p>
          <a:p>
            <a:pPr marL="228600" indent="-228600">
              <a:buAutoNum type="arabicParenR"/>
            </a:pPr>
            <a:r>
              <a:rPr lang="en-US" dirty="0"/>
              <a:t>Abide by the rules set by OFCOM for a public access telephony service, ‘PAT compliant’ , accessible to competition in</a:t>
            </a:r>
            <a:r>
              <a:rPr lang="en-US" baseline="0" dirty="0"/>
              <a:t> the</a:t>
            </a:r>
            <a:r>
              <a:rPr lang="en-US" dirty="0"/>
              <a:t> UK consumer based service market.</a:t>
            </a:r>
          </a:p>
          <a:p>
            <a:endParaRPr lang="en-US" dirty="0"/>
          </a:p>
          <a:p>
            <a:r>
              <a:rPr lang="en-US" dirty="0"/>
              <a:t>[Fourth click]</a:t>
            </a:r>
          </a:p>
          <a:p>
            <a:r>
              <a:rPr lang="en-US" dirty="0"/>
              <a:t>The majority of all UK site delays occur because the off-site infrastructure condition and localised network demand are not known within key developing areas for improving broadband networks.</a:t>
            </a:r>
          </a:p>
          <a:p>
            <a:r>
              <a:rPr lang="en-US" dirty="0"/>
              <a:t>The UK new fibre infrastructure meets numerous</a:t>
            </a:r>
            <a:r>
              <a:rPr lang="en-US" baseline="0" dirty="0"/>
              <a:t> </a:t>
            </a:r>
            <a:r>
              <a:rPr lang="en-US" dirty="0"/>
              <a:t>obstacles, such as</a:t>
            </a:r>
            <a:r>
              <a:rPr lang="en-US" baseline="0" dirty="0"/>
              <a:t> </a:t>
            </a:r>
            <a:r>
              <a:rPr lang="en-US" dirty="0"/>
              <a:t>off-road planning and highway entry to replace and improve duct works, including other construction improvement works on-going on the national highways in and around the area of the development</a:t>
            </a:r>
          </a:p>
          <a:p>
            <a:endParaRPr lang="en-US" dirty="0"/>
          </a:p>
          <a:p>
            <a:r>
              <a:rPr lang="en-US" dirty="0"/>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25</a:t>
            </a:fld>
            <a:endParaRPr lang="en-GB" dirty="0"/>
          </a:p>
        </p:txBody>
      </p:sp>
    </p:spTree>
    <p:extLst>
      <p:ext uri="{BB962C8B-B14F-4D97-AF65-F5344CB8AC3E}">
        <p14:creationId xmlns:p14="http://schemas.microsoft.com/office/powerpoint/2010/main" val="4070104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dirty="0"/>
              <a:t>What is deemed to</a:t>
            </a:r>
            <a:r>
              <a:rPr lang="en-US" baseline="0" dirty="0"/>
              <a:t> be </a:t>
            </a:r>
            <a:r>
              <a:rPr lang="en-US" dirty="0"/>
              <a:t>the best solution will be depend on the site conditions and localised support from all external agencies</a:t>
            </a:r>
            <a:r>
              <a:rPr lang="en-US" baseline="0" dirty="0"/>
              <a:t> - </a:t>
            </a:r>
            <a:r>
              <a:rPr lang="en-US" dirty="0"/>
              <a:t>highways, planning, environmental and utility service companies that are part of the process</a:t>
            </a:r>
          </a:p>
          <a:p>
            <a:endParaRPr lang="en-US" dirty="0"/>
          </a:p>
          <a:p>
            <a:r>
              <a:rPr lang="en-US" dirty="0"/>
              <a:t>[Second click]</a:t>
            </a:r>
          </a:p>
          <a:p>
            <a:r>
              <a:rPr lang="en-US" dirty="0"/>
              <a:t>Having a constructive relationship with all service providers and local authority bodies allows </a:t>
            </a:r>
            <a:r>
              <a:rPr lang="en-US" dirty="0">
                <a:solidFill>
                  <a:srgbClr val="FF0000"/>
                </a:solidFill>
              </a:rPr>
              <a:t>everyone</a:t>
            </a:r>
            <a:r>
              <a:rPr lang="en-US" dirty="0"/>
              <a:t> to address key areas of accountability to be understood within the process, and</a:t>
            </a:r>
            <a:r>
              <a:rPr lang="en-US" baseline="0" dirty="0"/>
              <a:t> in turn,</a:t>
            </a:r>
            <a:r>
              <a:rPr lang="en-US" dirty="0"/>
              <a:t> to addresses any potential delays that could impact on your development.</a:t>
            </a:r>
          </a:p>
          <a:p>
            <a:endParaRPr lang="en-US" dirty="0"/>
          </a:p>
          <a:p>
            <a:r>
              <a:rPr lang="en-US" dirty="0"/>
              <a:t>[Third click]</a:t>
            </a:r>
          </a:p>
          <a:p>
            <a:r>
              <a:rPr lang="en-US" dirty="0"/>
              <a:t>Engaging with and inviting and seeking advice and support on key on or off-site issues allows key parties to be made aware of the potential cross impacting working schedules when managing</a:t>
            </a:r>
            <a:r>
              <a:rPr lang="en-US" baseline="0" dirty="0"/>
              <a:t> and undertaking</a:t>
            </a:r>
            <a:r>
              <a:rPr lang="en-US" dirty="0"/>
              <a:t> a new development</a:t>
            </a:r>
            <a:r>
              <a:rPr lang="en-US" baseline="0" dirty="0"/>
              <a:t> - </a:t>
            </a:r>
            <a:r>
              <a:rPr lang="en-US" dirty="0"/>
              <a:t>such as highway improvements and a highways request to enter, including Sc278 works and Sc38 works. </a:t>
            </a:r>
          </a:p>
          <a:p>
            <a:endParaRPr lang="en-US" dirty="0"/>
          </a:p>
          <a:p>
            <a:r>
              <a:rPr lang="en-US" dirty="0"/>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26</a:t>
            </a:fld>
            <a:endParaRPr lang="en-GB" dirty="0"/>
          </a:p>
        </p:txBody>
      </p:sp>
    </p:spTree>
    <p:extLst>
      <p:ext uri="{BB962C8B-B14F-4D97-AF65-F5344CB8AC3E}">
        <p14:creationId xmlns:p14="http://schemas.microsoft.com/office/powerpoint/2010/main" val="3559377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dirty="0"/>
              <a:t>Creating a positive</a:t>
            </a:r>
            <a:r>
              <a:rPr lang="en-US" baseline="0" dirty="0"/>
              <a:t> </a:t>
            </a:r>
            <a:r>
              <a:rPr lang="en-US" dirty="0"/>
              <a:t>relationship, and keeping all parties informed on an on-going basis is fundamental to</a:t>
            </a:r>
            <a:r>
              <a:rPr lang="en-US" baseline="0" dirty="0"/>
              <a:t> </a:t>
            </a:r>
            <a:r>
              <a:rPr lang="en-US" dirty="0"/>
              <a:t>the project’s success for all involved.</a:t>
            </a:r>
          </a:p>
          <a:p>
            <a:endParaRPr lang="en-US" dirty="0"/>
          </a:p>
          <a:p>
            <a:r>
              <a:rPr lang="en-US" dirty="0"/>
              <a:t>[Second click]</a:t>
            </a:r>
          </a:p>
          <a:p>
            <a:r>
              <a:rPr lang="en-US" dirty="0"/>
              <a:t>Projects have timelines, but timelines also move and shape around the conditions of the site and the build program, so updating and addressing any movements of the project</a:t>
            </a:r>
            <a:r>
              <a:rPr lang="en-US" baseline="0" dirty="0"/>
              <a:t> with </a:t>
            </a:r>
            <a:r>
              <a:rPr lang="en-US" dirty="0"/>
              <a:t>external parties beyond the sub-contractor based services on-site</a:t>
            </a:r>
            <a:r>
              <a:rPr lang="en-US" baseline="0" dirty="0"/>
              <a:t> is essential. Working together with the infrastructure provider </a:t>
            </a:r>
            <a:r>
              <a:rPr lang="en-US" dirty="0"/>
              <a:t>aids in preventing escalations and delays,</a:t>
            </a:r>
            <a:r>
              <a:rPr lang="en-US" baseline="0" dirty="0"/>
              <a:t> and allows for any necessary revisions in a timely and transparent way.</a:t>
            </a:r>
            <a:endParaRPr lang="en-US" dirty="0"/>
          </a:p>
          <a:p>
            <a:endParaRPr lang="en-US" dirty="0"/>
          </a:p>
          <a:p>
            <a:r>
              <a:rPr lang="en-US" dirty="0"/>
              <a:t>[Third click]</a:t>
            </a:r>
          </a:p>
          <a:p>
            <a:r>
              <a:rPr lang="en-US" dirty="0"/>
              <a:t>The primary objective of</a:t>
            </a:r>
            <a:r>
              <a:rPr lang="en-US" baseline="0" dirty="0"/>
              <a:t> a</a:t>
            </a:r>
            <a:r>
              <a:rPr lang="en-US" dirty="0"/>
              <a:t> direct relationship is to mitigate delays and minimise escalations, where on-site teams can manage direct relations with the telecom providers</a:t>
            </a:r>
            <a:r>
              <a:rPr lang="en-US" baseline="0" dirty="0"/>
              <a:t> on a</a:t>
            </a:r>
            <a:r>
              <a:rPr lang="en-US" dirty="0"/>
              <a:t> day-to-day basis.</a:t>
            </a:r>
          </a:p>
          <a:p>
            <a:endParaRPr lang="en-US" dirty="0"/>
          </a:p>
          <a:p>
            <a:r>
              <a:rPr lang="en-US" dirty="0"/>
              <a:t>[Fourth click]</a:t>
            </a:r>
          </a:p>
          <a:p>
            <a:r>
              <a:rPr lang="en-US" dirty="0"/>
              <a:t>Communicating with providers where there are any escalation requirements allows all parties involved to follow a procedure that ensures delays are addressed and can be kept to a minimum</a:t>
            </a:r>
          </a:p>
          <a:p>
            <a:endParaRPr lang="en-US" dirty="0"/>
          </a:p>
          <a:p>
            <a:r>
              <a:rPr lang="en-US" dirty="0"/>
              <a:t>[Fifth click]</a:t>
            </a:r>
          </a:p>
          <a:p>
            <a:r>
              <a:rPr lang="en-US" dirty="0"/>
              <a:t>This direct and key part of the relationship and engagement between the developer and provider</a:t>
            </a:r>
            <a:r>
              <a:rPr lang="en-US" baseline="0" dirty="0"/>
              <a:t> </a:t>
            </a:r>
            <a:r>
              <a:rPr lang="en-US" dirty="0"/>
              <a:t>fosters trust, for both the quality of build and also sign-off for provision of service once the homeowner has moved into the property.</a:t>
            </a:r>
          </a:p>
          <a:p>
            <a:endParaRPr lang="en-US" dirty="0"/>
          </a:p>
          <a:p>
            <a:endParaRPr lang="en-US" dirty="0"/>
          </a:p>
          <a:p>
            <a:r>
              <a:rPr lang="en-US" dirty="0"/>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27</a:t>
            </a:fld>
            <a:endParaRPr lang="en-GB" dirty="0"/>
          </a:p>
        </p:txBody>
      </p:sp>
    </p:spTree>
    <p:extLst>
      <p:ext uri="{BB962C8B-B14F-4D97-AF65-F5344CB8AC3E}">
        <p14:creationId xmlns:p14="http://schemas.microsoft.com/office/powerpoint/2010/main" val="1938167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slide]</a:t>
            </a:r>
          </a:p>
          <a:p>
            <a:r>
              <a:rPr lang="en-US" dirty="0"/>
              <a:t>The infrastructure provider market has been established for many years, where developers have</a:t>
            </a:r>
            <a:r>
              <a:rPr lang="en-US" baseline="0" dirty="0"/>
              <a:t> a </a:t>
            </a:r>
            <a:r>
              <a:rPr lang="en-US" dirty="0"/>
              <a:t>choice between providers that offer services of different types of telephony broadband packages. </a:t>
            </a:r>
          </a:p>
          <a:p>
            <a:endParaRPr lang="en-US" dirty="0"/>
          </a:p>
          <a:p>
            <a:r>
              <a:rPr lang="en-US" dirty="0"/>
              <a:t>[Second click]</a:t>
            </a:r>
          </a:p>
          <a:p>
            <a:r>
              <a:rPr lang="en-US" dirty="0"/>
              <a:t>Technology evolves, but infrastructure provision of duct is and always will be a provision of tubing that protects the technology that is passed through the infrastructure to the end consumer.</a:t>
            </a:r>
          </a:p>
          <a:p>
            <a:endParaRPr lang="en-US" dirty="0"/>
          </a:p>
          <a:p>
            <a:r>
              <a:rPr lang="en-US" dirty="0"/>
              <a:t>[Third click]</a:t>
            </a:r>
          </a:p>
          <a:p>
            <a:r>
              <a:rPr lang="en-US" dirty="0"/>
              <a:t>By having an understanding of</a:t>
            </a:r>
            <a:r>
              <a:rPr lang="en-US" baseline="0" dirty="0"/>
              <a:t> </a:t>
            </a:r>
            <a:r>
              <a:rPr lang="en-US" dirty="0"/>
              <a:t>how deployment works, and what choices there are with regards to the type of infrastructure, it allows everyone</a:t>
            </a:r>
            <a:r>
              <a:rPr lang="en-US" baseline="0" dirty="0"/>
              <a:t> concerned </a:t>
            </a:r>
            <a:r>
              <a:rPr lang="en-US" dirty="0"/>
              <a:t>to be party to the wider strategy plans of meeting the consumers demand for higher bandwidth speeds and www access.</a:t>
            </a:r>
          </a:p>
          <a:p>
            <a:endParaRPr lang="en-US" dirty="0"/>
          </a:p>
          <a:p>
            <a:r>
              <a:rPr lang="en-US" dirty="0"/>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28</a:t>
            </a:fld>
            <a:endParaRPr lang="en-GB" dirty="0"/>
          </a:p>
        </p:txBody>
      </p:sp>
    </p:spTree>
    <p:extLst>
      <p:ext uri="{BB962C8B-B14F-4D97-AF65-F5344CB8AC3E}">
        <p14:creationId xmlns:p14="http://schemas.microsoft.com/office/powerpoint/2010/main" val="324756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section we will discuss and look at how future proofing the telecommunications duct to new homes plays a pivotal role in UK connectivity</a:t>
            </a:r>
          </a:p>
          <a:p>
            <a:endParaRPr lang="en-US" dirty="0"/>
          </a:p>
          <a:p>
            <a:r>
              <a:rPr lang="en-US" dirty="0"/>
              <a:t>[Next slide]</a:t>
            </a:r>
          </a:p>
          <a:p>
            <a:endParaRPr lang="en-US" dirty="0"/>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29</a:t>
            </a:fld>
            <a:endParaRPr lang="en-GB" dirty="0"/>
          </a:p>
        </p:txBody>
      </p:sp>
    </p:spTree>
    <p:extLst>
      <p:ext uri="{BB962C8B-B14F-4D97-AF65-F5344CB8AC3E}">
        <p14:creationId xmlns:p14="http://schemas.microsoft.com/office/powerpoint/2010/main" val="1401958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In</a:t>
            </a:r>
            <a:r>
              <a:rPr lang="en-GB" sz="1200" b="0" baseline="0" dirty="0"/>
              <a:t> section one we’re going</a:t>
            </a:r>
            <a:r>
              <a:rPr lang="en-GB" sz="1200" b="0" dirty="0"/>
              <a:t> to discuss </a:t>
            </a:r>
            <a:r>
              <a:rPr lang="en-US" sz="1200" dirty="0"/>
              <a:t>current</a:t>
            </a:r>
            <a:r>
              <a:rPr lang="en-GB" sz="1200" dirty="0"/>
              <a:t> </a:t>
            </a:r>
            <a:r>
              <a:rPr lang="en-US" sz="1200" dirty="0"/>
              <a:t>telecommunication infrastructure market engagement status in the 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[next slide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GB" dirty="0"/>
          </a:p>
        </p:txBody>
      </p:sp>
      <p:sp>
        <p:nvSpPr>
          <p:cNvPr id="4" name="Slide Number Placeholder 3"/>
          <p:cNvSpPr>
            <a:spLocks noGrp="1"/>
          </p:cNvSpPr>
          <p:nvPr>
            <p:ph type="sldNum" sz="quarter" idx="10"/>
          </p:nvPr>
        </p:nvSpPr>
        <p:spPr/>
        <p:txBody>
          <a:bodyPr/>
          <a:lstStyle/>
          <a:p>
            <a:fld id="{4EDBB851-D960-43A4-9BB4-5B7462A735B1}" type="slidenum">
              <a:rPr lang="en-GB" smtClean="0"/>
              <a:t>3</a:t>
            </a:fld>
            <a:endParaRPr lang="en-GB" dirty="0"/>
          </a:p>
        </p:txBody>
      </p:sp>
    </p:spTree>
    <p:extLst>
      <p:ext uri="{BB962C8B-B14F-4D97-AF65-F5344CB8AC3E}">
        <p14:creationId xmlns:p14="http://schemas.microsoft.com/office/powerpoint/2010/main" val="1651992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a:solidFill>
                  <a:schemeClr val="tx1"/>
                </a:solidFill>
                <a:effectLst/>
                <a:latin typeface="+mn-lt"/>
                <a:ea typeface="+mn-ea"/>
                <a:cs typeface="+mn-cs"/>
              </a:rPr>
              <a:t>[First click]</a:t>
            </a:r>
          </a:p>
          <a:p>
            <a:pPr rtl="0"/>
            <a:r>
              <a:rPr lang="en-US" sz="1200" b="0" i="0" kern="1200" dirty="0">
                <a:solidFill>
                  <a:schemeClr val="tx1"/>
                </a:solidFill>
                <a:effectLst/>
                <a:latin typeface="+mn-lt"/>
                <a:ea typeface="+mn-ea"/>
                <a:cs typeface="+mn-cs"/>
              </a:rPr>
              <a:t>Broadband networks are built with the aim of lasting for decades, and they need to support increasingly heavy traffic at higher bandwidths. More and more demand is placed on new homes to have future proofing networks to meet the demand from home working, online social media platforms and interactive devices with home appliances. Future proofing your development will enable long term sustainability, and prevent the infrastructure needing to be re-installed at anytime in the future.</a:t>
            </a:r>
          </a:p>
          <a:p>
            <a:pPr fontAlgn="base"/>
            <a:endParaRPr lang="en-US" dirty="0"/>
          </a:p>
          <a:p>
            <a:pPr fontAlgn="base"/>
            <a:r>
              <a:rPr lang="en-US" dirty="0"/>
              <a:t>[Second click]</a:t>
            </a:r>
            <a:br>
              <a:rPr lang="en-US" dirty="0"/>
            </a:br>
            <a:r>
              <a:rPr lang="en-US" sz="1200" b="0" i="0" kern="1200" dirty="0">
                <a:solidFill>
                  <a:schemeClr val="tx1"/>
                </a:solidFill>
                <a:effectLst/>
                <a:latin typeface="+mn-lt"/>
                <a:ea typeface="+mn-ea"/>
                <a:cs typeface="+mn-cs"/>
              </a:rPr>
              <a:t>Much of the</a:t>
            </a:r>
            <a:r>
              <a:rPr lang="en-US" sz="1200" b="0" i="0" kern="1200" baseline="0" dirty="0">
                <a:solidFill>
                  <a:schemeClr val="tx1"/>
                </a:solidFill>
                <a:effectLst/>
                <a:latin typeface="+mn-lt"/>
                <a:ea typeface="+mn-ea"/>
                <a:cs typeface="+mn-cs"/>
              </a:rPr>
              <a:t> recent</a:t>
            </a:r>
            <a:r>
              <a:rPr lang="en-US" sz="1200" b="0" i="0" kern="1200" dirty="0">
                <a:solidFill>
                  <a:schemeClr val="tx1"/>
                </a:solidFill>
                <a:effectLst/>
                <a:latin typeface="+mn-lt"/>
                <a:ea typeface="+mn-ea"/>
                <a:cs typeface="+mn-cs"/>
              </a:rPr>
              <a:t> growth in internet users has been driven by more affordable smartphones and mobile data plans, and the allied use of them</a:t>
            </a:r>
            <a:r>
              <a:rPr lang="en-US" sz="1200" b="0" i="0" kern="1200" baseline="0" dirty="0">
                <a:solidFill>
                  <a:schemeClr val="tx1"/>
                </a:solidFill>
                <a:effectLst/>
                <a:latin typeface="+mn-lt"/>
                <a:ea typeface="+mn-ea"/>
                <a:cs typeface="+mn-cs"/>
              </a:rPr>
              <a:t> to access the www. T</a:t>
            </a:r>
            <a:r>
              <a:rPr lang="en-US" sz="1200" b="0" i="0" kern="1200" dirty="0">
                <a:solidFill>
                  <a:schemeClr val="tx1"/>
                </a:solidFill>
                <a:effectLst/>
                <a:latin typeface="+mn-lt"/>
                <a:ea typeface="+mn-ea"/>
                <a:cs typeface="+mn-cs"/>
              </a:rPr>
              <a:t>he ‘enabled home’, with higher bandwidths and fibre technology, is becoming more and more of a necessity in the top ten list by the home buyers, when they’re choosing a home. </a:t>
            </a:r>
          </a:p>
          <a:p>
            <a:pPr fontAlgn="base"/>
            <a:endParaRPr lang="en-US" sz="1200" b="0" i="0" kern="1200" dirty="0">
              <a:solidFill>
                <a:schemeClr val="tx1"/>
              </a:solidFill>
              <a:effectLst/>
              <a:latin typeface="+mn-lt"/>
              <a:ea typeface="+mn-ea"/>
              <a:cs typeface="+mn-cs"/>
            </a:endParaRPr>
          </a:p>
          <a:p>
            <a:pPr fontAlgn="base"/>
            <a:r>
              <a:rPr lang="en-US" dirty="0"/>
              <a:t>[Third click]</a:t>
            </a:r>
          </a:p>
          <a:p>
            <a:r>
              <a:rPr lang="en-US" sz="1200" b="0" i="0" kern="1200" dirty="0">
                <a:solidFill>
                  <a:schemeClr val="tx1"/>
                </a:solidFill>
                <a:effectLst/>
                <a:latin typeface="+mn-lt"/>
                <a:ea typeface="+mn-ea"/>
                <a:cs typeface="+mn-cs"/>
              </a:rPr>
              <a:t>Future proofing new developments is a critical social and industry step towards homes having direct access to the www. Technology development continuously improves</a:t>
            </a:r>
            <a:r>
              <a:rPr lang="en-US" sz="1200" b="0" i="0" kern="1200" baseline="0" dirty="0">
                <a:solidFill>
                  <a:schemeClr val="tx1"/>
                </a:solidFill>
                <a:effectLst/>
                <a:latin typeface="+mn-lt"/>
                <a:ea typeface="+mn-ea"/>
                <a:cs typeface="+mn-cs"/>
              </a:rPr>
              <a:t> connectivity, the quality and access to the www, enabling and </a:t>
            </a:r>
            <a:r>
              <a:rPr lang="en-US" sz="1200" b="0" i="0" kern="1200" dirty="0">
                <a:solidFill>
                  <a:schemeClr val="tx1"/>
                </a:solidFill>
                <a:effectLst/>
                <a:latin typeface="+mn-lt"/>
                <a:ea typeface="+mn-ea"/>
                <a:cs typeface="+mn-cs"/>
              </a:rPr>
              <a:t>securing the future for meeting the homebuyers needs and creating salebility and marketability for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housing market.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[Next slide]</a:t>
            </a:r>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30</a:t>
            </a:fld>
            <a:endParaRPr lang="en-GB" dirty="0"/>
          </a:p>
        </p:txBody>
      </p:sp>
    </p:spTree>
    <p:extLst>
      <p:ext uri="{BB962C8B-B14F-4D97-AF65-F5344CB8AC3E}">
        <p14:creationId xmlns:p14="http://schemas.microsoft.com/office/powerpoint/2010/main" val="3168499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[First click]</a:t>
            </a:r>
          </a:p>
          <a:p>
            <a:r>
              <a:rPr lang="en-US" sz="1200" b="0" i="0" kern="1200" dirty="0">
                <a:solidFill>
                  <a:schemeClr val="tx1"/>
                </a:solidFill>
                <a:effectLst/>
                <a:latin typeface="+mn-lt"/>
                <a:ea typeface="+mn-ea"/>
                <a:cs typeface="+mn-cs"/>
              </a:rPr>
              <a:t>The vital importance of telecommunications for economic, social and cultural development has been  clearly established. Telecommunications plays a crucial role in today's information society. As E-commerce, online teaching, doctor appointments and even GP visits now can be conducted online over the internet, accessing these options means constructing networks for the future.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[Second click]</a:t>
            </a:r>
          </a:p>
          <a:p>
            <a:r>
              <a:rPr lang="en-US" sz="1200" b="0" i="0" kern="1200" dirty="0">
                <a:solidFill>
                  <a:schemeClr val="tx1"/>
                </a:solidFill>
                <a:effectLst/>
                <a:latin typeface="+mn-lt"/>
                <a:ea typeface="+mn-ea"/>
                <a:cs typeface="+mn-cs"/>
              </a:rPr>
              <a:t>Investment in telecommunications development must be weighed against needs of investment in all parts of the utility infrastructure when developing new projects. The UK providers we have mentioned offer rebate solutions to contribute to the cost of the build, and with innovations of future duct sharing, this will become more and more beneficial to the developers to create the sustainable infrastructure needed on their new developments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[Third click]</a:t>
            </a:r>
          </a:p>
          <a:p>
            <a:r>
              <a:rPr lang="en-US" sz="1200" b="0" i="0" kern="1200" dirty="0">
                <a:solidFill>
                  <a:schemeClr val="tx1"/>
                </a:solidFill>
                <a:effectLst/>
                <a:latin typeface="+mn-lt"/>
                <a:ea typeface="+mn-ea"/>
                <a:cs typeface="+mn-cs"/>
              </a:rPr>
              <a:t>Ensuring the quality of build and following the provider’s guide lines to install ensures quality workmanship, preventing poor cable management and intermittent service to new developments.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[Fourth click]</a:t>
            </a:r>
          </a:p>
          <a:p>
            <a:r>
              <a:rPr lang="en-US" sz="1200" b="0" i="0" kern="1200" dirty="0">
                <a:solidFill>
                  <a:schemeClr val="tx1"/>
                </a:solidFill>
                <a:effectLst/>
                <a:latin typeface="+mn-lt"/>
                <a:ea typeface="+mn-ea"/>
                <a:cs typeface="+mn-cs"/>
              </a:rPr>
              <a:t>IT and global telecommunication and computer networks have an enormous impact on society - telecommunications can be considered as the ‘infrastructure of the infrastructure’, as it provides sustainable connectivity to new development and efficient use of other parts of the infrastructure to meet planning conditions; such as new community centres, schools and interactive e-commerce solutions.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[Next slide]</a:t>
            </a:r>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31</a:t>
            </a:fld>
            <a:endParaRPr lang="en-GB" dirty="0"/>
          </a:p>
        </p:txBody>
      </p:sp>
    </p:spTree>
    <p:extLst>
      <p:ext uri="{BB962C8B-B14F-4D97-AF65-F5344CB8AC3E}">
        <p14:creationId xmlns:p14="http://schemas.microsoft.com/office/powerpoint/2010/main" val="4173288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[First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With the significant growth of the www since its inception,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we are</a:t>
            </a:r>
            <a:r>
              <a:rPr lang="en-US" sz="1200" b="0" i="0" kern="1200" baseline="0" dirty="0">
                <a:solidFill>
                  <a:schemeClr val="tx1"/>
                </a:solidFill>
                <a:effectLst/>
                <a:latin typeface="+mn-lt"/>
                <a:ea typeface="+mn-ea"/>
                <a:cs typeface="+mn-cs"/>
              </a:rPr>
              <a:t> already</a:t>
            </a:r>
            <a:r>
              <a:rPr lang="en-US" sz="1200" b="0" i="0" kern="1200" dirty="0">
                <a:solidFill>
                  <a:schemeClr val="tx1"/>
                </a:solidFill>
                <a:effectLst/>
                <a:latin typeface="+mn-lt"/>
                <a:ea typeface="+mn-ea"/>
                <a:cs typeface="+mn-cs"/>
              </a:rPr>
              <a:t> seeing increasing changes to the demand systems required for smarter internet infrastructure</a:t>
            </a:r>
            <a:r>
              <a:rPr lang="en-US" sz="1200" b="0" i="0" kern="1200" baseline="0" dirty="0">
                <a:solidFill>
                  <a:schemeClr val="tx1"/>
                </a:solidFill>
                <a:effectLst/>
                <a:latin typeface="+mn-lt"/>
                <a:ea typeface="+mn-ea"/>
                <a:cs typeface="+mn-cs"/>
              </a:rPr>
              <a:t> for</a:t>
            </a:r>
            <a:r>
              <a:rPr lang="en-US" sz="1200" b="0" i="0" kern="1200" dirty="0">
                <a:solidFill>
                  <a:schemeClr val="tx1"/>
                </a:solidFill>
                <a:effectLst/>
                <a:latin typeface="+mn-lt"/>
                <a:ea typeface="+mn-ea"/>
                <a:cs typeface="+mn-cs"/>
              </a:rPr>
              <a:t> consumers, which</a:t>
            </a:r>
            <a:r>
              <a:rPr lang="en-US" sz="1200" b="0" i="0" kern="1200" baseline="0" dirty="0">
                <a:solidFill>
                  <a:schemeClr val="tx1"/>
                </a:solidFill>
                <a:effectLst/>
                <a:latin typeface="+mn-lt"/>
                <a:ea typeface="+mn-ea"/>
                <a:cs typeface="+mn-cs"/>
              </a:rPr>
              <a:t> in turn translates into </a:t>
            </a:r>
            <a:r>
              <a:rPr lang="en-US" sz="1200" b="0" i="0" kern="1200" dirty="0">
                <a:solidFill>
                  <a:schemeClr val="tx1"/>
                </a:solidFill>
                <a:effectLst/>
                <a:latin typeface="+mn-lt"/>
                <a:ea typeface="+mn-ea"/>
                <a:cs typeface="+mn-cs"/>
              </a:rPr>
              <a:t>homebuyers demanding connectivity to their new homes.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[Second</a:t>
            </a:r>
            <a:r>
              <a:rPr lang="en-US" sz="1200" b="0" i="0" kern="1200" baseline="0" dirty="0">
                <a:solidFill>
                  <a:schemeClr val="tx1"/>
                </a:solidFill>
                <a:effectLst/>
                <a:latin typeface="+mn-lt"/>
                <a:ea typeface="+mn-ea"/>
                <a:cs typeface="+mn-cs"/>
              </a:rPr>
              <a:t> click]</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[Third click]</a:t>
            </a:r>
          </a:p>
          <a:p>
            <a:r>
              <a:rPr lang="en-US" sz="1200" b="0" i="0" kern="1200" dirty="0">
                <a:solidFill>
                  <a:schemeClr val="tx1"/>
                </a:solidFill>
                <a:effectLst/>
                <a:latin typeface="+mn-lt"/>
                <a:ea typeface="+mn-ea"/>
                <a:cs typeface="+mn-cs"/>
              </a:rPr>
              <a:t>Technology</a:t>
            </a:r>
            <a:r>
              <a:rPr lang="en-US" sz="1200" b="0" i="0" kern="1200" baseline="0" dirty="0">
                <a:solidFill>
                  <a:schemeClr val="tx1"/>
                </a:solidFill>
                <a:effectLst/>
                <a:latin typeface="+mn-lt"/>
                <a:ea typeface="+mn-ea"/>
                <a:cs typeface="+mn-cs"/>
              </a:rPr>
              <a:t> and use of the www have expanded at a rapid rate, with social media enabling friends and family to have immediate contact with one another at all times. The use of these mediums are only likely to grow in the future, and it’s important to consider a family’s use of the internet – now and in the future – when planning the broadband provision in new homes.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[Fourth click]</a:t>
            </a:r>
          </a:p>
          <a:p>
            <a:r>
              <a:rPr lang="en-US" dirty="0"/>
              <a:t>As new homes become enabled with the super fast highway, they are becoming more sophisticated in terms of direct home technology such</a:t>
            </a:r>
            <a:r>
              <a:rPr lang="en-US" baseline="0" dirty="0"/>
              <a:t> as</a:t>
            </a:r>
            <a:r>
              <a:rPr lang="en-US" dirty="0"/>
              <a:t> energy smart homes. In addition, communities are sharing  wider opportunities for community security,</a:t>
            </a:r>
            <a:r>
              <a:rPr lang="en-US" baseline="0" dirty="0"/>
              <a:t> </a:t>
            </a:r>
            <a:r>
              <a:rPr lang="en-US" dirty="0"/>
              <a:t>having direct wider WIFI access in streets and open spaces, thereby delivering safer and more connected communities.</a:t>
            </a:r>
          </a:p>
          <a:p>
            <a:endParaRPr lang="en-US" dirty="0"/>
          </a:p>
          <a:p>
            <a:r>
              <a:rPr lang="en-US" dirty="0"/>
              <a:t>[Fifth click]</a:t>
            </a:r>
            <a:br>
              <a:rPr lang="en-US" dirty="0"/>
            </a:br>
            <a:r>
              <a:rPr lang="en-US" dirty="0"/>
              <a:t>Homes of the future depend on access to the world wide web, and equally the information infrastructure highway that feeds this hunger for such access. Developing technology in artificial intelligence is now being deployed in new homes and everyday products, thus ensuring www access is more part an</a:t>
            </a:r>
            <a:r>
              <a:rPr lang="en-US" baseline="0" dirty="0"/>
              <a:t> integral part </a:t>
            </a:r>
            <a:r>
              <a:rPr lang="en-US" dirty="0"/>
              <a:t>of our everyday lives than we appreciate.</a:t>
            </a:r>
          </a:p>
          <a:p>
            <a:r>
              <a:rPr lang="en-US" dirty="0"/>
              <a:t>What is called the Internet of Things (IoT) spans from the </a:t>
            </a:r>
            <a:r>
              <a:rPr lang="en-US" sz="1200" b="0" i="0" kern="1200" dirty="0">
                <a:solidFill>
                  <a:schemeClr val="tx1"/>
                </a:solidFill>
                <a:effectLst/>
                <a:latin typeface="+mn-lt"/>
                <a:ea typeface="+mn-ea"/>
                <a:cs typeface="+mn-cs"/>
              </a:rPr>
              <a:t>future of homes, and is very clearly all about connected devices. Fridges, ovens, thermostats, lightbulbs, doors , doorbells , cameras and toilets – these are all things you can already buy Wi-Fi enabled, and the list will only get longer with manufacturers leading the way for the consumers.</a:t>
            </a:r>
          </a:p>
          <a:p>
            <a:r>
              <a:rPr lang="en-US" sz="1200" b="0" i="0" kern="1200" dirty="0">
                <a:solidFill>
                  <a:schemeClr val="tx1"/>
                </a:solidFill>
                <a:effectLst/>
                <a:latin typeface="+mn-lt"/>
                <a:ea typeface="+mn-ea"/>
                <a:cs typeface="+mn-cs"/>
              </a:rPr>
              <a:t>Success for artificial intelligence will be subject to the infrastructure access points that allows technology to evolve in the way its being design to interface with our social lives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Sisth</a:t>
            </a:r>
            <a:r>
              <a:rPr lang="en-US" sz="1200" b="0" i="0" kern="1200" dirty="0">
                <a:solidFill>
                  <a:schemeClr val="tx1"/>
                </a:solidFill>
                <a:effectLst/>
                <a:latin typeface="+mn-lt"/>
                <a:ea typeface="+mn-ea"/>
                <a:cs typeface="+mn-cs"/>
              </a:rPr>
              <a:t> click]</a:t>
            </a:r>
          </a:p>
          <a:p>
            <a:r>
              <a:rPr lang="en-US" sz="1200" b="0" i="0" kern="1200" dirty="0">
                <a:solidFill>
                  <a:schemeClr val="tx1"/>
                </a:solidFill>
                <a:effectLst/>
                <a:latin typeface="+mn-lt"/>
                <a:ea typeface="+mn-ea"/>
                <a:cs typeface="+mn-cs"/>
              </a:rPr>
              <a:t>Enabled homes - or what is know as future homes - is an important evolution process that the UK housing industry is making now</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[Next slide]</a:t>
            </a:r>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32</a:t>
            </a:fld>
            <a:endParaRPr lang="en-GB" dirty="0"/>
          </a:p>
        </p:txBody>
      </p:sp>
    </p:spTree>
    <p:extLst>
      <p:ext uri="{BB962C8B-B14F-4D97-AF65-F5344CB8AC3E}">
        <p14:creationId xmlns:p14="http://schemas.microsoft.com/office/powerpoint/2010/main" val="1478849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click]</a:t>
            </a:r>
          </a:p>
          <a:p>
            <a:r>
              <a:rPr lang="en-US" sz="1200" kern="1200" dirty="0">
                <a:solidFill>
                  <a:schemeClr val="tx1"/>
                </a:solidFill>
                <a:effectLst/>
                <a:latin typeface="+mn-lt"/>
                <a:ea typeface="+mn-ea"/>
                <a:cs typeface="+mn-cs"/>
              </a:rPr>
              <a:t>The challenge for developers is to find a cost-effective infrastructure solution that will endure for many years beyond the developer’s direct interest in a new development, provide for all future technology and service enhancements, and provide for the services from service providers that property purchasers will find attractive and accessible to future proof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accepted end game within the industry is for fibre delivery to the premises, and many greenfield developments are now being provided with fibre-only infrastructure. However there are many factors that may mean fibre delivery is not appropriate for a particular new development  in the short to medium term, and despite current government policy - such as the Ultra Fast Broadband initiative - there remains much uncertainty about the actual transition period from copper to fibre infrastructure, and how existing passing homes will be delivered to.</a:t>
            </a:r>
          </a:p>
          <a:p>
            <a:endParaRPr lang="en-US" dirty="0">
              <a:effectLst/>
            </a:endParaRPr>
          </a:p>
          <a:p>
            <a:r>
              <a:rPr lang="en-US" dirty="0">
                <a:effectLst/>
              </a:rPr>
              <a:t>[Second click]</a:t>
            </a:r>
          </a:p>
          <a:p>
            <a:r>
              <a:rPr lang="en-US" sz="1200" kern="1200" dirty="0">
                <a:solidFill>
                  <a:schemeClr val="tx1"/>
                </a:solidFill>
                <a:effectLst/>
                <a:latin typeface="+mn-lt"/>
                <a:ea typeface="+mn-ea"/>
                <a:cs typeface="+mn-cs"/>
              </a:rPr>
              <a:t>UK authorities, forums and local governments have the opportunity to ensure future proof, yet affordable infrastructure solutions are deployed through commercial arrangements, consent procedures for land use and development with providers that have different deployment service infrastructure strategies. However as this mechanism places obligations on property developers rather than telecommunications infrastructure owners, there is some risk that planning and other agencies  may create obligations that can’t be met, or impose significant unnecessary cost due to lack of understanding of the telecoms industry to-date, as this does not fall within the building control mechanism.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[Third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Following the guidelines of the adopting infrastructure duct owner will ensure the quality of service is uninterrupted and suitable for the end consumers.</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[Fourth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Proactive site reviews and coordinated visits will aid in reducing delays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any potential quality remedial works requiring to be undertaken. Therefore it’s vital you adhere to the individual provider’s guideline</a:t>
            </a:r>
            <a:r>
              <a:rPr lang="en-US" sz="1200" kern="1200" baseline="0" dirty="0">
                <a:solidFill>
                  <a:schemeClr val="tx1"/>
                </a:solidFill>
                <a:effectLst/>
                <a:latin typeface="+mn-lt"/>
                <a:ea typeface="+mn-ea"/>
                <a:cs typeface="+mn-cs"/>
              </a:rPr>
              <a:t> and processes, to ensure ‘safe and suitability’ standards of the installed network</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[Fifth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Allowing for extension and future proofing adjacent land with duct access will support other developments not yet planned or ear-marked to have access to future networks. This saves time and money when preparing new developments, but also supports in reduced financial cost to bring the required infrastructure to new sites that are yet to be constructed and receive a provision of infrastructure.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r>
              <a:rPr lang="en-US" dirty="0">
                <a:effectLst/>
              </a:rPr>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33</a:t>
            </a:fld>
            <a:endParaRPr lang="en-GB" dirty="0"/>
          </a:p>
        </p:txBody>
      </p:sp>
    </p:spTree>
    <p:extLst>
      <p:ext uri="{BB962C8B-B14F-4D97-AF65-F5344CB8AC3E}">
        <p14:creationId xmlns:p14="http://schemas.microsoft.com/office/powerpoint/2010/main" val="4023779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dirty="0"/>
              <a:t>In this section we will review the different delivery options and solutions where below-ground infrastructure is installed</a:t>
            </a:r>
          </a:p>
          <a:p>
            <a:endParaRPr lang="en-US" dirty="0"/>
          </a:p>
          <a:p>
            <a:r>
              <a:rPr lang="en-US" dirty="0"/>
              <a:t>[Next slide]</a:t>
            </a:r>
          </a:p>
          <a:p>
            <a:endParaRPr lang="en-US" dirty="0"/>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34</a:t>
            </a:fld>
            <a:endParaRPr lang="en-GB" dirty="0"/>
          </a:p>
        </p:txBody>
      </p:sp>
    </p:spTree>
    <p:extLst>
      <p:ext uri="{BB962C8B-B14F-4D97-AF65-F5344CB8AC3E}">
        <p14:creationId xmlns:p14="http://schemas.microsoft.com/office/powerpoint/2010/main" val="31555736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endParaRPr lang="en-US" dirty="0"/>
          </a:p>
          <a:p>
            <a:r>
              <a:rPr lang="en-US" dirty="0"/>
              <a:t>Single dual lay  delivery provides uncongested duct traffic below ground within the highway and within service strips around new developments</a:t>
            </a:r>
          </a:p>
          <a:p>
            <a:endParaRPr lang="en-US" dirty="0"/>
          </a:p>
          <a:p>
            <a:r>
              <a:rPr lang="en-US" dirty="0"/>
              <a:t>[Second click]</a:t>
            </a:r>
          </a:p>
          <a:p>
            <a:r>
              <a:rPr lang="en-US" dirty="0"/>
              <a:t>Dual lay option provide additional and enhanced infrastructure where multiple solutions require duct capacity. This allows more than one provider to access your site to give choice of service providers within the broadband and telephony market.</a:t>
            </a:r>
          </a:p>
          <a:p>
            <a:endParaRPr lang="en-US" dirty="0"/>
          </a:p>
          <a:p>
            <a:r>
              <a:rPr lang="en-US" dirty="0"/>
              <a:t>[Third click]</a:t>
            </a:r>
          </a:p>
          <a:p>
            <a:r>
              <a:rPr lang="en-US" dirty="0"/>
              <a:t>Introducing enhanced solutions to actively share existing duct infrastructure will provide reduced costs in existing networks, and allow greater opportunity to reach consumers with other product solutions. This is known as Passive Infrastructure Access .</a:t>
            </a:r>
          </a:p>
          <a:p>
            <a:endParaRPr lang="en-US" dirty="0"/>
          </a:p>
          <a:p>
            <a:r>
              <a:rPr lang="en-US" dirty="0"/>
              <a:t>[Next slide]</a:t>
            </a:r>
          </a:p>
          <a:p>
            <a:endParaRPr lang="en-US" dirty="0"/>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35</a:t>
            </a:fld>
            <a:endParaRPr lang="en-GB" dirty="0"/>
          </a:p>
        </p:txBody>
      </p:sp>
    </p:spTree>
    <p:extLst>
      <p:ext uri="{BB962C8B-B14F-4D97-AF65-F5344CB8AC3E}">
        <p14:creationId xmlns:p14="http://schemas.microsoft.com/office/powerpoint/2010/main" val="2310090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dirty="0"/>
              <a:t>Single duct lay is the means to lay single infrastructure that services all provision of cabling, and is accessible to a open access network.</a:t>
            </a:r>
          </a:p>
          <a:p>
            <a:r>
              <a:rPr lang="en-US" dirty="0"/>
              <a:t>This is similar to a motorway that has millions of cars passing along it on a daily basis, but has one road that takes all traffic.</a:t>
            </a:r>
          </a:p>
          <a:p>
            <a:endParaRPr lang="en-US" dirty="0"/>
          </a:p>
          <a:p>
            <a:r>
              <a:rPr lang="en-US" dirty="0"/>
              <a:t>[Second click]</a:t>
            </a:r>
          </a:p>
          <a:p>
            <a:r>
              <a:rPr lang="en-US" dirty="0"/>
              <a:t>Single duct is a method that accepts a</a:t>
            </a:r>
            <a:r>
              <a:rPr lang="en-US" baseline="0" dirty="0"/>
              <a:t> single </a:t>
            </a:r>
            <a:r>
              <a:rPr lang="en-US" dirty="0"/>
              <a:t>cable, but can be used by all UK providers having access to delivery of a service via it. However,</a:t>
            </a:r>
            <a:r>
              <a:rPr lang="en-US" baseline="0" dirty="0"/>
              <a:t> it</a:t>
            </a:r>
            <a:r>
              <a:rPr lang="en-US" dirty="0"/>
              <a:t> should be noted that Virgin Media will only provide</a:t>
            </a:r>
            <a:r>
              <a:rPr lang="en-US" baseline="0" dirty="0"/>
              <a:t> a closed single duct not accessible by any other provider.</a:t>
            </a:r>
            <a:endParaRPr lang="en-US" dirty="0"/>
          </a:p>
          <a:p>
            <a:endParaRPr lang="en-US" dirty="0"/>
          </a:p>
          <a:p>
            <a:r>
              <a:rPr lang="en-US" dirty="0"/>
              <a:t>[Third click]</a:t>
            </a:r>
          </a:p>
          <a:p>
            <a:r>
              <a:rPr lang="en-US" dirty="0"/>
              <a:t>The traditional solution provided in the UK today enables home delivery of telecommunication cables</a:t>
            </a:r>
            <a:r>
              <a:rPr lang="en-US" baseline="0" dirty="0"/>
              <a:t> under the current Openreach infrastructure plan.</a:t>
            </a:r>
            <a:endParaRPr lang="en-US" dirty="0"/>
          </a:p>
          <a:p>
            <a:endParaRPr lang="en-US" dirty="0"/>
          </a:p>
          <a:p>
            <a:r>
              <a:rPr lang="en-US" dirty="0"/>
              <a:t>[Fourth click]</a:t>
            </a:r>
          </a:p>
          <a:p>
            <a:r>
              <a:rPr lang="en-US" dirty="0"/>
              <a:t>Fibre tubing is a reduced duct that accept the fibre cable through the tube, reducing the duct size and network below ground </a:t>
            </a:r>
          </a:p>
          <a:p>
            <a:endParaRPr lang="en-US" dirty="0"/>
          </a:p>
          <a:p>
            <a:r>
              <a:rPr lang="en-US" dirty="0"/>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36</a:t>
            </a:fld>
            <a:endParaRPr lang="en-GB" dirty="0"/>
          </a:p>
        </p:txBody>
      </p:sp>
    </p:spTree>
    <p:extLst>
      <p:ext uri="{BB962C8B-B14F-4D97-AF65-F5344CB8AC3E}">
        <p14:creationId xmlns:p14="http://schemas.microsoft.com/office/powerpoint/2010/main" val="2691782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[First click]</a:t>
            </a:r>
          </a:p>
          <a:p>
            <a:r>
              <a:rPr lang="en-US" dirty="0"/>
              <a:t>The National Groups Joint Utilities Guidelines were released in conjunction with the utility industry as an agreed trench lay system for all utilities running and passing below ground.</a:t>
            </a:r>
          </a:p>
          <a:p>
            <a:r>
              <a:rPr lang="en-US" dirty="0"/>
              <a:t>The objective is for </a:t>
            </a:r>
            <a:r>
              <a:rPr lang="en-US" sz="1200" kern="1200" dirty="0">
                <a:solidFill>
                  <a:schemeClr val="tx1"/>
                </a:solidFill>
                <a:effectLst/>
                <a:latin typeface="+mn-lt"/>
                <a:ea typeface="+mn-ea"/>
                <a:cs typeface="+mn-cs"/>
              </a:rPr>
              <a:t>the statutory right of undertakers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utilities</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to carry out works within the public highway in order to provide and maintain their apparatus dates from the mid-19th century. There are no statutory obligations governing the position or depth at which apparatus should be laid within the highway. The following guidelines should therefore be adhered to wherever practicable. </a:t>
            </a:r>
            <a:endParaRPr lang="en-US" dirty="0"/>
          </a:p>
          <a:p>
            <a:r>
              <a:rPr lang="en-US" sz="1200" kern="1200" dirty="0">
                <a:solidFill>
                  <a:schemeClr val="tx1"/>
                </a:solidFill>
                <a:effectLst/>
                <a:latin typeface="+mn-lt"/>
                <a:ea typeface="+mn-ea"/>
                <a:cs typeface="+mn-cs"/>
              </a:rPr>
              <a:t>The New Roads and Street Works Act 1991, as amended by the Transport Act 2000, the Traffic Management Act 2004, the Transport (Scotland) Act 2005 together with the Street Works (Northern Ireland) Order 1995, sets down the legislative requirements to be adopted during the installation, repair and maintenance of apparatus in roads and streets works.</a:t>
            </a:r>
            <a:endParaRPr lang="en-US" dirty="0"/>
          </a:p>
          <a:p>
            <a:endParaRPr lang="en-US" dirty="0"/>
          </a:p>
          <a:p>
            <a:r>
              <a:rPr lang="en-US" dirty="0"/>
              <a:t>[Second click]</a:t>
            </a:r>
          </a:p>
          <a:p>
            <a:r>
              <a:rPr lang="en-US" dirty="0"/>
              <a:t>A dual lay duct install is where multiple utility infrastructure is laid adjacent to each other, allowing for competitive access to new developments or within the public highways to access end consumers. The industry developed a guideline of installation protecting all below ground utilities, ensuring safe access is obtainable from the providers in mapping out existing apparatus</a:t>
            </a:r>
          </a:p>
          <a:p>
            <a:endParaRPr lang="en-US" dirty="0"/>
          </a:p>
          <a:p>
            <a:r>
              <a:rPr lang="en-US" dirty="0"/>
              <a:t>[Third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Modern society expects a multiplicity of apparatus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electricity, gas, water, sewage, telecommunications and cable television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each of which requires an extensive distribution network, both above and below ground. These networks also need space, and they are frequently under tight constraints regarding their alignment.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37</a:t>
            </a:fld>
            <a:endParaRPr lang="en-GB" dirty="0"/>
          </a:p>
        </p:txBody>
      </p:sp>
    </p:spTree>
    <p:extLst>
      <p:ext uri="{BB962C8B-B14F-4D97-AF65-F5344CB8AC3E}">
        <p14:creationId xmlns:p14="http://schemas.microsoft.com/office/powerpoint/2010/main" val="16103824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[First click]</a:t>
            </a:r>
          </a:p>
          <a:p>
            <a:r>
              <a:rPr lang="en-US" sz="1200" b="0" i="0" kern="1200" dirty="0">
                <a:solidFill>
                  <a:schemeClr val="tx1"/>
                </a:solidFill>
                <a:effectLst/>
                <a:latin typeface="+mn-lt"/>
                <a:ea typeface="+mn-ea"/>
                <a:cs typeface="+mn-cs"/>
              </a:rPr>
              <a:t>Passive infrastructure sharing involves multiple operators sharing the same passive infrastructure as a means to reduce the costs associated with land, access rights and preparing sites for the requirements of active infrastructure.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[Second click]</a:t>
            </a:r>
          </a:p>
          <a:p>
            <a:r>
              <a:rPr lang="en-US" sz="1200" b="0" i="0" kern="1200" dirty="0">
                <a:solidFill>
                  <a:schemeClr val="tx1"/>
                </a:solidFill>
                <a:effectLst/>
                <a:latin typeface="+mn-lt"/>
                <a:ea typeface="+mn-ea"/>
                <a:cs typeface="+mn-cs"/>
              </a:rPr>
              <a:t>Passive infrastructure can resolve all the problems where open access allows sharing and collaboration of delivering multiple providers over a singular infrastructure by interconnecting agreements.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[Third to sixth click]</a:t>
            </a:r>
          </a:p>
          <a:p>
            <a:r>
              <a:rPr lang="en-US" sz="1200" b="0" i="0" kern="1200" dirty="0">
                <a:solidFill>
                  <a:schemeClr val="tx1"/>
                </a:solidFill>
                <a:effectLst/>
                <a:latin typeface="+mn-lt"/>
                <a:ea typeface="+mn-ea"/>
                <a:cs typeface="+mn-cs"/>
              </a:rPr>
              <a:t>It is also relevant to fixed-line operators pursuing network build in areas such as fibre to the home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FTTH. Approximately 60% of the capex required for FTTH is in ducts and trenching required to deliver fibre to the home. In the light of this, some local authorities are actively encouraging sharing. Other</a:t>
            </a:r>
            <a:r>
              <a:rPr lang="en-US" sz="1200" b="0" i="0" kern="1200" baseline="0" dirty="0">
                <a:solidFill>
                  <a:schemeClr val="tx1"/>
                </a:solidFill>
                <a:effectLst/>
                <a:latin typeface="+mn-lt"/>
                <a:ea typeface="+mn-ea"/>
                <a:cs typeface="+mn-cs"/>
              </a:rPr>
              <a:t> countries are already adopting this approach – for example, </a:t>
            </a:r>
            <a:r>
              <a:rPr lang="en-US" sz="1200" b="0" i="0" kern="1200" dirty="0">
                <a:solidFill>
                  <a:schemeClr val="tx1"/>
                </a:solidFill>
                <a:effectLst/>
                <a:latin typeface="+mn-lt"/>
                <a:ea typeface="+mn-ea"/>
                <a:cs typeface="+mn-cs"/>
              </a:rPr>
              <a:t>New Zealand’s telecoms regulator has already required all those who plan to be involved in the process to work together, and expects to achieve cost savings of 38% as a result of the collaboration and cooperation being pursued in their country.</a:t>
            </a:r>
          </a:p>
          <a:p>
            <a:endParaRPr lang="en-US" dirty="0"/>
          </a:p>
          <a:p>
            <a:endParaRPr lang="en-US" dirty="0"/>
          </a:p>
          <a:p>
            <a:r>
              <a:rPr lang="en-US" dirty="0"/>
              <a:t>[Next slide]</a:t>
            </a:r>
          </a:p>
          <a:p>
            <a:endParaRPr lang="en-US" dirty="0"/>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38</a:t>
            </a:fld>
            <a:endParaRPr lang="en-GB" dirty="0"/>
          </a:p>
        </p:txBody>
      </p:sp>
    </p:spTree>
    <p:extLst>
      <p:ext uri="{BB962C8B-B14F-4D97-AF65-F5344CB8AC3E}">
        <p14:creationId xmlns:p14="http://schemas.microsoft.com/office/powerpoint/2010/main" val="36880203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endParaRPr lang="en-US" dirty="0"/>
          </a:p>
          <a:p>
            <a:r>
              <a:rPr lang="en-US" dirty="0"/>
              <a:t>In this section we will review and outline the regulatory requirements that cover the new site development requirements, and in the industry</a:t>
            </a:r>
            <a:r>
              <a:rPr lang="en-US" baseline="0" dirty="0"/>
              <a:t> </a:t>
            </a:r>
            <a:r>
              <a:rPr lang="en-US" dirty="0"/>
              <a:t>generally.</a:t>
            </a:r>
          </a:p>
          <a:p>
            <a:endParaRPr lang="en-US" dirty="0"/>
          </a:p>
          <a:p>
            <a:r>
              <a:rPr lang="en-US" dirty="0"/>
              <a:t>[Next slide]</a:t>
            </a:r>
          </a:p>
          <a:p>
            <a:endParaRPr lang="en-US" dirty="0"/>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39</a:t>
            </a:fld>
            <a:endParaRPr lang="en-GB" dirty="0"/>
          </a:p>
        </p:txBody>
      </p:sp>
    </p:spTree>
    <p:extLst>
      <p:ext uri="{BB962C8B-B14F-4D97-AF65-F5344CB8AC3E}">
        <p14:creationId xmlns:p14="http://schemas.microsoft.com/office/powerpoint/2010/main" val="2025696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dirty="0"/>
              <a:t>There are currently 3 major players in the</a:t>
            </a:r>
            <a:r>
              <a:rPr lang="en-US" baseline="0" dirty="0"/>
              <a:t> UK</a:t>
            </a:r>
            <a:r>
              <a:rPr lang="en-US" dirty="0"/>
              <a:t> – each one deploying key infrastructure solutions to the new sites market, We’ll expand on and discuss this in more detail further on in the presentation.</a:t>
            </a:r>
          </a:p>
          <a:p>
            <a:endParaRPr lang="en-US" dirty="0"/>
          </a:p>
          <a:p>
            <a:r>
              <a:rPr lang="en-US" dirty="0"/>
              <a:t>[second click]</a:t>
            </a:r>
          </a:p>
          <a:p>
            <a:r>
              <a:rPr lang="en-US" dirty="0"/>
              <a:t>The switch to fibre technology has been taking place since mid 2010, and is ongoing.</a:t>
            </a:r>
            <a:r>
              <a:rPr lang="en-US" baseline="0" dirty="0"/>
              <a:t> This</a:t>
            </a:r>
            <a:r>
              <a:rPr lang="en-US" dirty="0"/>
              <a:t> forms the backbone of the telecommunications market and infrastructure for the next century,</a:t>
            </a:r>
            <a:r>
              <a:rPr lang="en-US" baseline="0" dirty="0"/>
              <a:t> enabling </a:t>
            </a:r>
            <a:r>
              <a:rPr lang="en-US" dirty="0"/>
              <a:t>and evolving it into a more engaged interaction for households, e-commerce, small, medium and large business, all having simultaneous access to ultrafast broadband. </a:t>
            </a:r>
          </a:p>
          <a:p>
            <a:endParaRPr lang="en-US" dirty="0"/>
          </a:p>
          <a:p>
            <a:r>
              <a:rPr lang="en-US" dirty="0"/>
              <a:t>[third click]</a:t>
            </a:r>
          </a:p>
          <a:p>
            <a:r>
              <a:rPr lang="en-US" dirty="0"/>
              <a:t>Over the decades, optical fibre and its products have helped to address tough telecoms challenges; it has pushed the boundaries to create a</a:t>
            </a:r>
            <a:r>
              <a:rPr lang="en-US" baseline="0" dirty="0"/>
              <a:t> </a:t>
            </a:r>
            <a:r>
              <a:rPr lang="en-US" dirty="0"/>
              <a:t>more connected world.</a:t>
            </a:r>
          </a:p>
          <a:p>
            <a:r>
              <a:rPr lang="en-US" dirty="0"/>
              <a:t>Having competitive infrastructure options available and accessible for new sites will allow innovation to flourish, but most importantly, build a network that is able to evolve with technology. This ultimately reduces pressure on infrastructure up-grading, and the high financial costs associated with that</a:t>
            </a:r>
            <a:r>
              <a:rPr lang="en-US" baseline="0" dirty="0"/>
              <a:t> </a:t>
            </a:r>
            <a:r>
              <a:rPr lang="en-US" dirty="0"/>
              <a:t>in the future. </a:t>
            </a:r>
          </a:p>
          <a:p>
            <a:r>
              <a:rPr lang="en-US" dirty="0"/>
              <a:t>Future proofing makes sense in a fast growing, technology-demanding world. </a:t>
            </a:r>
          </a:p>
          <a:p>
            <a:endParaRPr lang="en-US" dirty="0"/>
          </a:p>
          <a:p>
            <a:r>
              <a:rPr lang="en-US" dirty="0"/>
              <a:t>[next slide click]</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4</a:t>
            </a:fld>
            <a:endParaRPr lang="en-GB" dirty="0"/>
          </a:p>
        </p:txBody>
      </p:sp>
    </p:spTree>
    <p:extLst>
      <p:ext uri="{BB962C8B-B14F-4D97-AF65-F5344CB8AC3E}">
        <p14:creationId xmlns:p14="http://schemas.microsoft.com/office/powerpoint/2010/main" val="14735680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[First click]</a:t>
            </a:r>
          </a:p>
          <a:p>
            <a:r>
              <a:rPr lang="en-US" sz="1200" b="0" i="0" kern="1200" dirty="0">
                <a:solidFill>
                  <a:schemeClr val="tx1"/>
                </a:solidFill>
                <a:effectLst/>
                <a:latin typeface="+mn-lt"/>
                <a:ea typeface="+mn-ea"/>
                <a:cs typeface="+mn-cs"/>
              </a:rPr>
              <a:t>The UK government has announced homes and businesses will have a legal right to high-speed broadband by 2020, dismissing calls from the network provider BT that it should be a voluntary, rather than legal obligation on providers.</a:t>
            </a:r>
          </a:p>
          <a:p>
            <a:r>
              <a:rPr lang="en-US" sz="1200" b="0" i="0" kern="1200" dirty="0">
                <a:solidFill>
                  <a:schemeClr val="tx1"/>
                </a:solidFill>
                <a:effectLst/>
                <a:latin typeface="+mn-lt"/>
                <a:ea typeface="+mn-ea"/>
                <a:cs typeface="+mn-cs"/>
              </a:rPr>
              <a:t>The New sites obligation is also applicable to this, but the existing end-users are now required to have a minimum speed which falls under the USO</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universal service obligation, which is Openreach or Hull Telecommunications only.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[second click]</a:t>
            </a:r>
          </a:p>
          <a:p>
            <a:r>
              <a:rPr lang="en-US" sz="1200" b="0" i="0" kern="1200" dirty="0">
                <a:solidFill>
                  <a:schemeClr val="tx1"/>
                </a:solidFill>
                <a:effectLst/>
                <a:latin typeface="+mn-lt"/>
                <a:ea typeface="+mn-ea"/>
                <a:cs typeface="+mn-cs"/>
              </a:rPr>
              <a:t>New sites falls under a different duty, albeit still under the USO, with new rules being introduced under the 2020 high speed initiative.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[third click]</a:t>
            </a:r>
          </a:p>
          <a:p>
            <a:pPr marL="0" indent="0">
              <a:buNone/>
            </a:pPr>
            <a:r>
              <a:rPr lang="en-US" sz="1200" b="0" i="0" kern="1200" baseline="0" dirty="0">
                <a:solidFill>
                  <a:schemeClr val="tx1"/>
                </a:solidFill>
                <a:effectLst/>
                <a:latin typeface="+mn-lt"/>
                <a:ea typeface="+mn-ea"/>
                <a:cs typeface="+mn-cs"/>
              </a:rPr>
              <a:t>Lock out is a mechanism where the national USO service provider – Openreach or Hull Telecommunications – is removed and replaced with an alternative infrastructure provider that provides internet, broadband and telephone services.</a:t>
            </a: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The delivery of a new site infrastructure is a commercial agreement between the land developer and the provider of infrastructure which also provides service for the UK ISP, and therefore</a:t>
            </a:r>
            <a:r>
              <a:rPr lang="en-US" sz="1200" b="0" i="0" kern="1200" baseline="0" dirty="0">
                <a:solidFill>
                  <a:schemeClr val="tx1"/>
                </a:solidFill>
                <a:effectLst/>
                <a:latin typeface="+mn-lt"/>
                <a:ea typeface="+mn-ea"/>
                <a:cs typeface="+mn-cs"/>
              </a:rPr>
              <a:t> the developer can select an infrastructure provider of their choice.</a:t>
            </a:r>
            <a:r>
              <a:rPr lang="en-US" sz="1200" b="0" i="0" kern="1200" dirty="0">
                <a:solidFill>
                  <a:schemeClr val="tx1"/>
                </a:solidFill>
                <a:effectLst/>
                <a:latin typeface="+mn-lt"/>
                <a:ea typeface="+mn-ea"/>
                <a:cs typeface="+mn-cs"/>
              </a:rPr>
              <a:t> </a:t>
            </a: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[Fourth click]</a:t>
            </a:r>
          </a:p>
          <a:p>
            <a:pPr marL="0" indent="0">
              <a:buNone/>
            </a:pPr>
            <a:r>
              <a:rPr lang="en-US" sz="1200" b="0" i="0" kern="1200" dirty="0">
                <a:solidFill>
                  <a:schemeClr val="tx1"/>
                </a:solidFill>
                <a:effectLst/>
                <a:latin typeface="+mn-lt"/>
                <a:ea typeface="+mn-ea"/>
                <a:cs typeface="+mn-cs"/>
              </a:rPr>
              <a:t>The legal function of the USO is only effective when a dwelling has been occupied or a dwelling is habitable, and if the site is not constructed or has a homeowner, the obligation falls under the provision of commercial obligation to service a new development with an alternative provider.</a:t>
            </a:r>
          </a:p>
          <a:p>
            <a:pPr marL="0" indent="0">
              <a:buNone/>
            </a:pPr>
            <a:r>
              <a:rPr lang="en-US" sz="1200" b="0" i="0" kern="1200" dirty="0">
                <a:solidFill>
                  <a:schemeClr val="tx1"/>
                </a:solidFill>
                <a:effectLst/>
                <a:latin typeface="+mn-lt"/>
                <a:ea typeface="+mn-ea"/>
                <a:cs typeface="+mn-cs"/>
              </a:rPr>
              <a:t>Where the developer chooses a provider that is not a USO provider – Openreach or Hull</a:t>
            </a:r>
            <a:r>
              <a:rPr lang="en-US" sz="1200" b="0" i="0" kern="1200" baseline="0" dirty="0">
                <a:solidFill>
                  <a:schemeClr val="tx1"/>
                </a:solidFill>
                <a:effectLst/>
                <a:latin typeface="+mn-lt"/>
                <a:ea typeface="+mn-ea"/>
                <a:cs typeface="+mn-cs"/>
              </a:rPr>
              <a:t> Telecommunications -</a:t>
            </a:r>
            <a:r>
              <a:rPr lang="en-US" sz="1200" b="0" i="0" kern="1200" dirty="0">
                <a:solidFill>
                  <a:schemeClr val="tx1"/>
                </a:solidFill>
                <a:effectLst/>
                <a:latin typeface="+mn-lt"/>
                <a:ea typeface="+mn-ea"/>
                <a:cs typeface="+mn-cs"/>
              </a:rPr>
              <a:t> the provision of service is still legal and compliant with OFCOM public access telephony service for broadband – PAT </a:t>
            </a:r>
            <a:r>
              <a:rPr lang="en-US" sz="1200" b="0" i="0" kern="1200" baseline="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as it still offers an open access network, compliant</a:t>
            </a:r>
            <a:r>
              <a:rPr lang="en-US" sz="1200" b="0" i="0" kern="1200" baseline="0" dirty="0">
                <a:solidFill>
                  <a:schemeClr val="tx1"/>
                </a:solidFill>
                <a:effectLst/>
                <a:latin typeface="+mn-lt"/>
                <a:ea typeface="+mn-ea"/>
                <a:cs typeface="+mn-cs"/>
              </a:rPr>
              <a:t> with t</a:t>
            </a:r>
            <a:r>
              <a:rPr lang="en-US" sz="1200" b="0" i="0" kern="1200" dirty="0">
                <a:solidFill>
                  <a:schemeClr val="tx1"/>
                </a:solidFill>
                <a:effectLst/>
                <a:latin typeface="+mn-lt"/>
                <a:ea typeface="+mn-ea"/>
                <a:cs typeface="+mn-cs"/>
              </a:rPr>
              <a:t>he Telecommunications Act </a:t>
            </a:r>
          </a:p>
          <a:p>
            <a:pPr marL="0" indent="0">
              <a:buNone/>
            </a:pPr>
            <a:r>
              <a:rPr lang="en-US" sz="1200" b="0" i="0" kern="1200" dirty="0">
                <a:solidFill>
                  <a:schemeClr val="tx1"/>
                </a:solidFill>
                <a:effectLst/>
                <a:latin typeface="+mn-lt"/>
                <a:ea typeface="+mn-ea"/>
                <a:cs typeface="+mn-cs"/>
              </a:rPr>
              <a:t>Where the USO is locked out and an alternative provider is appointed, the USO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Openreach or Hull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cannot provide a duct service or pole line service until the Sc38 street works are adopted and approved for highways entry</a:t>
            </a:r>
          </a:p>
          <a:p>
            <a:pPr marL="0" indent="0">
              <a:buNone/>
            </a:pPr>
            <a:r>
              <a:rPr lang="en-US" sz="1200" b="0" i="0" kern="1200" dirty="0">
                <a:solidFill>
                  <a:schemeClr val="tx1"/>
                </a:solidFill>
                <a:effectLst/>
                <a:latin typeface="+mn-lt"/>
                <a:ea typeface="+mn-ea"/>
                <a:cs typeface="+mn-cs"/>
              </a:rPr>
              <a:t>In early 2000,</a:t>
            </a:r>
            <a:r>
              <a:rPr lang="en-US" sz="1200" b="0" i="0" kern="1200" baseline="0" dirty="0">
                <a:solidFill>
                  <a:schemeClr val="tx1"/>
                </a:solidFill>
                <a:effectLst/>
                <a:latin typeface="+mn-lt"/>
                <a:ea typeface="+mn-ea"/>
                <a:cs typeface="+mn-cs"/>
              </a:rPr>
              <a:t> where n</a:t>
            </a:r>
            <a:r>
              <a:rPr lang="en-US" sz="1200" b="0" i="0" kern="1200" dirty="0">
                <a:solidFill>
                  <a:schemeClr val="tx1"/>
                </a:solidFill>
                <a:effectLst/>
                <a:latin typeface="+mn-lt"/>
                <a:ea typeface="+mn-ea"/>
                <a:cs typeface="+mn-cs"/>
              </a:rPr>
              <a:t>ew developments were seen as high cost, but needed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to be future proofed by underground duct, Openreach decided to apply commercial agreement terms in an effort to pay for duct installation to be installed by the developer, rather</a:t>
            </a:r>
            <a:r>
              <a:rPr lang="en-US" sz="1200" b="0" i="0" kern="1200" baseline="0" dirty="0">
                <a:solidFill>
                  <a:schemeClr val="tx1"/>
                </a:solidFill>
                <a:effectLst/>
                <a:latin typeface="+mn-lt"/>
                <a:ea typeface="+mn-ea"/>
                <a:cs typeface="+mn-cs"/>
              </a:rPr>
              <a:t> than the traditional</a:t>
            </a:r>
            <a:r>
              <a:rPr lang="en-US" sz="1200" b="0" i="0" kern="1200" dirty="0">
                <a:solidFill>
                  <a:schemeClr val="tx1"/>
                </a:solidFill>
                <a:effectLst/>
                <a:latin typeface="+mn-lt"/>
                <a:ea typeface="+mn-ea"/>
                <a:cs typeface="+mn-cs"/>
              </a:rPr>
              <a:t> poles and lines being used once the homeowner requests a service under the USO. Poles and lines were deemed aesthetically unacceptable under planning</a:t>
            </a:r>
            <a:r>
              <a:rPr lang="en-US" sz="1200" b="0" i="0" kern="1200" baseline="0" dirty="0">
                <a:solidFill>
                  <a:schemeClr val="tx1"/>
                </a:solidFill>
                <a:effectLst/>
                <a:latin typeface="+mn-lt"/>
                <a:ea typeface="+mn-ea"/>
                <a:cs typeface="+mn-cs"/>
              </a:rPr>
              <a:t> rules, and therefore the only option was for the UK’s largest provider at the time – Openreach - to service all developments, until viable competition was available to provide an alternative provision.</a:t>
            </a:r>
            <a:endParaRPr lang="en-US" sz="1200" b="0" i="0" kern="1200" dirty="0">
              <a:solidFill>
                <a:schemeClr val="tx1"/>
              </a:solidFill>
              <a:effectLst/>
              <a:latin typeface="+mn-lt"/>
              <a:ea typeface="+mn-ea"/>
              <a:cs typeface="+mn-cs"/>
            </a:endParaRP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[Fifth click]</a:t>
            </a:r>
          </a:p>
          <a:p>
            <a:pPr marL="0" indent="0">
              <a:buNone/>
            </a:pPr>
            <a:r>
              <a:rPr lang="en-US" sz="1200" b="0" i="0" kern="1200" dirty="0">
                <a:solidFill>
                  <a:schemeClr val="tx1"/>
                </a:solidFill>
                <a:effectLst/>
                <a:latin typeface="+mn-lt"/>
                <a:ea typeface="+mn-ea"/>
                <a:cs typeface="+mn-cs"/>
              </a:rPr>
              <a:t>It’s important to recognise that all providers are required to provide the same levels of consumer service and safe and suitable</a:t>
            </a:r>
            <a:r>
              <a:rPr lang="en-US" sz="1200" b="0" i="0" kern="1200" baseline="0" dirty="0">
                <a:solidFill>
                  <a:schemeClr val="tx1"/>
                </a:solidFill>
                <a:effectLst/>
                <a:latin typeface="+mn-lt"/>
                <a:ea typeface="+mn-ea"/>
                <a:cs typeface="+mn-cs"/>
              </a:rPr>
              <a:t> provision</a:t>
            </a:r>
            <a:r>
              <a:rPr lang="en-US" sz="1200" b="0" i="0" kern="1200" dirty="0">
                <a:solidFill>
                  <a:schemeClr val="tx1"/>
                </a:solidFill>
                <a:effectLst/>
                <a:latin typeface="+mn-lt"/>
                <a:ea typeface="+mn-ea"/>
                <a:cs typeface="+mn-cs"/>
              </a:rPr>
              <a:t> for a network accessed by the UK provision service providers. These are set out in the Telecommunications Code and the PAT Compliance rules.</a:t>
            </a:r>
          </a:p>
          <a:p>
            <a:pPr marL="228600" indent="-228600">
              <a:buAutoNum type="arabicParenR"/>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40</a:t>
            </a:fld>
            <a:endParaRPr lang="en-GB" dirty="0"/>
          </a:p>
        </p:txBody>
      </p:sp>
    </p:spTree>
    <p:extLst>
      <p:ext uri="{BB962C8B-B14F-4D97-AF65-F5344CB8AC3E}">
        <p14:creationId xmlns:p14="http://schemas.microsoft.com/office/powerpoint/2010/main" val="4564115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[First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If infrastructure doesn’t keep up with the</a:t>
            </a:r>
            <a:r>
              <a:rPr lang="en-US" sz="1200" b="0" i="0" kern="1200" baseline="0" dirty="0">
                <a:solidFill>
                  <a:schemeClr val="tx1"/>
                </a:solidFill>
                <a:effectLst/>
                <a:latin typeface="+mn-lt"/>
                <a:ea typeface="+mn-ea"/>
                <a:cs typeface="+mn-cs"/>
              </a:rPr>
              <a:t> current</a:t>
            </a:r>
            <a:r>
              <a:rPr lang="en-US" sz="1200" b="0" i="0" kern="1200" dirty="0">
                <a:solidFill>
                  <a:schemeClr val="tx1"/>
                </a:solidFill>
                <a:effectLst/>
                <a:latin typeface="+mn-lt"/>
                <a:ea typeface="+mn-ea"/>
                <a:cs typeface="+mn-cs"/>
              </a:rPr>
              <a:t> technological explosion, systems</a:t>
            </a:r>
            <a:r>
              <a:rPr lang="en-US" sz="1200" b="0" i="0" kern="1200" baseline="0" dirty="0">
                <a:solidFill>
                  <a:schemeClr val="tx1"/>
                </a:solidFill>
                <a:effectLst/>
                <a:latin typeface="+mn-lt"/>
                <a:ea typeface="+mn-ea"/>
                <a:cs typeface="+mn-cs"/>
              </a:rPr>
              <a:t> will be throttled back by the high demand for data access by both social consumers, industrial and business demand.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its 2012 communications report , Ofcom identified strong growth in the adoption of Internet-enabled devices, with each household in the UK now having, on average, three different types of Internet-enabled devices. More</a:t>
            </a:r>
            <a:r>
              <a:rPr lang="en-US" sz="1200" b="0" i="0" kern="1200" baseline="0" dirty="0">
                <a:solidFill>
                  <a:schemeClr val="tx1"/>
                </a:solidFill>
                <a:effectLst/>
                <a:latin typeface="+mn-lt"/>
                <a:ea typeface="+mn-ea"/>
                <a:cs typeface="+mn-cs"/>
              </a:rPr>
              <a:t> than</a:t>
            </a:r>
            <a:r>
              <a:rPr lang="en-US" sz="1200" b="0" i="0" kern="1200" dirty="0">
                <a:solidFill>
                  <a:schemeClr val="tx1"/>
                </a:solidFill>
                <a:effectLst/>
                <a:latin typeface="+mn-lt"/>
                <a:ea typeface="+mn-ea"/>
                <a:cs typeface="+mn-cs"/>
              </a:rPr>
              <a:t> 4 in 10 smartphone users say their phone is more important for accessing the Internet than any other device, with 74% of tablet owners claiming to go online with their tablet most or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every day.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[Second click]</a:t>
            </a:r>
          </a:p>
          <a:p>
            <a:r>
              <a:rPr lang="en-US" sz="1200" b="0" i="0" kern="1200" dirty="0">
                <a:solidFill>
                  <a:schemeClr val="tx1"/>
                </a:solidFill>
                <a:effectLst/>
                <a:latin typeface="+mn-lt"/>
                <a:ea typeface="+mn-ea"/>
                <a:cs typeface="+mn-cs"/>
              </a:rPr>
              <a:t>All these devices will be competing for the same limited bandwidth, and basic broadband services with slow speeds will increasingly become a major bottleneck. The UK construction industry has access to alternative investors to aid in this growth in</a:t>
            </a:r>
            <a:r>
              <a:rPr lang="en-US" sz="1200" b="0" i="0" kern="1200" baseline="0" dirty="0">
                <a:solidFill>
                  <a:schemeClr val="tx1"/>
                </a:solidFill>
                <a:effectLst/>
                <a:latin typeface="+mn-lt"/>
                <a:ea typeface="+mn-ea"/>
                <a:cs typeface="+mn-cs"/>
              </a:rPr>
              <a:t> the</a:t>
            </a:r>
            <a:r>
              <a:rPr lang="en-US" sz="1200" b="0" i="0" kern="1200" dirty="0">
                <a:solidFill>
                  <a:schemeClr val="tx1"/>
                </a:solidFill>
                <a:effectLst/>
                <a:latin typeface="+mn-lt"/>
                <a:ea typeface="+mn-ea"/>
                <a:cs typeface="+mn-cs"/>
              </a:rPr>
              <a:t> technology demand. With growing families, where there are a significant number of people in a household, basic broadband is no longer enough!</a:t>
            </a:r>
          </a:p>
          <a:p>
            <a:br>
              <a:rPr lang="en-US" dirty="0"/>
            </a:br>
            <a:r>
              <a:rPr lang="en-US" dirty="0"/>
              <a:t>[Third click]</a:t>
            </a:r>
          </a:p>
          <a:p>
            <a:r>
              <a:rPr lang="en-US" sz="1200" b="0" i="0" kern="1200" dirty="0">
                <a:solidFill>
                  <a:schemeClr val="tx1"/>
                </a:solidFill>
                <a:effectLst/>
                <a:latin typeface="+mn-lt"/>
                <a:ea typeface="+mn-ea"/>
                <a:cs typeface="+mn-cs"/>
              </a:rPr>
              <a:t>The prices of superfast broadband services are already falling significantly, and there’s now</a:t>
            </a:r>
            <a:r>
              <a:rPr lang="en-US" sz="1200" b="0" i="0" kern="1200" baseline="0" dirty="0">
                <a:solidFill>
                  <a:schemeClr val="tx1"/>
                </a:solidFill>
                <a:effectLst/>
                <a:latin typeface="+mn-lt"/>
                <a:ea typeface="+mn-ea"/>
                <a:cs typeface="+mn-cs"/>
              </a:rPr>
              <a:t> only </a:t>
            </a:r>
            <a:r>
              <a:rPr lang="en-US" sz="1200" b="0" i="0" kern="1200" dirty="0">
                <a:solidFill>
                  <a:schemeClr val="tx1"/>
                </a:solidFill>
                <a:effectLst/>
                <a:latin typeface="+mn-lt"/>
                <a:ea typeface="+mn-ea"/>
                <a:cs typeface="+mn-cs"/>
              </a:rPr>
              <a:t>a small difference between the price of superfast and basic broadband services</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including a variety of competitive internet service providers over the fibre ‘next generation’ network, for which there is still very limited</a:t>
            </a:r>
            <a:r>
              <a:rPr lang="en-US" sz="1200" b="0" i="0" kern="1200" baseline="0" dirty="0">
                <a:solidFill>
                  <a:schemeClr val="tx1"/>
                </a:solidFill>
                <a:effectLst/>
                <a:latin typeface="+mn-lt"/>
                <a:ea typeface="+mn-ea"/>
                <a:cs typeface="+mn-cs"/>
              </a:rPr>
              <a:t> access at this time. It’s important for developers to ensure that they provide the correct infrastructure from the outset, to avoid unnecessary significant disruption and costs in up-grading the system at in future.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[Fourth click]</a:t>
            </a:r>
          </a:p>
          <a:p>
            <a:r>
              <a:rPr lang="en-US" sz="1200" b="0" i="0" kern="1200" dirty="0">
                <a:solidFill>
                  <a:schemeClr val="tx1"/>
                </a:solidFill>
                <a:effectLst/>
                <a:latin typeface="+mn-lt"/>
                <a:ea typeface="+mn-ea"/>
                <a:cs typeface="+mn-cs"/>
              </a:rPr>
              <a:t>Although the UK construction industry</a:t>
            </a:r>
            <a:r>
              <a:rPr lang="en-US" sz="1200" b="0" i="0" kern="1200" baseline="0" dirty="0">
                <a:solidFill>
                  <a:schemeClr val="tx1"/>
                </a:solidFill>
                <a:effectLst/>
                <a:latin typeface="+mn-lt"/>
                <a:ea typeface="+mn-ea"/>
                <a:cs typeface="+mn-cs"/>
              </a:rPr>
              <a:t> are not legally bound to provide bandwidth, they</a:t>
            </a:r>
            <a:r>
              <a:rPr lang="en-US" sz="1200" b="0" i="0" kern="1200" dirty="0">
                <a:solidFill>
                  <a:schemeClr val="tx1"/>
                </a:solidFill>
                <a:effectLst/>
                <a:latin typeface="+mn-lt"/>
                <a:ea typeface="+mn-ea"/>
                <a:cs typeface="+mn-cs"/>
              </a:rPr>
              <a:t> are able to support the telecommunications infrastructure programs to deliver investment in new and improved networks, allowing homes that they construct to meet the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required regulatory bandwidth speeds for consumers.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[Fifth click]</a:t>
            </a:r>
          </a:p>
          <a:p>
            <a:r>
              <a:rPr lang="en-US" sz="1200" b="0" i="0" kern="1200" dirty="0">
                <a:solidFill>
                  <a:schemeClr val="tx1"/>
                </a:solidFill>
                <a:effectLst/>
                <a:latin typeface="+mn-lt"/>
                <a:ea typeface="+mn-ea"/>
                <a:cs typeface="+mn-cs"/>
              </a:rPr>
              <a:t>With the support of telecom providers paying towards the infrastructure construction and free issue of duct, developers can meet the investor needs by creating a duct provision that serves the future of higher bandwidth and improved technology for end-consumers – the home-buyers.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[Sixth click]</a:t>
            </a:r>
          </a:p>
          <a:p>
            <a:r>
              <a:rPr lang="en-US" sz="1200" b="0" i="0" kern="1200" dirty="0">
                <a:solidFill>
                  <a:schemeClr val="tx1"/>
                </a:solidFill>
                <a:effectLst/>
                <a:latin typeface="+mn-lt"/>
                <a:ea typeface="+mn-ea"/>
                <a:cs typeface="+mn-cs"/>
              </a:rPr>
              <a:t>All competitive providers of infrastructure offer payment incentives, ensuring the developer can install at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fair and reasonable contracting rates, negotiated by the HBF on behalf of its members and the wider developer industry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[Next slide]</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DBB851-D960-43A4-9BB4-5B7462A735B1}" type="slidenum">
              <a:rPr lang="en-GB" smtClean="0"/>
              <a:t>41</a:t>
            </a:fld>
            <a:endParaRPr lang="en-GB" dirty="0"/>
          </a:p>
        </p:txBody>
      </p:sp>
    </p:spTree>
    <p:extLst>
      <p:ext uri="{BB962C8B-B14F-4D97-AF65-F5344CB8AC3E}">
        <p14:creationId xmlns:p14="http://schemas.microsoft.com/office/powerpoint/2010/main" val="14897732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dirty="0"/>
              <a:t>Within the provision of the act the duty of a telecoms service is only recognised when the habitable dwelling does not have a means of telephony or broadband provision, or ever received one</a:t>
            </a:r>
          </a:p>
          <a:p>
            <a:endParaRPr lang="en-US" dirty="0"/>
          </a:p>
          <a:p>
            <a:r>
              <a:rPr lang="en-US" dirty="0"/>
              <a:t>[Second click]</a:t>
            </a:r>
          </a:p>
          <a:p>
            <a:r>
              <a:rPr lang="en-US" dirty="0"/>
              <a:t>Until</a:t>
            </a:r>
            <a:r>
              <a:rPr lang="en-US" baseline="0" dirty="0"/>
              <a:t> early 2000</a:t>
            </a:r>
            <a:r>
              <a:rPr lang="en-US" dirty="0"/>
              <a:t>, the only provider of infrastructure was BT wholesale</a:t>
            </a:r>
            <a:r>
              <a:rPr lang="en-US" baseline="0" dirty="0"/>
              <a:t> - </a:t>
            </a:r>
            <a:r>
              <a:rPr lang="en-US" dirty="0"/>
              <a:t>now known as Openreach. They decided to provide a solution for the UK construction industry that removed the need to retrofit or impose over-head telephone poles and lines to homes that required a service. This was a huge milestone for the industry, where below-ground duct was primarily only required</a:t>
            </a:r>
            <a:r>
              <a:rPr lang="en-US" baseline="0" dirty="0"/>
              <a:t> for</a:t>
            </a:r>
            <a:r>
              <a:rPr lang="en-US" dirty="0"/>
              <a:t> new developments</a:t>
            </a:r>
          </a:p>
          <a:p>
            <a:endParaRPr lang="en-US" dirty="0"/>
          </a:p>
          <a:p>
            <a:r>
              <a:rPr lang="en-US" dirty="0"/>
              <a:t>[Third click]</a:t>
            </a:r>
          </a:p>
          <a:p>
            <a:r>
              <a:rPr lang="en-US" dirty="0"/>
              <a:t>Competition now</a:t>
            </a:r>
            <a:r>
              <a:rPr lang="en-US" baseline="0" dirty="0"/>
              <a:t> </a:t>
            </a:r>
            <a:r>
              <a:rPr lang="en-US" dirty="0"/>
              <a:t>exists in the UK, and this has been the case since the mid 2000’s. However,</a:t>
            </a:r>
            <a:r>
              <a:rPr lang="en-US" baseline="0" dirty="0"/>
              <a:t> f</a:t>
            </a:r>
            <a:r>
              <a:rPr lang="en-US" dirty="0"/>
              <a:t>or competition to flourish and prevail,</a:t>
            </a:r>
            <a:r>
              <a:rPr lang="en-US" baseline="0" dirty="0"/>
              <a:t> </a:t>
            </a:r>
            <a:r>
              <a:rPr lang="en-US" dirty="0"/>
              <a:t> all parties have to accept that there is no longer a sole infrastructure provider in the UK, and competitive alternative providers can offer a turnkey solution.</a:t>
            </a:r>
          </a:p>
          <a:p>
            <a:endParaRPr lang="en-US" dirty="0"/>
          </a:p>
          <a:p>
            <a:r>
              <a:rPr lang="en-US" dirty="0"/>
              <a:t>[Fourth click]</a:t>
            </a:r>
          </a:p>
          <a:p>
            <a:r>
              <a:rPr lang="en-US" dirty="0"/>
              <a:t>The competitive infrastructure providers are fully compliant with the OFCOM-required service provision for</a:t>
            </a:r>
            <a:r>
              <a:rPr lang="en-US" baseline="0" dirty="0"/>
              <a:t> </a:t>
            </a:r>
            <a:r>
              <a:rPr lang="en-US" dirty="0"/>
              <a:t>serving as a Public Access Telephony service</a:t>
            </a:r>
          </a:p>
          <a:p>
            <a:endParaRPr lang="en-US" dirty="0"/>
          </a:p>
          <a:p>
            <a:r>
              <a:rPr lang="en-US" dirty="0"/>
              <a:t>[Fifth click]</a:t>
            </a:r>
          </a:p>
          <a:p>
            <a:r>
              <a:rPr lang="en-US" dirty="0"/>
              <a:t>The legal requirement of the USO falls within the duty of the provider serving a provision; the legal commitment of the USO providers to provide a minimum bandwidth of 20MB is an extension to their duty, and was set in  2017</a:t>
            </a:r>
          </a:p>
          <a:p>
            <a:endParaRPr lang="en-US" dirty="0"/>
          </a:p>
          <a:p>
            <a:r>
              <a:rPr lang="en-US" dirty="0"/>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42</a:t>
            </a:fld>
            <a:endParaRPr lang="en-GB" dirty="0"/>
          </a:p>
        </p:txBody>
      </p:sp>
    </p:spTree>
    <p:extLst>
      <p:ext uri="{BB962C8B-B14F-4D97-AF65-F5344CB8AC3E}">
        <p14:creationId xmlns:p14="http://schemas.microsoft.com/office/powerpoint/2010/main" val="23294063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[First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universal service obligation</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USO - now</a:t>
            </a:r>
            <a:r>
              <a:rPr lang="en-US" sz="1200" b="0" i="0" kern="1200" baseline="0" dirty="0">
                <a:solidFill>
                  <a:schemeClr val="tx1"/>
                </a:solidFill>
                <a:effectLst/>
                <a:latin typeface="+mn-lt"/>
                <a:ea typeface="+mn-ea"/>
                <a:cs typeface="+mn-cs"/>
              </a:rPr>
              <a:t> also </a:t>
            </a:r>
            <a:r>
              <a:rPr lang="en-US" sz="1200" b="0" i="0" kern="1200" dirty="0">
                <a:solidFill>
                  <a:schemeClr val="tx1"/>
                </a:solidFill>
                <a:effectLst/>
                <a:latin typeface="+mn-lt"/>
                <a:ea typeface="+mn-ea"/>
                <a:cs typeface="+mn-cs"/>
              </a:rPr>
              <a:t>applies to broadband, and confers an obligation</a:t>
            </a:r>
            <a:r>
              <a:rPr lang="en-US" sz="1200" b="0" i="0" kern="1200" baseline="0" dirty="0">
                <a:solidFill>
                  <a:schemeClr val="tx1"/>
                </a:solidFill>
                <a:effectLst/>
                <a:latin typeface="+mn-lt"/>
                <a:ea typeface="+mn-ea"/>
                <a:cs typeface="+mn-cs"/>
              </a:rPr>
              <a:t> for a</a:t>
            </a:r>
            <a:r>
              <a:rPr lang="en-US" sz="1200" b="0" i="0" kern="1200" dirty="0">
                <a:solidFill>
                  <a:schemeClr val="tx1"/>
                </a:solidFill>
                <a:effectLst/>
                <a:latin typeface="+mn-lt"/>
                <a:ea typeface="+mn-ea"/>
                <a:cs typeface="+mn-cs"/>
              </a:rPr>
              <a:t> UK-wide measure to deliver at least 10mpbs. The USO is funded by industry through cost sharing funds. The USO functions on request when requiring a telephony and broadband service up to a threshold of £3,400 per unit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to cover the cost of construction.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[Second click]</a:t>
            </a:r>
          </a:p>
          <a:p>
            <a:r>
              <a:rPr lang="en-US" sz="1200" b="0" i="0" kern="1200" dirty="0">
                <a:solidFill>
                  <a:schemeClr val="tx1"/>
                </a:solidFill>
                <a:effectLst/>
                <a:latin typeface="+mn-lt"/>
                <a:ea typeface="+mn-ea"/>
                <a:cs typeface="+mn-cs"/>
              </a:rPr>
              <a:t>The USO does not have an obligation until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homeowner formally requests the provision of a telephony service</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broadband, and moves in. </a:t>
            </a:r>
          </a:p>
          <a:p>
            <a:pPr marL="228600" indent="-228600">
              <a:buAutoNum type="arabicParenR"/>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[Third click]</a:t>
            </a:r>
          </a:p>
          <a:p>
            <a:pPr marL="0" indent="0">
              <a:buNone/>
            </a:pPr>
            <a:r>
              <a:rPr lang="en-US" sz="1200" b="0" i="0" kern="1200" baseline="0" dirty="0">
                <a:solidFill>
                  <a:schemeClr val="tx1"/>
                </a:solidFill>
                <a:effectLst/>
                <a:latin typeface="+mn-lt"/>
                <a:ea typeface="+mn-ea"/>
                <a:cs typeface="+mn-cs"/>
              </a:rPr>
              <a:t>Where the USO is not the pre-agreed service provider, and therefore cannot enter the development prior to the S38 and S278 being fully adopted and highways approved, it will always be the preferred choice to service the site </a:t>
            </a:r>
            <a:r>
              <a:rPr lang="en-US" sz="1200" b="0" i="0" kern="1200" dirty="0">
                <a:solidFill>
                  <a:schemeClr val="tx1"/>
                </a:solidFill>
                <a:effectLst/>
                <a:latin typeface="+mn-lt"/>
                <a:ea typeface="+mn-ea"/>
                <a:cs typeface="+mn-cs"/>
              </a:rPr>
              <a:t>by overhead line and cable</a:t>
            </a:r>
            <a:r>
              <a:rPr lang="en-US" sz="1200" b="0" i="0" kern="1200" baseline="0" dirty="0">
                <a:solidFill>
                  <a:schemeClr val="tx1"/>
                </a:solidFill>
                <a:effectLst/>
                <a:latin typeface="+mn-lt"/>
                <a:ea typeface="+mn-ea"/>
                <a:cs typeface="+mn-cs"/>
              </a:rPr>
              <a:t>. However, imposed planning restrictions invariably prevent this from being possible.</a:t>
            </a:r>
            <a:endParaRPr lang="en-US" sz="1200" b="0" i="0" kern="1200" dirty="0">
              <a:solidFill>
                <a:schemeClr val="tx1"/>
              </a:solidFill>
              <a:effectLst/>
              <a:latin typeface="+mn-lt"/>
              <a:ea typeface="+mn-ea"/>
              <a:cs typeface="+mn-cs"/>
            </a:endParaRP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[Fourth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 developer may choose to use an</a:t>
            </a:r>
            <a:r>
              <a:rPr lang="en-US" sz="1200" b="0" i="0" kern="1200" baseline="0" dirty="0">
                <a:solidFill>
                  <a:schemeClr val="tx1"/>
                </a:solidFill>
                <a:effectLst/>
                <a:latin typeface="+mn-lt"/>
                <a:ea typeface="+mn-ea"/>
                <a:cs typeface="+mn-cs"/>
              </a:rPr>
              <a:t> infrastructure provider other than the USO, effectively ‘locking out’ the USO from the site. </a:t>
            </a:r>
            <a:r>
              <a:rPr lang="en-US" sz="1200" b="0" i="0" kern="1200" dirty="0">
                <a:solidFill>
                  <a:schemeClr val="tx1"/>
                </a:solidFill>
                <a:effectLst/>
                <a:latin typeface="+mn-lt"/>
                <a:ea typeface="+mn-ea"/>
                <a:cs typeface="+mn-cs"/>
              </a:rPr>
              <a:t>The delivery of a new site infrastructure is a commercial agreement between the land developer and the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provider of the infrastructure, and also provides a duct service for the UK national</a:t>
            </a:r>
            <a:r>
              <a:rPr lang="en-US" sz="1200" b="0" i="0" kern="1200" baseline="0" dirty="0">
                <a:solidFill>
                  <a:schemeClr val="tx1"/>
                </a:solidFill>
                <a:effectLst/>
                <a:latin typeface="+mn-lt"/>
                <a:ea typeface="+mn-ea"/>
                <a:cs typeface="+mn-cs"/>
              </a:rPr>
              <a:t> internet service providers.</a:t>
            </a:r>
            <a:r>
              <a:rPr lang="en-US" sz="1200" b="0" i="0" kern="1200" dirty="0">
                <a:solidFill>
                  <a:schemeClr val="tx1"/>
                </a:solidFill>
                <a:effectLst/>
                <a:latin typeface="+mn-lt"/>
                <a:ea typeface="+mn-ea"/>
                <a:cs typeface="+mn-cs"/>
              </a:rPr>
              <a:t> </a:t>
            </a:r>
          </a:p>
          <a:p>
            <a:pPr marL="0" indent="0">
              <a:buNone/>
            </a:pPr>
            <a:r>
              <a:rPr lang="en-US" sz="1200" b="0" i="0" kern="1200" dirty="0">
                <a:solidFill>
                  <a:schemeClr val="tx1"/>
                </a:solidFill>
                <a:effectLst/>
                <a:latin typeface="+mn-lt"/>
                <a:ea typeface="+mn-ea"/>
                <a:cs typeface="+mn-cs"/>
              </a:rPr>
              <a:t>The legal function of the USO is only effective when a dwelling has been occupied or a dwelling is habitable but does not yet receive a provision of service, and as the site is not constructed or has a homeowner yet, the obligation falls under the provision of commercial obligation to service a new development via competition providers able to serve a new development.</a:t>
            </a:r>
          </a:p>
          <a:p>
            <a:endParaRPr lang="en-US" dirty="0"/>
          </a:p>
          <a:p>
            <a:r>
              <a:rPr lang="en-US" dirty="0"/>
              <a:t>[Fifth click]</a:t>
            </a:r>
          </a:p>
          <a:p>
            <a:r>
              <a:rPr lang="en-US" dirty="0"/>
              <a:t>The UK has effective and prosperous competition meaning</a:t>
            </a:r>
            <a:r>
              <a:rPr lang="en-US" baseline="0" dirty="0"/>
              <a:t> providers</a:t>
            </a:r>
            <a:r>
              <a:rPr lang="en-US" dirty="0"/>
              <a:t> other than USO providers can serve new developments.</a:t>
            </a:r>
            <a:r>
              <a:rPr lang="en-US" baseline="0" dirty="0"/>
              <a:t> </a:t>
            </a:r>
            <a:r>
              <a:rPr lang="en-US" dirty="0"/>
              <a:t>All providers must – and do - meet</a:t>
            </a:r>
            <a:r>
              <a:rPr lang="en-US" baseline="0" dirty="0"/>
              <a:t> the required legislative and regulatory duties and obligations.</a:t>
            </a:r>
            <a:endParaRPr lang="en-US" dirty="0"/>
          </a:p>
          <a:p>
            <a:endParaRPr lang="en-US" dirty="0"/>
          </a:p>
          <a:p>
            <a:r>
              <a:rPr lang="en-US" dirty="0"/>
              <a:t>[Sixth click]</a:t>
            </a:r>
          </a:p>
          <a:p>
            <a:r>
              <a:rPr lang="en-US" dirty="0"/>
              <a:t>The duty to provide a PAT – public access telephony - is such that any infrastructure provider providing a ISP service is regulated, so the consumer is not at</a:t>
            </a:r>
            <a:r>
              <a:rPr lang="en-US" baseline="0" dirty="0"/>
              <a:t> any disadvantage</a:t>
            </a:r>
            <a:r>
              <a:rPr lang="en-US" dirty="0"/>
              <a:t>.</a:t>
            </a:r>
            <a:r>
              <a:rPr lang="en-US" baseline="0" dirty="0"/>
              <a:t> B</a:t>
            </a:r>
            <a:r>
              <a:rPr lang="en-US" dirty="0"/>
              <a:t>ut the public perception of choice is constrained by the UK’s 400+ providers slowly transferring to the other fibre infrastructure provider’s open access network. Their</a:t>
            </a:r>
            <a:r>
              <a:rPr lang="en-US" baseline="0" dirty="0"/>
              <a:t> ability to have a choice between multiple ISP providers often </a:t>
            </a:r>
            <a:r>
              <a:rPr lang="en-US" dirty="0"/>
              <a:t>appears</a:t>
            </a:r>
            <a:r>
              <a:rPr lang="en-US" baseline="0" dirty="0"/>
              <a:t> to be </a:t>
            </a:r>
            <a:r>
              <a:rPr lang="en-US" dirty="0"/>
              <a:t>poorly communicated to consumers, and their</a:t>
            </a:r>
            <a:r>
              <a:rPr lang="en-US" baseline="0" dirty="0"/>
              <a:t> choice can therefore be </a:t>
            </a:r>
            <a:r>
              <a:rPr lang="en-US" dirty="0"/>
              <a:t>based on trusted and visual branding,</a:t>
            </a:r>
            <a:r>
              <a:rPr lang="en-US" baseline="0" dirty="0"/>
              <a:t> meaning p</a:t>
            </a:r>
            <a:r>
              <a:rPr lang="en-US" dirty="0"/>
              <a:t>eople</a:t>
            </a:r>
            <a:r>
              <a:rPr lang="en-US" baseline="0" dirty="0"/>
              <a:t> naturally default to the UK’s backbone infrastructure provider.</a:t>
            </a:r>
            <a:endParaRPr lang="en-US" dirty="0"/>
          </a:p>
          <a:p>
            <a:endParaRPr lang="en-US" dirty="0"/>
          </a:p>
          <a:p>
            <a:r>
              <a:rPr lang="en-US" dirty="0"/>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43</a:t>
            </a:fld>
            <a:endParaRPr lang="en-GB" dirty="0"/>
          </a:p>
        </p:txBody>
      </p:sp>
    </p:spTree>
    <p:extLst>
      <p:ext uri="{BB962C8B-B14F-4D97-AF65-F5344CB8AC3E}">
        <p14:creationId xmlns:p14="http://schemas.microsoft.com/office/powerpoint/2010/main" val="42640184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kern="1200" dirty="0">
                <a:solidFill>
                  <a:schemeClr val="tx1"/>
                </a:solidFill>
                <a:effectLst/>
                <a:latin typeface="+mn-lt"/>
                <a:ea typeface="+mn-ea"/>
                <a:cs typeface="+mn-cs"/>
              </a:rPr>
              <a:t>[First click]</a:t>
            </a:r>
          </a:p>
          <a:p>
            <a:pPr marL="0" indent="0">
              <a:buNone/>
            </a:pPr>
            <a:r>
              <a:rPr lang="en-US" sz="1200" b="0" i="0" kern="1200" dirty="0">
                <a:solidFill>
                  <a:schemeClr val="tx1"/>
                </a:solidFill>
                <a:effectLst/>
                <a:latin typeface="+mn-lt"/>
                <a:ea typeface="+mn-ea"/>
                <a:cs typeface="+mn-cs"/>
              </a:rPr>
              <a:t>Where the developer chooses a provider that is not a USO providers - Openreach or Hull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the alternative provision of service is legal and compliant with OFCOM PAT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public access telephony service for broadband,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as it still offers a open access network and</a:t>
            </a:r>
            <a:r>
              <a:rPr lang="en-US" sz="1200" b="0" i="0" kern="1200" baseline="0" dirty="0">
                <a:solidFill>
                  <a:schemeClr val="tx1"/>
                </a:solidFill>
                <a:effectLst/>
                <a:latin typeface="+mn-lt"/>
                <a:ea typeface="+mn-ea"/>
                <a:cs typeface="+mn-cs"/>
              </a:rPr>
              <a:t> is</a:t>
            </a:r>
            <a:r>
              <a:rPr lang="en-US" sz="1200" b="0" i="0" kern="1200" dirty="0">
                <a:solidFill>
                  <a:schemeClr val="tx1"/>
                </a:solidFill>
                <a:effectLst/>
                <a:latin typeface="+mn-lt"/>
                <a:ea typeface="+mn-ea"/>
                <a:cs typeface="+mn-cs"/>
              </a:rPr>
              <a:t> compliant with the Telecommunications Act </a:t>
            </a: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[Second click]</a:t>
            </a:r>
          </a:p>
          <a:p>
            <a:pPr marL="0" indent="0">
              <a:buNone/>
            </a:pPr>
            <a:r>
              <a:rPr lang="en-US" sz="1200" b="0" i="0" kern="1200" dirty="0">
                <a:solidFill>
                  <a:schemeClr val="tx1"/>
                </a:solidFill>
                <a:effectLst/>
                <a:latin typeface="+mn-lt"/>
                <a:ea typeface="+mn-ea"/>
                <a:cs typeface="+mn-cs"/>
              </a:rPr>
              <a:t>Where a developer choses a provider other than a USO provider this is known as ‘lock out’ and it places levels of restrictions on other providers entering the site until either the Sc38 and Sc278 is fully adopted, with a awaiting period of up to 2</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years or more before access to the site can be agreed with the adopting owner to lay below-ground duct; or, if the site meets financial suitability criteria to serve a below-ground duct when above ground poles and lines is not permissible by planning.</a:t>
            </a: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[Third click]</a:t>
            </a:r>
          </a:p>
          <a:p>
            <a:pPr marL="0" indent="0">
              <a:buNone/>
            </a:pPr>
            <a:r>
              <a:rPr lang="en-US" sz="1200" b="0" i="0" kern="1200" dirty="0">
                <a:solidFill>
                  <a:schemeClr val="tx1"/>
                </a:solidFill>
                <a:effectLst/>
                <a:latin typeface="+mn-lt"/>
                <a:ea typeface="+mn-ea"/>
                <a:cs typeface="+mn-cs"/>
              </a:rPr>
              <a:t>Where</a:t>
            </a:r>
            <a:r>
              <a:rPr lang="en-US" sz="1200" b="0" i="0" kern="1200" baseline="0" dirty="0">
                <a:solidFill>
                  <a:schemeClr val="tx1"/>
                </a:solidFill>
                <a:effectLst/>
                <a:latin typeface="+mn-lt"/>
                <a:ea typeface="+mn-ea"/>
                <a:cs typeface="+mn-cs"/>
              </a:rPr>
              <a:t> the UK’s backbone infrastructure provider is not serving a new development with infrastructure, the consumer now has a wider variety of internet service providers to choose from. Competition in the infrastructure market works in their favour.</a:t>
            </a:r>
          </a:p>
          <a:p>
            <a:pPr marL="0" indent="0">
              <a:buNone/>
            </a:pPr>
            <a:endParaRPr lang="en-US" sz="1200" b="0" i="0" kern="1200" baseline="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[Fourth click]</a:t>
            </a:r>
          </a:p>
          <a:p>
            <a:pPr marL="0" indent="0">
              <a:buNone/>
            </a:pPr>
            <a:r>
              <a:rPr lang="en-US" sz="1200" b="0" i="0" kern="1200" dirty="0">
                <a:solidFill>
                  <a:schemeClr val="tx1"/>
                </a:solidFill>
                <a:effectLst/>
                <a:latin typeface="+mn-lt"/>
                <a:ea typeface="+mn-ea"/>
                <a:cs typeface="+mn-cs"/>
              </a:rPr>
              <a:t>Openreach are the UK’s largest infrastructure delivery backbone mechanism for fixed lines and broadband provision and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serves 24+million homes at</a:t>
            </a:r>
            <a:r>
              <a:rPr lang="en-US" sz="1200" b="0" i="0" kern="1200" baseline="0" dirty="0">
                <a:solidFill>
                  <a:schemeClr val="tx1"/>
                </a:solidFill>
                <a:effectLst/>
                <a:latin typeface="+mn-lt"/>
                <a:ea typeface="+mn-ea"/>
                <a:cs typeface="+mn-cs"/>
              </a:rPr>
              <a:t> the present time</a:t>
            </a:r>
            <a:r>
              <a:rPr lang="en-US" sz="1200" b="0" i="0" kern="1200" dirty="0">
                <a:solidFill>
                  <a:schemeClr val="tx1"/>
                </a:solidFill>
                <a:effectLst/>
                <a:latin typeface="+mn-lt"/>
                <a:ea typeface="+mn-ea"/>
                <a:cs typeface="+mn-cs"/>
              </a:rPr>
              <a:t>, but as they are one of the USO custodians they are not the only available infrastructure provider that can serve and provide new infrastructure solutions on new developments. Developers have choice and are free to decide</a:t>
            </a:r>
            <a:r>
              <a:rPr lang="en-US" sz="1200" b="0" i="0" kern="1200" baseline="0" dirty="0">
                <a:solidFill>
                  <a:schemeClr val="tx1"/>
                </a:solidFill>
                <a:effectLst/>
                <a:latin typeface="+mn-lt"/>
                <a:ea typeface="+mn-ea"/>
                <a:cs typeface="+mn-cs"/>
              </a:rPr>
              <a:t> on who they use to service their site.</a:t>
            </a:r>
            <a:endParaRPr lang="en-US" sz="1200" b="0" i="0" kern="1200" dirty="0">
              <a:solidFill>
                <a:schemeClr val="tx1"/>
              </a:solidFill>
              <a:effectLst/>
              <a:latin typeface="+mn-lt"/>
              <a:ea typeface="+mn-ea"/>
              <a:cs typeface="+mn-cs"/>
            </a:endParaRP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[Next slide]</a:t>
            </a:r>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44</a:t>
            </a:fld>
            <a:endParaRPr lang="en-GB" dirty="0"/>
          </a:p>
        </p:txBody>
      </p:sp>
    </p:spTree>
    <p:extLst>
      <p:ext uri="{BB962C8B-B14F-4D97-AF65-F5344CB8AC3E}">
        <p14:creationId xmlns:p14="http://schemas.microsoft.com/office/powerpoint/2010/main" val="23789338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dirty="0"/>
              <a:t>When construction commences with a provider of choice on a new development the required standard of build and assurance to implement a provision of telephony or broadband is paramount to achieve the necessary standards of ‘safe and suitability’.</a:t>
            </a:r>
          </a:p>
          <a:p>
            <a:endParaRPr lang="en-US" dirty="0"/>
          </a:p>
          <a:p>
            <a:r>
              <a:rPr lang="en-US" dirty="0"/>
              <a:t>[Second click]</a:t>
            </a:r>
          </a:p>
          <a:p>
            <a:r>
              <a:rPr lang="en-US" dirty="0"/>
              <a:t>All providers have</a:t>
            </a:r>
            <a:r>
              <a:rPr lang="en-US" baseline="0" dirty="0"/>
              <a:t> produced</a:t>
            </a:r>
            <a:r>
              <a:rPr lang="en-US" dirty="0"/>
              <a:t> an extensive guide and support booklet to meet the service providers needs to service an infrastructure duct, including standards and material requirements. There are relevant links </a:t>
            </a:r>
            <a:r>
              <a:rPr lang="en-US" baseline="0" dirty="0"/>
              <a:t>in each individual provider’s slides in section 2 for you to access and read  these, where required</a:t>
            </a:r>
            <a:endParaRPr lang="en-US" dirty="0"/>
          </a:p>
          <a:p>
            <a:endParaRPr lang="en-US" dirty="0"/>
          </a:p>
          <a:p>
            <a:r>
              <a:rPr lang="en-US" dirty="0"/>
              <a:t>[Third click]</a:t>
            </a:r>
          </a:p>
          <a:p>
            <a:r>
              <a:rPr lang="en-US" dirty="0"/>
              <a:t>Closely following the guidelines of the ‘Developers Guide’ will allow all developers to correctly conform to the network standards needed for adoption on completion of the network</a:t>
            </a:r>
          </a:p>
          <a:p>
            <a:endParaRPr lang="en-US" dirty="0"/>
          </a:p>
          <a:p>
            <a:r>
              <a:rPr lang="en-US" dirty="0"/>
              <a:t>[Next slide] </a:t>
            </a:r>
          </a:p>
        </p:txBody>
      </p:sp>
      <p:sp>
        <p:nvSpPr>
          <p:cNvPr id="4" name="Slide Number Placeholder 3"/>
          <p:cNvSpPr>
            <a:spLocks noGrp="1"/>
          </p:cNvSpPr>
          <p:nvPr>
            <p:ph type="sldNum" sz="quarter" idx="10"/>
          </p:nvPr>
        </p:nvSpPr>
        <p:spPr/>
        <p:txBody>
          <a:bodyPr/>
          <a:lstStyle/>
          <a:p>
            <a:fld id="{4EDBB851-D960-43A4-9BB4-5B7462A735B1}" type="slidenum">
              <a:rPr lang="en-GB" smtClean="0"/>
              <a:t>45</a:t>
            </a:fld>
            <a:endParaRPr lang="en-GB" dirty="0"/>
          </a:p>
        </p:txBody>
      </p:sp>
    </p:spTree>
    <p:extLst>
      <p:ext uri="{BB962C8B-B14F-4D97-AF65-F5344CB8AC3E}">
        <p14:creationId xmlns:p14="http://schemas.microsoft.com/office/powerpoint/2010/main" val="13875121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dirty="0"/>
              <a:t>In this section we will discuss how service will be installed and connected to the home</a:t>
            </a:r>
          </a:p>
          <a:p>
            <a:endParaRPr lang="en-US" dirty="0"/>
          </a:p>
          <a:p>
            <a:r>
              <a:rPr lang="en-US" dirty="0"/>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46</a:t>
            </a:fld>
            <a:endParaRPr lang="en-GB" dirty="0"/>
          </a:p>
        </p:txBody>
      </p:sp>
    </p:spTree>
    <p:extLst>
      <p:ext uri="{BB962C8B-B14F-4D97-AF65-F5344CB8AC3E}">
        <p14:creationId xmlns:p14="http://schemas.microsoft.com/office/powerpoint/2010/main" val="10360010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dirty="0"/>
              <a:t>Competitive options of infrastructure providers in the industry will allow you to assess the best business requirements for your site, and we’ll discuss further the considerations when choosing your provider. </a:t>
            </a:r>
          </a:p>
          <a:p>
            <a:endParaRPr lang="en-US" dirty="0"/>
          </a:p>
          <a:p>
            <a:r>
              <a:rPr lang="en-US" dirty="0"/>
              <a:t>[Second click]</a:t>
            </a:r>
          </a:p>
          <a:p>
            <a:r>
              <a:rPr lang="en-US" dirty="0"/>
              <a:t>This</a:t>
            </a:r>
            <a:r>
              <a:rPr lang="en-US" baseline="0" dirty="0"/>
              <a:t> section illustrates a</a:t>
            </a:r>
            <a:r>
              <a:rPr lang="en-US" dirty="0"/>
              <a:t> common process that demonstrates an infrastructure provider’s business activity </a:t>
            </a:r>
          </a:p>
          <a:p>
            <a:endParaRPr lang="en-US" dirty="0"/>
          </a:p>
          <a:p>
            <a:r>
              <a:rPr lang="en-US" dirty="0"/>
              <a:t>[Third click]</a:t>
            </a:r>
          </a:p>
          <a:p>
            <a:r>
              <a:rPr lang="en-US" dirty="0"/>
              <a:t>We’ll</a:t>
            </a:r>
            <a:r>
              <a:rPr lang="en-US" baseline="0" dirty="0"/>
              <a:t> discuss h</a:t>
            </a:r>
            <a:r>
              <a:rPr lang="en-US" dirty="0"/>
              <a:t>ow to asses the providers of choice for serving your new developments and what they can do for you </a:t>
            </a:r>
          </a:p>
          <a:p>
            <a:endParaRPr lang="en-US" dirty="0"/>
          </a:p>
          <a:p>
            <a:r>
              <a:rPr lang="en-US" dirty="0"/>
              <a:t>[Fourth click]</a:t>
            </a:r>
          </a:p>
          <a:p>
            <a:r>
              <a:rPr lang="en-US" dirty="0"/>
              <a:t>It’s important to understand</a:t>
            </a:r>
            <a:r>
              <a:rPr lang="en-US" baseline="0" dirty="0"/>
              <a:t> any</a:t>
            </a:r>
            <a:r>
              <a:rPr lang="en-US" dirty="0"/>
              <a:t> potential time constraints, and validate the impact this could have on your development </a:t>
            </a:r>
          </a:p>
          <a:p>
            <a:endParaRPr lang="en-US" dirty="0"/>
          </a:p>
          <a:p>
            <a:r>
              <a:rPr lang="en-US" dirty="0"/>
              <a:t>[Fifth click]</a:t>
            </a:r>
          </a:p>
          <a:p>
            <a:r>
              <a:rPr lang="en-US" dirty="0"/>
              <a:t>Understanding your agreements is extremely important, as it allows all parties to be clear and informed as to the adoption and access rights</a:t>
            </a:r>
          </a:p>
          <a:p>
            <a:endParaRPr lang="en-US" dirty="0"/>
          </a:p>
          <a:p>
            <a:r>
              <a:rPr lang="en-US" dirty="0"/>
              <a:t>[Sixth click]</a:t>
            </a:r>
          </a:p>
          <a:p>
            <a:r>
              <a:rPr lang="en-US" dirty="0"/>
              <a:t>We’ll look at how wayleaves are processed from end-to-end, and what this means for your development</a:t>
            </a:r>
          </a:p>
          <a:p>
            <a:endParaRPr lang="en-US" dirty="0"/>
          </a:p>
          <a:p>
            <a:r>
              <a:rPr lang="en-US" dirty="0"/>
              <a:t>[Seventh click]</a:t>
            </a:r>
          </a:p>
          <a:p>
            <a:r>
              <a:rPr lang="en-US" dirty="0"/>
              <a:t>The service level agreement - SLA - will allow all parties to be compliant with the standards and obligations</a:t>
            </a:r>
            <a:r>
              <a:rPr lang="en-US" baseline="0" dirty="0"/>
              <a:t> necessary when</a:t>
            </a:r>
            <a:r>
              <a:rPr lang="en-US" dirty="0"/>
              <a:t> delivering the infrastructure on and off-site</a:t>
            </a:r>
          </a:p>
          <a:p>
            <a:endParaRPr lang="en-US" dirty="0"/>
          </a:p>
          <a:p>
            <a:r>
              <a:rPr lang="en-US" dirty="0"/>
              <a:t>[Eight click]</a:t>
            </a:r>
          </a:p>
          <a:p>
            <a:r>
              <a:rPr lang="en-US" dirty="0"/>
              <a:t>The homeowner has an agreement with a service provider of their choice that will set out all the terms, conditions and obligations of the provider. It’s the equivalent of the homeowner’s SLA and gives them a level of protection, as well as creating a contractual obligation for both parties.</a:t>
            </a:r>
          </a:p>
          <a:p>
            <a:endParaRPr lang="en-US" dirty="0"/>
          </a:p>
          <a:p>
            <a:r>
              <a:rPr lang="en-US" dirty="0"/>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47</a:t>
            </a:fld>
            <a:endParaRPr lang="en-GB" dirty="0"/>
          </a:p>
        </p:txBody>
      </p:sp>
    </p:spTree>
    <p:extLst>
      <p:ext uri="{BB962C8B-B14F-4D97-AF65-F5344CB8AC3E}">
        <p14:creationId xmlns:p14="http://schemas.microsoft.com/office/powerpoint/2010/main" val="10155994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to third click]</a:t>
            </a:r>
          </a:p>
          <a:p>
            <a:r>
              <a:rPr lang="en-US" dirty="0"/>
              <a:t>A provision of infrastructure service is agreed through what is called a single contract agreement, allowing the adopting infrastructure owner to effectively seek access and right to the duct once a provision of service is called off.</a:t>
            </a:r>
          </a:p>
          <a:p>
            <a:endParaRPr lang="en-US" dirty="0"/>
          </a:p>
          <a:p>
            <a:r>
              <a:rPr lang="en-US" dirty="0"/>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48</a:t>
            </a:fld>
            <a:endParaRPr lang="en-GB" dirty="0"/>
          </a:p>
        </p:txBody>
      </p:sp>
    </p:spTree>
    <p:extLst>
      <p:ext uri="{BB962C8B-B14F-4D97-AF65-F5344CB8AC3E}">
        <p14:creationId xmlns:p14="http://schemas.microsoft.com/office/powerpoint/2010/main" val="31793509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dirty="0"/>
              <a:t>Key players in the industry are presented across a flow path, describing their activities</a:t>
            </a:r>
            <a:r>
              <a:rPr lang="en-US" baseline="0" dirty="0"/>
              <a:t> and process</a:t>
            </a:r>
            <a:r>
              <a:rPr lang="en-US" dirty="0"/>
              <a:t>.</a:t>
            </a:r>
            <a:r>
              <a:rPr lang="en-US" baseline="0" dirty="0"/>
              <a:t> </a:t>
            </a:r>
          </a:p>
          <a:p>
            <a:endParaRPr lang="en-US" dirty="0"/>
          </a:p>
          <a:p>
            <a:r>
              <a:rPr lang="en-US" dirty="0"/>
              <a:t>[Second click] – [Third click] – [Fourth click]</a:t>
            </a:r>
          </a:p>
          <a:p>
            <a:r>
              <a:rPr lang="en-US" dirty="0"/>
              <a:t>Virgin Media </a:t>
            </a:r>
          </a:p>
          <a:p>
            <a:endParaRPr lang="en-US" dirty="0"/>
          </a:p>
          <a:p>
            <a:r>
              <a:rPr lang="en-US" dirty="0"/>
              <a:t>[Fifth click] - [Sixth click] – [Seventh click]</a:t>
            </a:r>
          </a:p>
          <a:p>
            <a:r>
              <a:rPr lang="en-US" dirty="0"/>
              <a:t>IFNL</a:t>
            </a:r>
          </a:p>
          <a:p>
            <a:endParaRPr lang="en-US" dirty="0"/>
          </a:p>
          <a:p>
            <a:r>
              <a:rPr lang="en-US" dirty="0"/>
              <a:t>[Eighth click] – [Ninth click] – [Tenth click]</a:t>
            </a:r>
          </a:p>
          <a:p>
            <a:r>
              <a:rPr lang="en-US" dirty="0"/>
              <a:t>Openreach </a:t>
            </a:r>
          </a:p>
          <a:p>
            <a:endParaRPr lang="en-US" dirty="0"/>
          </a:p>
          <a:p>
            <a:r>
              <a:rPr lang="en-US" dirty="0"/>
              <a:t>[Eleventh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you can see,</a:t>
            </a:r>
            <a:r>
              <a:rPr lang="en-US" dirty="0"/>
              <a:t> the basic principle of the process is more or less identical across all infrastructure companies. Where they may vary is</a:t>
            </a:r>
            <a:r>
              <a:rPr lang="en-US" baseline="0" dirty="0"/>
              <a:t> on issues such as differing network dynamics and the timeframes to complete the overall provision.</a:t>
            </a:r>
            <a:endParaRPr lang="en-US" dirty="0"/>
          </a:p>
          <a:p>
            <a:endParaRPr lang="en-US" dirty="0"/>
          </a:p>
          <a:p>
            <a:r>
              <a:rPr lang="en-US" dirty="0"/>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49</a:t>
            </a:fld>
            <a:endParaRPr lang="en-GB" dirty="0"/>
          </a:p>
        </p:txBody>
      </p:sp>
    </p:spTree>
    <p:extLst>
      <p:ext uri="{BB962C8B-B14F-4D97-AF65-F5344CB8AC3E}">
        <p14:creationId xmlns:p14="http://schemas.microsoft.com/office/powerpoint/2010/main" val="3124074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[first click]</a:t>
            </a:r>
          </a:p>
          <a:p>
            <a:pPr marL="0" indent="0">
              <a:buNone/>
            </a:pPr>
            <a:r>
              <a:rPr lang="en-US" dirty="0"/>
              <a:t>Its very clear that evolving infrastructure solutions allow key major infrastructure providers to service a wide consumer base. By offering alternative options of infrastructure delivery platforms and service, in turn developers can offer innovative,</a:t>
            </a:r>
            <a:r>
              <a:rPr lang="en-US" baseline="0" dirty="0"/>
              <a:t> </a:t>
            </a:r>
            <a:r>
              <a:rPr lang="en-US" dirty="0"/>
              <a:t>original and competitive telecoms packages for</a:t>
            </a:r>
            <a:r>
              <a:rPr lang="en-US" baseline="0" dirty="0"/>
              <a:t> their</a:t>
            </a:r>
            <a:r>
              <a:rPr lang="en-US" dirty="0"/>
              <a:t> new developments </a:t>
            </a:r>
          </a:p>
          <a:p>
            <a:pPr marL="0" indent="0">
              <a:buNone/>
            </a:pPr>
            <a:endParaRPr lang="en-US" dirty="0"/>
          </a:p>
          <a:p>
            <a:pPr marL="0" indent="0">
              <a:buNone/>
            </a:pPr>
            <a:r>
              <a:rPr lang="en-US" dirty="0"/>
              <a:t>[second</a:t>
            </a:r>
            <a:r>
              <a:rPr lang="en-US" baseline="0" dirty="0"/>
              <a:t> </a:t>
            </a:r>
            <a:r>
              <a:rPr lang="en-US" dirty="0"/>
              <a:t>click]</a:t>
            </a:r>
          </a:p>
          <a:p>
            <a:pPr marL="0" indent="0">
              <a:buNone/>
            </a:pPr>
            <a:r>
              <a:rPr lang="en-US" dirty="0"/>
              <a:t>It also resulted in opening the market for consumers to receive a technology that has surpassed traditional copper internet bandwidths, with a focus on customer engagement and customer experience as the key driver for affording new sites options other than just the traditional</a:t>
            </a:r>
            <a:r>
              <a:rPr lang="en-US" baseline="0" dirty="0"/>
              <a:t> and well-known providers</a:t>
            </a:r>
            <a:r>
              <a:rPr lang="en-US" dirty="0"/>
              <a:t>. </a:t>
            </a:r>
          </a:p>
          <a:p>
            <a:pPr marL="0" indent="0">
              <a:buNone/>
            </a:pPr>
            <a:endParaRPr lang="en-US" dirty="0"/>
          </a:p>
          <a:p>
            <a:pPr marL="0" indent="0">
              <a:buNone/>
            </a:pPr>
            <a:r>
              <a:rPr lang="en-US" dirty="0"/>
              <a:t>[third click]</a:t>
            </a:r>
          </a:p>
          <a:p>
            <a:r>
              <a:rPr lang="en-US" dirty="0"/>
              <a:t>The key players in the market are currently</a:t>
            </a:r>
          </a:p>
          <a:p>
            <a:endParaRPr lang="en-US" dirty="0"/>
          </a:p>
          <a:p>
            <a:r>
              <a:rPr lang="en-US" dirty="0"/>
              <a:t>[Fourth to seventh click]</a:t>
            </a:r>
          </a:p>
          <a:p>
            <a:endParaRPr lang="en-US" dirty="0"/>
          </a:p>
          <a:p>
            <a:pPr marL="228600" indent="-228600">
              <a:buAutoNum type="arabicParenR"/>
            </a:pPr>
            <a:r>
              <a:rPr lang="en-US" dirty="0"/>
              <a:t>Virgin Media </a:t>
            </a:r>
          </a:p>
          <a:p>
            <a:pPr marL="228600" indent="-228600">
              <a:buAutoNum type="arabicParenR"/>
            </a:pPr>
            <a:r>
              <a:rPr lang="en-US" dirty="0"/>
              <a:t>Independent Fibre Network limited - IFNL</a:t>
            </a:r>
          </a:p>
          <a:p>
            <a:pPr marL="228600" indent="-228600">
              <a:buAutoNum type="arabicParenR"/>
            </a:pPr>
            <a:r>
              <a:rPr lang="en-US" dirty="0"/>
              <a:t>Hyperoptics</a:t>
            </a:r>
          </a:p>
          <a:p>
            <a:pPr marL="228600" indent="-228600">
              <a:buAutoNum type="arabicParenR"/>
            </a:pPr>
            <a:r>
              <a:rPr lang="en-US" dirty="0"/>
              <a:t>Gigaclear </a:t>
            </a:r>
          </a:p>
          <a:p>
            <a:pPr marL="0" indent="0">
              <a:buNone/>
            </a:pPr>
            <a:endParaRPr lang="en-US" dirty="0"/>
          </a:p>
          <a:p>
            <a:pPr marL="0" indent="0">
              <a:buNone/>
            </a:pPr>
            <a:r>
              <a:rPr lang="en-US" dirty="0"/>
              <a:t>[next slide click]</a:t>
            </a:r>
          </a:p>
        </p:txBody>
      </p:sp>
      <p:sp>
        <p:nvSpPr>
          <p:cNvPr id="4" name="Slide Number Placeholder 3"/>
          <p:cNvSpPr>
            <a:spLocks noGrp="1"/>
          </p:cNvSpPr>
          <p:nvPr>
            <p:ph type="sldNum" sz="quarter" idx="10"/>
          </p:nvPr>
        </p:nvSpPr>
        <p:spPr/>
        <p:txBody>
          <a:bodyPr/>
          <a:lstStyle/>
          <a:p>
            <a:fld id="{4EDBB851-D960-43A4-9BB4-5B7462A735B1}" type="slidenum">
              <a:rPr lang="en-GB" smtClean="0"/>
              <a:t>5</a:t>
            </a:fld>
            <a:endParaRPr lang="en-GB" dirty="0"/>
          </a:p>
        </p:txBody>
      </p:sp>
    </p:spTree>
    <p:extLst>
      <p:ext uri="{BB962C8B-B14F-4D97-AF65-F5344CB8AC3E}">
        <p14:creationId xmlns:p14="http://schemas.microsoft.com/office/powerpoint/2010/main" val="16225880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dirty="0"/>
              <a:t>When considering which provider</a:t>
            </a:r>
            <a:r>
              <a:rPr lang="en-US" baseline="0" dirty="0"/>
              <a:t> you may decide to use for your new site, i</a:t>
            </a:r>
            <a:r>
              <a:rPr lang="en-US" dirty="0"/>
              <a:t>ts critical to understand the project size and local network dynamics, ensuring the potential infrastructure provider can meet the timelines of the project. By understanding the provider’s ability to secure a network connection,</a:t>
            </a:r>
            <a:r>
              <a:rPr lang="en-US" baseline="0" dirty="0"/>
              <a:t> this </a:t>
            </a:r>
            <a:r>
              <a:rPr lang="en-US" dirty="0"/>
              <a:t>will create a level of confidence that no potential delay should occur</a:t>
            </a:r>
          </a:p>
          <a:p>
            <a:endParaRPr lang="en-US" dirty="0"/>
          </a:p>
          <a:p>
            <a:r>
              <a:rPr lang="en-US" dirty="0"/>
              <a:t>[Second click]</a:t>
            </a:r>
          </a:p>
          <a:p>
            <a:endParaRPr lang="en-US" dirty="0"/>
          </a:p>
          <a:p>
            <a:r>
              <a:rPr lang="en-US" dirty="0"/>
              <a:t>[Third click]</a:t>
            </a:r>
          </a:p>
          <a:p>
            <a:r>
              <a:rPr lang="en-US" dirty="0"/>
              <a:t>You need to consider the type of development you’re building</a:t>
            </a:r>
            <a:r>
              <a:rPr lang="en-US" baseline="0" dirty="0"/>
              <a:t> – whether it’s completely residential, has an element of commercial units, and will include units such as schools, community centres, GP Surgeries, care homes, lift lines or pumping stations and other ancillary utility services. </a:t>
            </a:r>
          </a:p>
          <a:p>
            <a:r>
              <a:rPr lang="en-US" baseline="0" dirty="0"/>
              <a:t>Not all providers will supply wholesale line rentals in all circumstances, where fibre technology is supplied to the development. At the present time some providers have specific products that supply these type of units, and are therefore likely to be the supplier of choice.</a:t>
            </a:r>
          </a:p>
          <a:p>
            <a:endParaRPr lang="en-US" dirty="0"/>
          </a:p>
          <a:p>
            <a:r>
              <a:rPr lang="en-US" dirty="0"/>
              <a:t>[Fourth click]</a:t>
            </a:r>
          </a:p>
          <a:p>
            <a:r>
              <a:rPr lang="en-US" dirty="0"/>
              <a:t>Where the developer site sizes vary, a  telecom network connection could provide a immediate connection, but could also impose significant capacity demand where levels of reinforcement could potentially be needed to supply the site </a:t>
            </a:r>
          </a:p>
          <a:p>
            <a:endParaRPr lang="en-US" dirty="0"/>
          </a:p>
          <a:p>
            <a:r>
              <a:rPr lang="en-US" dirty="0"/>
              <a:t>[Fifth click]</a:t>
            </a:r>
          </a:p>
          <a:p>
            <a:r>
              <a:rPr lang="en-US" dirty="0"/>
              <a:t>Dependent on the locality and UK geographical location of the developer’s site, it could be effected by the local telecom network not being fully serviceable to the development. It’s therefore Important to establish the infrastructure provider’s network capability to serve the development  </a:t>
            </a:r>
          </a:p>
          <a:p>
            <a:endParaRPr lang="en-US" dirty="0"/>
          </a:p>
          <a:p>
            <a:r>
              <a:rPr lang="en-US" dirty="0"/>
              <a:t>[Sixth click] </a:t>
            </a:r>
          </a:p>
          <a:p>
            <a:r>
              <a:rPr lang="en-US" dirty="0"/>
              <a:t>Both the marketing strategy and the developer’s market target will require the ability to promote a future proof network on their site and, under planning rules, to be ‘homes of the future’.</a:t>
            </a:r>
            <a:r>
              <a:rPr lang="en-US" baseline="0" dirty="0"/>
              <a:t> However,</a:t>
            </a:r>
            <a:r>
              <a:rPr lang="en-US" dirty="0"/>
              <a:t> such provision may not be possible due to local networks not servicing the development with fibre technology at this time.</a:t>
            </a:r>
          </a:p>
          <a:p>
            <a:endParaRPr lang="en-US" dirty="0"/>
          </a:p>
          <a:p>
            <a:r>
              <a:rPr lang="en-US" dirty="0"/>
              <a:t>[Seventh click]</a:t>
            </a:r>
          </a:p>
          <a:p>
            <a:r>
              <a:rPr lang="en-US" dirty="0"/>
              <a:t>The local network dynamic covers the ability of an infrastructure provider to provide the level of technology that is needed and requested by the developer, but at this time not all existing networks are able to serve certain geographical locations. </a:t>
            </a:r>
            <a:r>
              <a:rPr lang="en-US" baseline="0" dirty="0"/>
              <a:t> </a:t>
            </a:r>
          </a:p>
          <a:p>
            <a:r>
              <a:rPr lang="en-US" baseline="0" dirty="0"/>
              <a:t>Their ability to offer a service is wholly dependent on the network provider’s ability to reinforce and update the local network.</a:t>
            </a:r>
          </a:p>
          <a:p>
            <a:endParaRPr lang="en-US" dirty="0"/>
          </a:p>
          <a:p>
            <a:r>
              <a:rPr lang="en-US" dirty="0"/>
              <a:t>[</a:t>
            </a:r>
            <a:r>
              <a:rPr lang="en-US" dirty="0" err="1"/>
              <a:t>Eigth</a:t>
            </a:r>
            <a:r>
              <a:rPr lang="en-US" dirty="0"/>
              <a:t> click] </a:t>
            </a:r>
          </a:p>
          <a:p>
            <a:r>
              <a:rPr lang="en-US" dirty="0"/>
              <a:t>Using the utility asset search report will provide a good indicator as to which infrastructure providers are local or nearby to the development. Using this report will allow you to asses the initial providers of choice, prior to holding discussions with those under consideration before making a final choice of provider</a:t>
            </a:r>
          </a:p>
          <a:p>
            <a:endParaRPr lang="en-US" dirty="0"/>
          </a:p>
          <a:p>
            <a:r>
              <a:rPr lang="en-US" dirty="0"/>
              <a:t>[Next slide]</a:t>
            </a:r>
          </a:p>
          <a:p>
            <a:endParaRPr lang="en-US" dirty="0"/>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50</a:t>
            </a:fld>
            <a:endParaRPr lang="en-GB" dirty="0"/>
          </a:p>
        </p:txBody>
      </p:sp>
    </p:spTree>
    <p:extLst>
      <p:ext uri="{BB962C8B-B14F-4D97-AF65-F5344CB8AC3E}">
        <p14:creationId xmlns:p14="http://schemas.microsoft.com/office/powerpoint/2010/main" val="27735079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dirty="0"/>
              <a:t>The engagement process of placing orders with utility providers is common in terms of standards, engagement</a:t>
            </a:r>
            <a:r>
              <a:rPr lang="en-US" baseline="0" dirty="0"/>
              <a:t> and </a:t>
            </a:r>
            <a:r>
              <a:rPr lang="en-US" dirty="0"/>
              <a:t>delivery</a:t>
            </a:r>
            <a:r>
              <a:rPr lang="en-US" baseline="0" dirty="0"/>
              <a:t> of </a:t>
            </a:r>
            <a:r>
              <a:rPr lang="en-US" dirty="0"/>
              <a:t>service, each indicating the same steps to provide</a:t>
            </a:r>
            <a:r>
              <a:rPr lang="en-US" baseline="0" dirty="0"/>
              <a:t> infrastructure. </a:t>
            </a:r>
          </a:p>
          <a:p>
            <a:endParaRPr lang="en-US" baseline="0" dirty="0"/>
          </a:p>
          <a:p>
            <a:r>
              <a:rPr lang="en-US" baseline="0" dirty="0"/>
              <a:t>[Second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a:t>
            </a:r>
            <a:r>
              <a:rPr lang="en-US" dirty="0"/>
              <a:t>ut the critical part of the equation is the time it will take to complete their</a:t>
            </a:r>
            <a:r>
              <a:rPr lang="en-US" baseline="0" dirty="0"/>
              <a:t> process, where </a:t>
            </a:r>
            <a:r>
              <a:rPr lang="en-US" dirty="0"/>
              <a:t>network off-site requirements come</a:t>
            </a:r>
            <a:r>
              <a:rPr lang="en-US" baseline="0" dirty="0"/>
              <a:t> into play</a:t>
            </a:r>
            <a:r>
              <a:rPr lang="en-US" dirty="0"/>
              <a:t> when providing the network infrastructure to</a:t>
            </a:r>
            <a:r>
              <a:rPr lang="en-US" baseline="0" dirty="0"/>
              <a:t> a</a:t>
            </a:r>
            <a:r>
              <a:rPr lang="en-US" dirty="0"/>
              <a:t> development. All providers will have different timescales, as a result of how they manage and operate key parts of the off-site network relationships with the UK backbone infrastructure network, enabling entry points for connection </a:t>
            </a:r>
          </a:p>
          <a:p>
            <a:endParaRPr lang="en-US" dirty="0"/>
          </a:p>
          <a:p>
            <a:r>
              <a:rPr lang="en-US" dirty="0"/>
              <a:t>[Third click]</a:t>
            </a:r>
          </a:p>
          <a:p>
            <a:endParaRPr lang="en-US" dirty="0"/>
          </a:p>
          <a:p>
            <a:r>
              <a:rPr lang="en-US" dirty="0"/>
              <a:t>[Fourth click]</a:t>
            </a:r>
          </a:p>
          <a:p>
            <a:r>
              <a:rPr lang="en-US" dirty="0"/>
              <a:t>The provider should be able to advise a</a:t>
            </a:r>
            <a:r>
              <a:rPr lang="en-US" baseline="0" dirty="0"/>
              <a:t> developer</a:t>
            </a:r>
            <a:r>
              <a:rPr lang="en-US" dirty="0"/>
              <a:t> on their standard time scales and associated risk of delivering an off-site connection, depending on the network  capacity availability within the development area</a:t>
            </a:r>
          </a:p>
          <a:p>
            <a:endParaRPr lang="en-US" dirty="0"/>
          </a:p>
          <a:p>
            <a:r>
              <a:rPr lang="en-US" dirty="0"/>
              <a:t>[Fifth click]</a:t>
            </a:r>
          </a:p>
          <a:p>
            <a:r>
              <a:rPr lang="en-US" dirty="0"/>
              <a:t>There are significant</a:t>
            </a:r>
            <a:r>
              <a:rPr lang="en-US" baseline="0" dirty="0"/>
              <a:t> differences in the quoted</a:t>
            </a:r>
            <a:r>
              <a:rPr lang="en-US" dirty="0"/>
              <a:t> timescales</a:t>
            </a:r>
            <a:r>
              <a:rPr lang="en-US" baseline="0" dirty="0"/>
              <a:t> for off-site infrastructure delivery </a:t>
            </a:r>
            <a:r>
              <a:rPr lang="en-US" dirty="0"/>
              <a:t>between the various providers, and this is based on their ability to facilitate key requirements of network design, network dynamics and provision of civil works and highways permission to facilitate  a connection </a:t>
            </a:r>
          </a:p>
          <a:p>
            <a:endParaRPr lang="en-US" dirty="0"/>
          </a:p>
          <a:p>
            <a:r>
              <a:rPr lang="en-US" dirty="0"/>
              <a:t>[Sixth click]</a:t>
            </a:r>
          </a:p>
          <a:p>
            <a:r>
              <a:rPr lang="en-US" dirty="0"/>
              <a:t>Consideration for off-site connection is vital</a:t>
            </a:r>
            <a:r>
              <a:rPr lang="en-US" baseline="0" dirty="0"/>
              <a:t> - </a:t>
            </a:r>
            <a:r>
              <a:rPr lang="en-US" dirty="0"/>
              <a:t>not all networks are accessible depending on the new project location, so it’s important to understand the provider’s network restrictions and core network availability when discussing your project with them</a:t>
            </a:r>
          </a:p>
          <a:p>
            <a:endParaRPr lang="en-US" dirty="0"/>
          </a:p>
          <a:p>
            <a:r>
              <a:rPr lang="en-US" dirty="0"/>
              <a:t>[Seventh click]</a:t>
            </a:r>
          </a:p>
          <a:p>
            <a:r>
              <a:rPr lang="en-US" dirty="0"/>
              <a:t>Its vital to appreciate that some providers have larger areas of network responsibilities and ownership that requires considerable amount of effort and network design to enable a point of connection for a telecom’s provision of service, including the possible requirement of potential networks reinforcement investment to service the development.</a:t>
            </a:r>
          </a:p>
          <a:p>
            <a:endParaRPr lang="en-US" dirty="0"/>
          </a:p>
          <a:p>
            <a:r>
              <a:rPr lang="en-US" dirty="0"/>
              <a:t>[Next slide]</a:t>
            </a:r>
          </a:p>
          <a:p>
            <a:endParaRPr lang="en-US" dirty="0"/>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51</a:t>
            </a:fld>
            <a:endParaRPr lang="en-GB" dirty="0"/>
          </a:p>
        </p:txBody>
      </p:sp>
    </p:spTree>
    <p:extLst>
      <p:ext uri="{BB962C8B-B14F-4D97-AF65-F5344CB8AC3E}">
        <p14:creationId xmlns:p14="http://schemas.microsoft.com/office/powerpoint/2010/main" val="32551426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UK new sites are only required to service the development with duct infrastructure that will carry a service cable once it’s actually required.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click]</a:t>
            </a:r>
          </a:p>
          <a:p>
            <a:r>
              <a:rPr lang="en-US" dirty="0"/>
              <a:t>There are two key processes involved</a:t>
            </a:r>
            <a:r>
              <a:rPr lang="en-US" baseline="0" dirty="0"/>
              <a:t> when </a:t>
            </a:r>
            <a:r>
              <a:rPr lang="en-US" dirty="0"/>
              <a:t>new infrastructure is deployed.</a:t>
            </a:r>
          </a:p>
          <a:p>
            <a:endParaRPr lang="en-US" dirty="0"/>
          </a:p>
          <a:p>
            <a:r>
              <a:rPr lang="en-US" dirty="0"/>
              <a:t>[Third</a:t>
            </a:r>
            <a:r>
              <a:rPr lang="en-US" baseline="0" dirty="0"/>
              <a:t> click]</a:t>
            </a:r>
            <a:endParaRPr lang="en-US" dirty="0"/>
          </a:p>
          <a:p>
            <a:r>
              <a:rPr lang="en-US" dirty="0"/>
              <a:t>The factors are set out in a process flow path, which shows a</a:t>
            </a:r>
            <a:r>
              <a:rPr lang="en-US" baseline="0" dirty="0"/>
              <a:t> step-by-step procedure for enacting the commercial agreement between the infrastructure provider and the developer.</a:t>
            </a:r>
            <a:endParaRPr lang="en-US" dirty="0"/>
          </a:p>
          <a:p>
            <a:endParaRPr lang="en-US" dirty="0"/>
          </a:p>
          <a:p>
            <a:r>
              <a:rPr lang="en-US" dirty="0"/>
              <a:t>[Fourth click] – [Fifth click ] – [Sixth click]</a:t>
            </a:r>
          </a:p>
          <a:p>
            <a:r>
              <a:rPr lang="en-US" dirty="0"/>
              <a:t>The first part of the overall process is a Commercial agreement between an infrastructure adopting party and the developer, which outlines the complete process from start to finish, and incorporates</a:t>
            </a:r>
            <a:r>
              <a:rPr lang="en-US" baseline="0" dirty="0"/>
              <a:t> issues such as wayleaves, timeframes and expected final outcomes and delivery.</a:t>
            </a:r>
            <a:endParaRPr lang="en-US" dirty="0"/>
          </a:p>
          <a:p>
            <a:endParaRPr lang="en-US" dirty="0"/>
          </a:p>
          <a:p>
            <a:endParaRPr lang="en-US" dirty="0"/>
          </a:p>
          <a:p>
            <a:r>
              <a:rPr lang="en-US" dirty="0"/>
              <a:t>[Next slide]</a:t>
            </a:r>
          </a:p>
          <a:p>
            <a:pPr marL="228600" indent="-228600">
              <a:buAutoNum type="arabicParenR"/>
            </a:pPr>
            <a:endParaRPr lang="en-US" dirty="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52</a:t>
            </a:fld>
            <a:endParaRPr lang="en-GB" dirty="0"/>
          </a:p>
        </p:txBody>
      </p:sp>
    </p:spTree>
    <p:extLst>
      <p:ext uri="{BB962C8B-B14F-4D97-AF65-F5344CB8AC3E}">
        <p14:creationId xmlns:p14="http://schemas.microsoft.com/office/powerpoint/2010/main" val="9480475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dirty="0"/>
              <a:t>With any agreement that includes a wayleave,</a:t>
            </a:r>
            <a:r>
              <a:rPr lang="en-US" baseline="0" dirty="0"/>
              <a:t> </a:t>
            </a:r>
            <a:r>
              <a:rPr lang="en-US" dirty="0"/>
              <a:t>the provision of contract does not mean it has exclusivity rights for the development. </a:t>
            </a:r>
          </a:p>
          <a:p>
            <a:endParaRPr lang="en-US" dirty="0"/>
          </a:p>
          <a:p>
            <a:r>
              <a:rPr lang="en-US" dirty="0"/>
              <a:t>The contract is based on quality and installation and access rights to the duct, including any payment terms for the cost of the developer being reimbursed for the duct installation. </a:t>
            </a:r>
          </a:p>
          <a:p>
            <a:endParaRPr lang="en-US" dirty="0"/>
          </a:p>
          <a:p>
            <a:r>
              <a:rPr lang="en-US" dirty="0"/>
              <a:t>[Next slide]</a:t>
            </a:r>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53</a:t>
            </a:fld>
            <a:endParaRPr lang="en-GB" dirty="0"/>
          </a:p>
        </p:txBody>
      </p:sp>
    </p:spTree>
    <p:extLst>
      <p:ext uri="{BB962C8B-B14F-4D97-AF65-F5344CB8AC3E}">
        <p14:creationId xmlns:p14="http://schemas.microsoft.com/office/powerpoint/2010/main" val="13748572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r>
              <a:rPr lang="en-US" sz="1800" dirty="0"/>
              <a:t>[First click]</a:t>
            </a:r>
          </a:p>
          <a:p>
            <a:r>
              <a:rPr lang="en-US" sz="1800" dirty="0"/>
              <a:t>Having an SLA agreement between parties when delivering utility infrastructure ensures, transparency, commitment and delivery of key responsibilities set out for providing utility infrastructure</a:t>
            </a:r>
          </a:p>
          <a:p>
            <a:endParaRPr lang="en-US" sz="1800" dirty="0"/>
          </a:p>
          <a:p>
            <a:r>
              <a:rPr lang="en-US" sz="1800" dirty="0"/>
              <a:t>[Second click]</a:t>
            </a:r>
          </a:p>
          <a:p>
            <a:r>
              <a:rPr lang="en-US" sz="1800" dirty="0"/>
              <a:t>Currently where an Service</a:t>
            </a:r>
            <a:r>
              <a:rPr lang="en-US" sz="1800" baseline="0" dirty="0"/>
              <a:t> Level A</a:t>
            </a:r>
            <a:r>
              <a:rPr lang="en-US" sz="1800" dirty="0"/>
              <a:t>greement is in place, the single service contract that outlines the duties of the parties on site is the only level of protection that exists,. The scope and terms of reference for off-site is not included in the agreement,</a:t>
            </a:r>
            <a:r>
              <a:rPr lang="en-US" sz="1800" baseline="0" dirty="0"/>
              <a:t> </a:t>
            </a:r>
            <a:r>
              <a:rPr lang="en-US" sz="1800" dirty="0"/>
              <a:t>which means the infrastructure provider is not truly accountable for</a:t>
            </a:r>
            <a:r>
              <a:rPr lang="en-US" sz="1800" baseline="0" dirty="0"/>
              <a:t> any </a:t>
            </a:r>
            <a:r>
              <a:rPr lang="en-US" sz="1800" dirty="0"/>
              <a:t>off-site delays, and this</a:t>
            </a:r>
            <a:r>
              <a:rPr lang="en-US" sz="1800" baseline="0" dirty="0"/>
              <a:t> can </a:t>
            </a:r>
            <a:r>
              <a:rPr lang="en-US" sz="1800" dirty="0"/>
              <a:t>result in the responsibility being left to the developer to manage the end-user/homeowner’s expectations on a final service connection</a:t>
            </a:r>
          </a:p>
          <a:p>
            <a:endParaRPr lang="en-US" sz="1800" dirty="0"/>
          </a:p>
          <a:p>
            <a:r>
              <a:rPr lang="en-US" sz="1800" dirty="0"/>
              <a:t>[Third click]</a:t>
            </a:r>
          </a:p>
          <a:p>
            <a:r>
              <a:rPr lang="en-US" sz="1800" dirty="0"/>
              <a:t>The relationship diagram explains the key engaged processes necessary and required within an SLA, and the importance of this</a:t>
            </a:r>
          </a:p>
          <a:p>
            <a:endParaRPr lang="en-US" sz="1800" dirty="0"/>
          </a:p>
          <a:p>
            <a:r>
              <a:rPr lang="en-US" sz="1800" dirty="0"/>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54</a:t>
            </a:fld>
            <a:endParaRPr lang="en-GB" dirty="0"/>
          </a:p>
        </p:txBody>
      </p:sp>
    </p:spTree>
    <p:extLst>
      <p:ext uri="{BB962C8B-B14F-4D97-AF65-F5344CB8AC3E}">
        <p14:creationId xmlns:p14="http://schemas.microsoft.com/office/powerpoint/2010/main" val="7072913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First click ] </a:t>
            </a:r>
          </a:p>
          <a:p>
            <a:r>
              <a:rPr lang="en-US" dirty="0"/>
              <a:t>The second part of the overall process of deploying infrastructure is the regulated procedure to appoint a provider to service a new home and this is set out in the flow chart shown </a:t>
            </a:r>
          </a:p>
          <a:p>
            <a:endParaRPr lang="en-US" dirty="0"/>
          </a:p>
          <a:p>
            <a:r>
              <a:rPr lang="en-US" dirty="0"/>
              <a:t>[Second</a:t>
            </a:r>
            <a:r>
              <a:rPr lang="en-US" baseline="0" dirty="0"/>
              <a:t> click]</a:t>
            </a:r>
          </a:p>
          <a:p>
            <a:endParaRPr lang="en-US" baseline="0" dirty="0"/>
          </a:p>
          <a:p>
            <a:r>
              <a:rPr lang="en-US" baseline="0" dirty="0"/>
              <a:t>[Third click]</a:t>
            </a:r>
          </a:p>
          <a:p>
            <a:endParaRPr lang="en-US" baseline="0" dirty="0"/>
          </a:p>
          <a:p>
            <a:r>
              <a:rPr lang="en-US" baseline="0" dirty="0"/>
              <a:t>[Next slide]</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55</a:t>
            </a:fld>
            <a:endParaRPr lang="en-GB" dirty="0"/>
          </a:p>
        </p:txBody>
      </p:sp>
    </p:spTree>
    <p:extLst>
      <p:ext uri="{BB962C8B-B14F-4D97-AF65-F5344CB8AC3E}">
        <p14:creationId xmlns:p14="http://schemas.microsoft.com/office/powerpoint/2010/main" val="36218391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dirty="0"/>
              <a:t>In this section we will be discussing the potential for delayed service installation to new developments, and how it should be addressed to achieve the best outcome</a:t>
            </a:r>
          </a:p>
          <a:p>
            <a:endParaRPr lang="en-US" dirty="0"/>
          </a:p>
          <a:p>
            <a:r>
              <a:rPr lang="en-US" dirty="0"/>
              <a:t>[Next slide]</a:t>
            </a:r>
          </a:p>
          <a:p>
            <a:endParaRPr lang="en-US" dirty="0"/>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56</a:t>
            </a:fld>
            <a:endParaRPr lang="en-GB" dirty="0"/>
          </a:p>
        </p:txBody>
      </p:sp>
    </p:spTree>
    <p:extLst>
      <p:ext uri="{BB962C8B-B14F-4D97-AF65-F5344CB8AC3E}">
        <p14:creationId xmlns:p14="http://schemas.microsoft.com/office/powerpoint/2010/main" val="42585964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[First click]</a:t>
            </a:r>
          </a:p>
          <a:p>
            <a:r>
              <a:rPr lang="en-US" sz="1400" dirty="0"/>
              <a:t>We will discuss how to recognise and approach where delays can occur, and how to try and resolve things as efficiently as possible</a:t>
            </a:r>
          </a:p>
          <a:p>
            <a:endParaRPr lang="en-US" sz="1400" dirty="0"/>
          </a:p>
          <a:p>
            <a:r>
              <a:rPr lang="en-US" sz="1400" dirty="0"/>
              <a:t>[Second click]</a:t>
            </a:r>
          </a:p>
          <a:p>
            <a:r>
              <a:rPr lang="en-US" sz="1400" dirty="0"/>
              <a:t>It’s important for you to understand the procedures and guidelines of the industry for</a:t>
            </a:r>
            <a:r>
              <a:rPr lang="en-US" sz="1400" baseline="0" dirty="0"/>
              <a:t> raising</a:t>
            </a:r>
            <a:r>
              <a:rPr lang="en-US" sz="1400" dirty="0"/>
              <a:t> and addressing complaints, in order to ensure these are dealt with in</a:t>
            </a:r>
            <a:r>
              <a:rPr lang="en-US" sz="1400" baseline="0" dirty="0"/>
              <a:t> a timely fashion and resolved.</a:t>
            </a:r>
            <a:r>
              <a:rPr lang="en-US" sz="1400" dirty="0"/>
              <a:t> </a:t>
            </a:r>
          </a:p>
          <a:p>
            <a:endParaRPr lang="en-US" sz="1400" dirty="0"/>
          </a:p>
          <a:p>
            <a:r>
              <a:rPr lang="en-US" sz="1400" dirty="0"/>
              <a:t>[Third click]</a:t>
            </a:r>
          </a:p>
          <a:p>
            <a:r>
              <a:rPr lang="en-US" sz="1400" dirty="0"/>
              <a:t>If your initial</a:t>
            </a:r>
            <a:r>
              <a:rPr lang="en-US" sz="1400" baseline="0" dirty="0"/>
              <a:t> </a:t>
            </a:r>
            <a:r>
              <a:rPr lang="en-US" sz="1400" dirty="0"/>
              <a:t>complaint</a:t>
            </a:r>
            <a:r>
              <a:rPr lang="en-US" sz="1400" baseline="0" dirty="0"/>
              <a:t> is not resolved to your satisfaction, you need to understand the correct escalation process and procedures, and how to deal with this </a:t>
            </a:r>
            <a:endParaRPr lang="en-US" sz="1400" dirty="0"/>
          </a:p>
          <a:p>
            <a:endParaRPr lang="en-US" sz="1400" dirty="0"/>
          </a:p>
          <a:p>
            <a:r>
              <a:rPr lang="en-US" sz="1400" dirty="0"/>
              <a:t>[Fourth click]</a:t>
            </a:r>
          </a:p>
          <a:p>
            <a:r>
              <a:rPr lang="en-US" dirty="0"/>
              <a:t>It’s vital to ensure that you can establish how and when</a:t>
            </a:r>
            <a:r>
              <a:rPr lang="en-US" baseline="0" dirty="0"/>
              <a:t> to refer an issue to </a:t>
            </a:r>
            <a:r>
              <a:rPr lang="en-US" dirty="0"/>
              <a:t> OFCOM</a:t>
            </a:r>
          </a:p>
          <a:p>
            <a:endParaRPr lang="en-US" dirty="0"/>
          </a:p>
          <a:p>
            <a:r>
              <a:rPr lang="en-US" dirty="0"/>
              <a:t>[Fifth click]</a:t>
            </a:r>
          </a:p>
          <a:p>
            <a:r>
              <a:rPr lang="en-US" dirty="0"/>
              <a:t>It’s important to understand the key performance</a:t>
            </a:r>
            <a:r>
              <a:rPr lang="en-US" baseline="0" dirty="0"/>
              <a:t> indicators, and how the industry is measured for new developments. Developers need to understand how they’re perceived by their consumers, in terms of customer care scores, customer experience and customer engagement, and the KPIs are intended to help give a clear indication of this.</a:t>
            </a:r>
            <a:r>
              <a:rPr lang="en-US" dirty="0"/>
              <a:t> </a:t>
            </a:r>
          </a:p>
          <a:p>
            <a:endParaRPr lang="en-US" dirty="0"/>
          </a:p>
          <a:p>
            <a:endParaRPr lang="en-US" dirty="0"/>
          </a:p>
          <a:p>
            <a:r>
              <a:rPr lang="en-US" dirty="0"/>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57</a:t>
            </a:fld>
            <a:endParaRPr lang="en-GB" dirty="0"/>
          </a:p>
        </p:txBody>
      </p:sp>
    </p:spTree>
    <p:extLst>
      <p:ext uri="{BB962C8B-B14F-4D97-AF65-F5344CB8AC3E}">
        <p14:creationId xmlns:p14="http://schemas.microsoft.com/office/powerpoint/2010/main" val="30165809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Understanding the route failure of any delay</a:t>
            </a:r>
            <a:r>
              <a:rPr lang="en-US" baseline="0" dirty="0"/>
              <a:t> as fast as possible - </a:t>
            </a:r>
            <a:r>
              <a:rPr lang="en-US" dirty="0"/>
              <a:t>whether it’s off-site or on-site installation</a:t>
            </a:r>
            <a:r>
              <a:rPr lang="en-US" baseline="0" dirty="0"/>
              <a:t> - </a:t>
            </a:r>
            <a:r>
              <a:rPr lang="en-US" dirty="0"/>
              <a:t>will allow you to address the immediate site impact delays. Agreeing what the actual incurred delays are with your provider</a:t>
            </a:r>
            <a:r>
              <a:rPr lang="en-US" baseline="0" dirty="0"/>
              <a:t> </a:t>
            </a:r>
            <a:r>
              <a:rPr lang="en-US" dirty="0"/>
              <a:t>will allow you to focus on rectifying them quickly</a:t>
            </a:r>
            <a:r>
              <a:rPr lang="en-US" baseline="0" dirty="0"/>
              <a:t> and efficiently</a:t>
            </a:r>
            <a:r>
              <a:rPr lang="en-US" dirty="0"/>
              <a:t>. </a:t>
            </a:r>
          </a:p>
          <a:p>
            <a:endParaRPr lang="en-US" dirty="0"/>
          </a:p>
          <a:p>
            <a:endParaRPr lang="en-US" dirty="0"/>
          </a:p>
          <a:p>
            <a:r>
              <a:rPr lang="en-US" dirty="0"/>
              <a:t>[Second click]</a:t>
            </a:r>
          </a:p>
          <a:p>
            <a:r>
              <a:rPr lang="en-US" dirty="0"/>
              <a:t>In the process of resolving any delays and allied issues, you need to ensure that both parties agree any new timescale</a:t>
            </a:r>
            <a:r>
              <a:rPr lang="en-US" baseline="0" dirty="0"/>
              <a:t> for completion of the delivery of service, and it’s component parts during the process. Your expectations must be confirmed by and agreed with the provider before you can be sure they will be met!</a:t>
            </a:r>
          </a:p>
          <a:p>
            <a:endParaRPr lang="en-US" dirty="0"/>
          </a:p>
          <a:p>
            <a:r>
              <a:rPr lang="en-US" dirty="0"/>
              <a:t>[Third click] </a:t>
            </a:r>
          </a:p>
          <a:p>
            <a:r>
              <a:rPr lang="en-US" dirty="0"/>
              <a:t>It’s important to understand</a:t>
            </a:r>
            <a:r>
              <a:rPr lang="en-US" baseline="0" dirty="0"/>
              <a:t> how the </a:t>
            </a:r>
            <a:r>
              <a:rPr lang="en-US" dirty="0"/>
              <a:t>delay will affect your site - what impact does it have on the build, on off-site agreed works with any highways or road notices, and on moving in dates and</a:t>
            </a:r>
            <a:r>
              <a:rPr lang="en-US" baseline="0" dirty="0"/>
              <a:t> </a:t>
            </a:r>
            <a:r>
              <a:rPr lang="en-US" dirty="0"/>
              <a:t>legal completions. Addressing each of these in a</a:t>
            </a:r>
            <a:r>
              <a:rPr lang="en-US" baseline="0" dirty="0"/>
              <a:t> methodical</a:t>
            </a:r>
            <a:r>
              <a:rPr lang="en-US" dirty="0"/>
              <a:t> way will ensure the escalation process correctly addresses the</a:t>
            </a:r>
            <a:r>
              <a:rPr lang="en-US" baseline="0" dirty="0"/>
              <a:t> </a:t>
            </a:r>
            <a:r>
              <a:rPr lang="en-US" dirty="0"/>
              <a:t>delay and its potential consequences</a:t>
            </a:r>
          </a:p>
          <a:p>
            <a:endParaRPr lang="en-US" dirty="0"/>
          </a:p>
          <a:p>
            <a:r>
              <a:rPr lang="en-US" dirty="0"/>
              <a:t>[Fourth click]</a:t>
            </a:r>
          </a:p>
          <a:p>
            <a:r>
              <a:rPr lang="en-US" dirty="0"/>
              <a:t>Where the home owner has moved in and there is a service delay, the communication between parties has to be established correctly. The developer is not responsible for a delay incurred by the infrastructure provider, despite the fact that the homeowner may</a:t>
            </a:r>
            <a:r>
              <a:rPr lang="en-US" baseline="0" dirty="0"/>
              <a:t> consider them to be</a:t>
            </a:r>
            <a:r>
              <a:rPr lang="en-US" dirty="0"/>
              <a:t>. This</a:t>
            </a:r>
            <a:r>
              <a:rPr lang="en-US" baseline="0" dirty="0"/>
              <a:t> can result in the developer being the first line of complaint by the home owner – and them taking on a level of unwarranted responsibility in order to try and resolve the problem and keep their customer happy.</a:t>
            </a:r>
            <a:endParaRPr lang="en-US" dirty="0"/>
          </a:p>
          <a:p>
            <a:endParaRPr lang="en-US" dirty="0"/>
          </a:p>
          <a:p>
            <a:r>
              <a:rPr lang="en-US" dirty="0"/>
              <a:t>[Fifth click]</a:t>
            </a:r>
          </a:p>
          <a:p>
            <a:r>
              <a:rPr lang="en-US" dirty="0"/>
              <a:t>In this day and age, the provision of telephony and broadband services is perceived as vital as any of the other utilities within</a:t>
            </a:r>
            <a:r>
              <a:rPr lang="en-US" baseline="0" dirty="0"/>
              <a:t> a new home – access to the www and all it provides is considered essential. </a:t>
            </a:r>
            <a:r>
              <a:rPr lang="en-US" dirty="0"/>
              <a:t>It’s important to quickly identify how a temporary solution can be provided to allow the consumer</a:t>
            </a:r>
            <a:r>
              <a:rPr lang="en-US" baseline="0" dirty="0"/>
              <a:t> to have </a:t>
            </a:r>
            <a:r>
              <a:rPr lang="en-US" dirty="0"/>
              <a:t>telephony and broadband access. It’s up to the infrastructure provider and the developer to ascertain and agree who has caused the delay, in order that the problem can be solved as quickly</a:t>
            </a:r>
            <a:r>
              <a:rPr lang="en-US" baseline="0" dirty="0"/>
              <a:t> as possible, and by the right party. </a:t>
            </a:r>
            <a:r>
              <a:rPr lang="en-US" dirty="0"/>
              <a:t> </a:t>
            </a:r>
          </a:p>
          <a:p>
            <a:endParaRPr lang="en-US" dirty="0"/>
          </a:p>
          <a:p>
            <a:r>
              <a:rPr lang="en-US" dirty="0"/>
              <a:t>[Sixth click]</a:t>
            </a:r>
          </a:p>
          <a:p>
            <a:r>
              <a:rPr lang="en-US" dirty="0"/>
              <a:t>You need to identify what means of resource and internal measures</a:t>
            </a:r>
            <a:r>
              <a:rPr lang="en-US" baseline="0" dirty="0"/>
              <a:t> should be</a:t>
            </a:r>
            <a:r>
              <a:rPr lang="en-US" dirty="0"/>
              <a:t> put in place to address the delay on the delivery of a service, and how the parties –</a:t>
            </a:r>
            <a:r>
              <a:rPr lang="en-US" baseline="0" dirty="0"/>
              <a:t> the i</a:t>
            </a:r>
            <a:r>
              <a:rPr lang="en-US" dirty="0"/>
              <a:t>nfrastructure provider and</a:t>
            </a:r>
            <a:r>
              <a:rPr lang="en-US" baseline="0" dirty="0"/>
              <a:t> the </a:t>
            </a:r>
            <a:r>
              <a:rPr lang="en-US" dirty="0"/>
              <a:t>developer</a:t>
            </a:r>
            <a:r>
              <a:rPr lang="en-US" baseline="0" dirty="0"/>
              <a:t> – are </a:t>
            </a:r>
            <a:r>
              <a:rPr lang="en-US" dirty="0"/>
              <a:t>working together to rectify the delay. You need to be clear on how the infrastructure provider intends to solve the issue,</a:t>
            </a:r>
            <a:r>
              <a:rPr lang="en-US" baseline="0" dirty="0"/>
              <a:t> but without taking on a level of responsibility that is theirs to carry.</a:t>
            </a:r>
            <a:endParaRPr lang="en-US" dirty="0"/>
          </a:p>
          <a:p>
            <a:endParaRPr lang="en-US" dirty="0"/>
          </a:p>
          <a:p>
            <a:r>
              <a:rPr lang="en-US" dirty="0"/>
              <a:t>[Seventh click]</a:t>
            </a:r>
          </a:p>
          <a:p>
            <a:r>
              <a:rPr lang="en-US" dirty="0"/>
              <a:t>It’s important to identify what the immediate options are to get the service on, and to know what has been agreed to provide a temporary service</a:t>
            </a:r>
            <a:r>
              <a:rPr lang="en-US" baseline="0" dirty="0"/>
              <a:t> - </a:t>
            </a:r>
            <a:r>
              <a:rPr lang="en-US" dirty="0"/>
              <a:t>such as a mobile wifi device, temporary lines or a mobile phone solution</a:t>
            </a:r>
          </a:p>
          <a:p>
            <a:endParaRPr lang="en-US" dirty="0"/>
          </a:p>
          <a:p>
            <a:r>
              <a:rPr lang="en-US" dirty="0"/>
              <a:t>[Eight click]</a:t>
            </a:r>
          </a:p>
          <a:p>
            <a:r>
              <a:rPr lang="en-US" dirty="0"/>
              <a:t>Understanding the internal escalation procedure and timeline sensitive milestones to address delays will allow developers to work in conjunction with the parties effectively, and keep all involved in the service connection properly informed. </a:t>
            </a:r>
          </a:p>
          <a:p>
            <a:endParaRPr lang="en-US" dirty="0"/>
          </a:p>
          <a:p>
            <a:r>
              <a:rPr lang="en-US" dirty="0"/>
              <a:t>[Next slide]</a:t>
            </a:r>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58</a:t>
            </a:fld>
            <a:endParaRPr lang="en-GB" dirty="0"/>
          </a:p>
        </p:txBody>
      </p:sp>
    </p:spTree>
    <p:extLst>
      <p:ext uri="{BB962C8B-B14F-4D97-AF65-F5344CB8AC3E}">
        <p14:creationId xmlns:p14="http://schemas.microsoft.com/office/powerpoint/2010/main" val="30743351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[Fist click]</a:t>
            </a:r>
          </a:p>
          <a:p>
            <a:r>
              <a:rPr lang="en-US" sz="2000" dirty="0"/>
              <a:t>It’s quite possible that you may have tried to resolve a delay without raising an official complaint, but unfortunately not been able to do so,</a:t>
            </a:r>
            <a:r>
              <a:rPr lang="en-US" sz="2000" baseline="0" dirty="0"/>
              <a:t> resulting in the need to escalate the matter.</a:t>
            </a:r>
            <a:r>
              <a:rPr lang="en-US" sz="2000" dirty="0"/>
              <a:t> </a:t>
            </a:r>
            <a:r>
              <a:rPr lang="en-US" sz="2000" baseline="0" dirty="0"/>
              <a:t> </a:t>
            </a:r>
            <a:r>
              <a:rPr lang="en-US" sz="2000" dirty="0"/>
              <a:t>Its critical that identifying delays is addressed immediately, since escalations follow processes that could mean even longer delays, depending on the severity of the original delay being caused. All complaints are best addressed with a phone call in the first instance, and a supporting email explaining the delay and it’s reasons. A site meeting needs to be arranged, during</a:t>
            </a:r>
            <a:r>
              <a:rPr lang="en-US" sz="2000" baseline="0" dirty="0"/>
              <a:t> which</a:t>
            </a:r>
            <a:r>
              <a:rPr lang="en-US" sz="2000" dirty="0"/>
              <a:t> an agreement</a:t>
            </a:r>
            <a:r>
              <a:rPr lang="en-US" sz="2000" baseline="0" dirty="0"/>
              <a:t> for a </a:t>
            </a:r>
            <a:r>
              <a:rPr lang="en-US" sz="2000" dirty="0"/>
              <a:t> program of resource and works is required and should be agreed by both parties.</a:t>
            </a:r>
          </a:p>
          <a:p>
            <a:endParaRPr lang="en-US" sz="2000" dirty="0"/>
          </a:p>
          <a:p>
            <a:endParaRPr lang="en-US" sz="2000" dirty="0"/>
          </a:p>
          <a:p>
            <a:r>
              <a:rPr lang="en-US" sz="2000" dirty="0"/>
              <a:t>[Second</a:t>
            </a:r>
            <a:r>
              <a:rPr lang="en-US" sz="2000" baseline="0" dirty="0"/>
              <a:t> </a:t>
            </a:r>
            <a:r>
              <a:rPr lang="en-US" sz="2000" dirty="0"/>
              <a:t>click]</a:t>
            </a:r>
          </a:p>
          <a:p>
            <a:pPr marL="0" indent="0">
              <a:buNone/>
            </a:pPr>
            <a:r>
              <a:rPr lang="en-US" sz="2000" dirty="0"/>
              <a:t>Advising the build manager responsible for your site will initiate the first level of the process of escalation, and will mean the raised concern has been formally communicated </a:t>
            </a:r>
          </a:p>
          <a:p>
            <a:pPr marL="0" indent="0">
              <a:buNone/>
            </a:pPr>
            <a:endParaRPr lang="en-US" sz="2000" dirty="0"/>
          </a:p>
          <a:p>
            <a:pPr marL="0" indent="0">
              <a:buNone/>
            </a:pPr>
            <a:r>
              <a:rPr lang="en-US" sz="2000" dirty="0"/>
              <a:t>[Third click]</a:t>
            </a:r>
          </a:p>
          <a:p>
            <a:pPr marL="0" indent="0">
              <a:buNone/>
            </a:pPr>
            <a:r>
              <a:rPr lang="en-US" sz="2000" b="0" dirty="0">
                <a:solidFill>
                  <a:srgbClr val="00B050"/>
                </a:solidFill>
              </a:rPr>
              <a:t>Understanding exactly</a:t>
            </a:r>
            <a:r>
              <a:rPr lang="en-US" sz="2000" b="0" baseline="0" dirty="0">
                <a:solidFill>
                  <a:srgbClr val="00B050"/>
                </a:solidFill>
              </a:rPr>
              <a:t> </a:t>
            </a:r>
            <a:r>
              <a:rPr lang="en-US" sz="2000" b="0" dirty="0">
                <a:solidFill>
                  <a:srgbClr val="00B050"/>
                </a:solidFill>
              </a:rPr>
              <a:t>why and where a delay has occurred and identifying the immediate and longer term impact allows</a:t>
            </a:r>
            <a:r>
              <a:rPr lang="en-US" sz="2000" b="0" baseline="0" dirty="0">
                <a:solidFill>
                  <a:srgbClr val="00B050"/>
                </a:solidFill>
              </a:rPr>
              <a:t> you</a:t>
            </a:r>
            <a:r>
              <a:rPr lang="en-US" sz="2000" b="0" dirty="0">
                <a:solidFill>
                  <a:srgbClr val="00B050"/>
                </a:solidFill>
              </a:rPr>
              <a:t> to risk-assess the next steps for the project delivery. </a:t>
            </a:r>
          </a:p>
          <a:p>
            <a:pPr marL="0" indent="0">
              <a:buNone/>
            </a:pPr>
            <a:endParaRPr lang="en-US" sz="2000" dirty="0"/>
          </a:p>
          <a:p>
            <a:pPr marL="0" indent="0">
              <a:buNone/>
            </a:pPr>
            <a:r>
              <a:rPr lang="en-US" sz="2000" dirty="0"/>
              <a:t>[Fourth click]</a:t>
            </a:r>
          </a:p>
          <a:p>
            <a:pPr marL="0" indent="0">
              <a:buNone/>
            </a:pPr>
            <a:r>
              <a:rPr lang="en-US" sz="2000" dirty="0"/>
              <a:t>Producing a roadmap that clearly shows where the delay has occurred and how it’s intended to be addressed by all concerned</a:t>
            </a:r>
            <a:r>
              <a:rPr lang="en-US" sz="2000" baseline="0" dirty="0"/>
              <a:t> </a:t>
            </a:r>
            <a:r>
              <a:rPr lang="en-US" sz="2000" dirty="0"/>
              <a:t>will aid in focusing on the critical area to be managed and delivered </a:t>
            </a:r>
          </a:p>
          <a:p>
            <a:pPr marL="0" indent="0">
              <a:buNone/>
            </a:pPr>
            <a:endParaRPr lang="en-US" sz="2000" dirty="0"/>
          </a:p>
          <a:p>
            <a:pPr marL="0" indent="0">
              <a:buNone/>
            </a:pPr>
            <a:r>
              <a:rPr lang="en-US" sz="2000" dirty="0"/>
              <a:t>[Fifth click]</a:t>
            </a:r>
          </a:p>
          <a:p>
            <a:pPr marL="0" indent="0">
              <a:buNone/>
            </a:pPr>
            <a:r>
              <a:rPr lang="en-US" sz="2000" dirty="0"/>
              <a:t>Keeping all parties involved –</a:t>
            </a:r>
            <a:r>
              <a:rPr lang="en-US" sz="2000" baseline="0" dirty="0"/>
              <a:t> the s</a:t>
            </a:r>
            <a:r>
              <a:rPr lang="en-US" sz="2000" dirty="0"/>
              <a:t>ite manager</a:t>
            </a:r>
            <a:r>
              <a:rPr lang="en-US" sz="2000" baseline="0" dirty="0"/>
              <a:t> and </a:t>
            </a:r>
            <a:r>
              <a:rPr lang="en-US" sz="2000" dirty="0"/>
              <a:t>the</a:t>
            </a:r>
            <a:r>
              <a:rPr lang="en-US" sz="2000" baseline="0" dirty="0"/>
              <a:t> </a:t>
            </a:r>
            <a:r>
              <a:rPr lang="en-US" sz="2000" dirty="0"/>
              <a:t>infrastructure provider - will prevent miscommunication, loss of time and further delays</a:t>
            </a:r>
            <a:r>
              <a:rPr lang="en-US" sz="2000" b="0" dirty="0"/>
              <a:t>. It’s important to keep all parties fully informed and updated if the matter directly relates to a homeowner already occupying the property, as</a:t>
            </a:r>
            <a:r>
              <a:rPr lang="en-US" sz="2000" b="0" baseline="0" dirty="0"/>
              <a:t> this</a:t>
            </a:r>
            <a:r>
              <a:rPr lang="en-US" sz="2000" b="0" dirty="0"/>
              <a:t> will help satisfy the homeowner</a:t>
            </a:r>
            <a:r>
              <a:rPr lang="en-US" sz="2000" b="0" baseline="0" dirty="0"/>
              <a:t> that</a:t>
            </a:r>
            <a:r>
              <a:rPr lang="en-US" sz="2000" b="0" dirty="0"/>
              <a:t> the issue is being dealt with</a:t>
            </a:r>
          </a:p>
          <a:p>
            <a:pPr marL="0" indent="0">
              <a:buNone/>
            </a:pPr>
            <a:endParaRPr lang="en-US" sz="2000" b="0" dirty="0"/>
          </a:p>
          <a:p>
            <a:pPr marL="0" indent="0">
              <a:buNone/>
            </a:pPr>
            <a:r>
              <a:rPr lang="en-US" sz="2000" b="0" dirty="0"/>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59</a:t>
            </a:fld>
            <a:endParaRPr lang="en-GB" dirty="0"/>
          </a:p>
        </p:txBody>
      </p:sp>
    </p:spTree>
    <p:extLst>
      <p:ext uri="{BB962C8B-B14F-4D97-AF65-F5344CB8AC3E}">
        <p14:creationId xmlns:p14="http://schemas.microsoft.com/office/powerpoint/2010/main" val="3258104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endParaRPr lang="en-US" dirty="0"/>
          </a:p>
          <a:p>
            <a:r>
              <a:rPr lang="en-US" dirty="0"/>
              <a:t>In general, the UK is still traditionally copper, but with technology evolving and the allied consumer demand for higher bandwidths, the next generation delivery of superfast broadband is required.</a:t>
            </a:r>
          </a:p>
          <a:p>
            <a:pPr marL="0" indent="0">
              <a:buFont typeface="Arial" panose="020B0604020202020204" pitchFamily="34" charset="0"/>
              <a:buNone/>
            </a:pPr>
            <a:r>
              <a:rPr lang="en-US" dirty="0"/>
              <a:t>The primary motivation for this has been</a:t>
            </a:r>
            <a:r>
              <a:rPr lang="en-US" baseline="0" dirty="0"/>
              <a:t> the widespread use of</a:t>
            </a:r>
            <a:r>
              <a:rPr lang="en-US" dirty="0"/>
              <a:t> new and improving technology devices, the ever-increasing demand for online access to the world wide web activities and social media that pushed telecoms providers to up their game. In effect, the end users, rather than the providers, have primarily driven the evolution and change now occurring.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[second 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New developments are benefiting from</a:t>
            </a:r>
            <a:r>
              <a:rPr lang="en-US" baseline="0" dirty="0"/>
              <a:t> </a:t>
            </a:r>
            <a:r>
              <a:rPr lang="en-US" dirty="0"/>
              <a:t>direct ‘fibre to the premise’ which is serviced direct from the exchange to the home.</a:t>
            </a:r>
          </a:p>
          <a:p>
            <a:pPr marL="0" indent="0">
              <a:buFont typeface="Arial" panose="020B0604020202020204" pitchFamily="34" charset="0"/>
              <a:buNone/>
            </a:pPr>
            <a:r>
              <a:rPr lang="en-US" dirty="0"/>
              <a:t>To achieve immediate improved benefits of faster internet access to</a:t>
            </a:r>
            <a:r>
              <a:rPr lang="en-US" baseline="0" dirty="0"/>
              <a:t> all properties</a:t>
            </a:r>
            <a:r>
              <a:rPr lang="en-US" dirty="0"/>
              <a:t>, telecoms providers knew the extension of the network was currently only up to the existing infrastructure footprint, still leaving what is known as ‘the last mile from the cabinet to the home’ as</a:t>
            </a:r>
            <a:r>
              <a:rPr lang="en-US" baseline="0" dirty="0"/>
              <a:t> </a:t>
            </a:r>
            <a:r>
              <a:rPr lang="en-US" dirty="0"/>
              <a:t>traditional copper.</a:t>
            </a:r>
          </a:p>
          <a:p>
            <a:pPr marL="0" indent="0">
              <a:buFont typeface="Arial" panose="020B0604020202020204" pitchFamily="34" charset="0"/>
              <a:buNone/>
            </a:pPr>
            <a:r>
              <a:rPr lang="en-US" dirty="0"/>
              <a:t>The financial impact of up-grading the existing network will always be the greatest</a:t>
            </a:r>
            <a:r>
              <a:rPr lang="en-US" baseline="0" dirty="0"/>
              <a:t> consideration</a:t>
            </a:r>
            <a:r>
              <a:rPr lang="en-US" dirty="0"/>
              <a:t>, therefore often resulting in homes still</a:t>
            </a:r>
            <a:r>
              <a:rPr lang="en-US" baseline="0" dirty="0"/>
              <a:t> being serviced by</a:t>
            </a:r>
            <a:r>
              <a:rPr lang="en-US" dirty="0"/>
              <a:t> fibre to the cabinet, with the last mile being serviced by traditional copper.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[Third click]</a:t>
            </a:r>
          </a:p>
          <a:p>
            <a:pPr marL="0" indent="0">
              <a:buFont typeface="Arial" panose="020B0604020202020204" pitchFamily="34" charset="0"/>
              <a:buNone/>
            </a:pPr>
            <a:r>
              <a:rPr lang="en-US" dirty="0"/>
              <a:t>The following solutions are currently available and in use across the UK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[fourth to sixth click]</a:t>
            </a:r>
          </a:p>
          <a:p>
            <a:pPr marL="0" indent="0">
              <a:buFont typeface="Arial" panose="020B0604020202020204" pitchFamily="34" charset="0"/>
              <a:buNone/>
            </a:pPr>
            <a:r>
              <a:rPr lang="en-US" dirty="0"/>
              <a:t>Fibre to the premise is the current method of deployment to new developments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[Seventh</a:t>
            </a:r>
            <a:r>
              <a:rPr lang="en-US" baseline="0" dirty="0"/>
              <a:t> to ninth</a:t>
            </a:r>
            <a:r>
              <a:rPr lang="en-US" dirty="0"/>
              <a:t> click]</a:t>
            </a:r>
          </a:p>
          <a:p>
            <a:pPr marL="0" indent="0">
              <a:buFont typeface="Arial" panose="020B0604020202020204" pitchFamily="34" charset="0"/>
              <a:buNone/>
            </a:pPr>
            <a:r>
              <a:rPr lang="en-US" dirty="0"/>
              <a:t>Fibre to the cabinet is the existing upgrading solution being deployed to homes around the UK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[Tenth</a:t>
            </a:r>
            <a:r>
              <a:rPr lang="en-US" baseline="0" dirty="0"/>
              <a:t> to twelfth</a:t>
            </a:r>
            <a:r>
              <a:rPr lang="en-US" dirty="0"/>
              <a:t> click]</a:t>
            </a:r>
          </a:p>
          <a:p>
            <a:pPr marL="0" indent="0">
              <a:buFont typeface="Arial" panose="020B0604020202020204" pitchFamily="34" charset="0"/>
              <a:buNone/>
            </a:pPr>
            <a:r>
              <a:rPr lang="en-US" dirty="0"/>
              <a:t>Private wire networks are owned by the likes of Virgin Media, and serve both existing homes and new developments as a means of infrastructure for telecommunications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6</a:t>
            </a:fld>
            <a:endParaRPr lang="en-GB" dirty="0"/>
          </a:p>
        </p:txBody>
      </p:sp>
    </p:spTree>
    <p:extLst>
      <p:ext uri="{BB962C8B-B14F-4D97-AF65-F5344CB8AC3E}">
        <p14:creationId xmlns:p14="http://schemas.microsoft.com/office/powerpoint/2010/main" val="6322569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dirty="0"/>
              <a:t>The purpose of an escalation procedure is to allow the responsibilities and accountabilities to be correctly addressed between the parties engaged – the developer and</a:t>
            </a:r>
            <a:r>
              <a:rPr lang="en-US" baseline="0" dirty="0"/>
              <a:t> the provider – and the correct procedure for this is always set out in an infrastructure provider’s single contract agreement</a:t>
            </a:r>
            <a:r>
              <a:rPr lang="en-US" dirty="0"/>
              <a:t>. </a:t>
            </a:r>
          </a:p>
          <a:p>
            <a:endParaRPr lang="en-US" dirty="0"/>
          </a:p>
          <a:p>
            <a:r>
              <a:rPr lang="en-US" dirty="0"/>
              <a:t>[Second click]</a:t>
            </a:r>
          </a:p>
          <a:p>
            <a:r>
              <a:rPr lang="en-US" dirty="0"/>
              <a:t>It’s important to ensure that initial discussions clearly indicate exactly</a:t>
            </a:r>
            <a:r>
              <a:rPr lang="en-US" baseline="0" dirty="0"/>
              <a:t> what the complaint is, and the details behind it, in terms of how this has created a delay on-site. This will ensure everybody knows and is in agreement as to exactly what they’re addressing.</a:t>
            </a:r>
          </a:p>
          <a:p>
            <a:endParaRPr lang="en-US" dirty="0"/>
          </a:p>
          <a:p>
            <a:r>
              <a:rPr lang="en-US" b="0" dirty="0"/>
              <a:t>[Third click]</a:t>
            </a:r>
          </a:p>
          <a:p>
            <a:r>
              <a:rPr lang="en-US" b="0" dirty="0"/>
              <a:t>Where an escalation is raised, it’s vital that detailed communication is relayed to a single point of contact to ensure clear and accurate details are understood by all parties, and to avoid any potential miscommunication or misunderstanding when communicating with third party contractors</a:t>
            </a:r>
          </a:p>
          <a:p>
            <a:endParaRPr lang="en-US" b="0" dirty="0"/>
          </a:p>
          <a:p>
            <a:endParaRPr lang="en-US" dirty="0"/>
          </a:p>
          <a:p>
            <a:r>
              <a:rPr lang="en-US" b="0" dirty="0"/>
              <a:t>[Fourth click]</a:t>
            </a:r>
          </a:p>
          <a:p>
            <a:r>
              <a:rPr lang="en-US" b="0" dirty="0"/>
              <a:t>By addressing the impact the delay is having,</a:t>
            </a:r>
            <a:r>
              <a:rPr lang="en-US" b="0" baseline="0" dirty="0"/>
              <a:t> </a:t>
            </a:r>
            <a:r>
              <a:rPr lang="en-US" b="0" dirty="0"/>
              <a:t>this will allow all parties and contractors to focus on the immediate and direct resource required to be applied to the issue.</a:t>
            </a:r>
            <a:r>
              <a:rPr lang="en-US" b="0" baseline="0" dirty="0"/>
              <a:t> Those concerned can</a:t>
            </a:r>
            <a:r>
              <a:rPr lang="en-US" b="0" dirty="0"/>
              <a:t> focus on rectifying the delay to prevent any loss of sale, delayed housing association handovers with clerk of works, including NHBC warranty sign-off if the external works impact on and impede health and safety and building control sign off</a:t>
            </a:r>
          </a:p>
          <a:p>
            <a:endParaRPr lang="en-US" b="0" dirty="0"/>
          </a:p>
          <a:p>
            <a:r>
              <a:rPr lang="en-US" b="0" dirty="0"/>
              <a:t>[Fifth click]</a:t>
            </a:r>
          </a:p>
          <a:p>
            <a:r>
              <a:rPr lang="en-US" b="0" dirty="0"/>
              <a:t>Planning and coordinating key resources for third party contracting and internal direct labor with the provider will ensure the works will be effectively managed and brought back in-line</a:t>
            </a:r>
            <a:r>
              <a:rPr lang="en-US" b="0" baseline="0" dirty="0"/>
              <a:t> with the</a:t>
            </a:r>
            <a:r>
              <a:rPr lang="en-US" b="0" dirty="0"/>
              <a:t> project delivery expectations</a:t>
            </a:r>
          </a:p>
          <a:p>
            <a:endParaRPr lang="en-US" b="0" dirty="0"/>
          </a:p>
          <a:p>
            <a:r>
              <a:rPr lang="en-US" b="0" dirty="0"/>
              <a:t>[Next slide</a:t>
            </a:r>
            <a:r>
              <a:rPr lang="en-US" b="1" dirty="0"/>
              <a:t>]</a:t>
            </a:r>
          </a:p>
          <a:p>
            <a:endParaRPr lang="en-US" b="1" dirty="0"/>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60</a:t>
            </a:fld>
            <a:endParaRPr lang="en-GB" dirty="0"/>
          </a:p>
        </p:txBody>
      </p:sp>
    </p:spTree>
    <p:extLst>
      <p:ext uri="{BB962C8B-B14F-4D97-AF65-F5344CB8AC3E}">
        <p14:creationId xmlns:p14="http://schemas.microsoft.com/office/powerpoint/2010/main" val="5209534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dirty="0"/>
              <a:t>UK regulation has achieved key structured processes across all the utilities sectors within areas of service level agreements,  fines and delay procedures. The telecoms industry is behind other utilities in mirroring their</a:t>
            </a:r>
            <a:r>
              <a:rPr lang="en-US" baseline="0" dirty="0"/>
              <a:t> </a:t>
            </a:r>
            <a:r>
              <a:rPr lang="en-US" dirty="0"/>
              <a:t>achievements.</a:t>
            </a:r>
            <a:r>
              <a:rPr lang="en-US" baseline="0" dirty="0"/>
              <a:t> </a:t>
            </a:r>
          </a:p>
          <a:p>
            <a:endParaRPr lang="en-US" dirty="0"/>
          </a:p>
          <a:p>
            <a:r>
              <a:rPr lang="en-US" dirty="0"/>
              <a:t>[Second 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points outline key duties, together with what is regulated and none regulated.</a:t>
            </a:r>
          </a:p>
          <a:p>
            <a:endParaRPr lang="en-US" dirty="0"/>
          </a:p>
          <a:p>
            <a:r>
              <a:rPr lang="en-US" dirty="0"/>
              <a:t>[Third click]</a:t>
            </a:r>
          </a:p>
          <a:p>
            <a:r>
              <a:rPr lang="en-US" dirty="0"/>
              <a:t>Those areas that are regulated mean</a:t>
            </a:r>
            <a:r>
              <a:rPr lang="en-US" baseline="0" dirty="0"/>
              <a:t> they are </a:t>
            </a:r>
            <a:r>
              <a:rPr lang="en-US" dirty="0"/>
              <a:t>governed and the</a:t>
            </a:r>
            <a:r>
              <a:rPr lang="en-US" baseline="0" dirty="0"/>
              <a:t>ir </a:t>
            </a:r>
            <a:r>
              <a:rPr lang="en-US" dirty="0"/>
              <a:t>policy and compliance managed by Ofcom, ensuring the industry is effective and meets consumer fairness standards</a:t>
            </a:r>
          </a:p>
          <a:p>
            <a:endParaRPr lang="en-US" dirty="0"/>
          </a:p>
          <a:p>
            <a:r>
              <a:rPr lang="en-US" dirty="0"/>
              <a:t>[Fourth click]</a:t>
            </a:r>
          </a:p>
          <a:p>
            <a:r>
              <a:rPr lang="en-US" dirty="0"/>
              <a:t>Homeowners on new developments are assured</a:t>
            </a:r>
            <a:r>
              <a:rPr lang="en-US" baseline="0" dirty="0"/>
              <a:t> of </a:t>
            </a:r>
            <a:r>
              <a:rPr lang="en-US" dirty="0"/>
              <a:t>receiving an internet service and telephone service provision, including accessing cellular phones</a:t>
            </a:r>
          </a:p>
          <a:p>
            <a:endParaRPr lang="en-US" dirty="0"/>
          </a:p>
          <a:p>
            <a:r>
              <a:rPr lang="en-US" dirty="0"/>
              <a:t>[Fifth click] </a:t>
            </a:r>
          </a:p>
          <a:p>
            <a:r>
              <a:rPr lang="en-US" dirty="0"/>
              <a:t>Creation of competition means homeowners have</a:t>
            </a:r>
            <a:r>
              <a:rPr lang="en-US" baseline="0" dirty="0"/>
              <a:t> a </a:t>
            </a:r>
            <a:r>
              <a:rPr lang="en-US" dirty="0"/>
              <a:t>variety of choice for a provision of service across different technologies </a:t>
            </a:r>
          </a:p>
          <a:p>
            <a:endParaRPr lang="en-US" dirty="0"/>
          </a:p>
          <a:p>
            <a:r>
              <a:rPr lang="en-US" dirty="0"/>
              <a:t>[Sixth click]</a:t>
            </a:r>
          </a:p>
          <a:p>
            <a:r>
              <a:rPr lang="en-US" dirty="0"/>
              <a:t>Regulations provides for censorship and protection of on-line material and hacking </a:t>
            </a:r>
          </a:p>
          <a:p>
            <a:endParaRPr lang="en-US" dirty="0"/>
          </a:p>
          <a:p>
            <a:r>
              <a:rPr lang="en-US" dirty="0"/>
              <a:t>[Seventh click]</a:t>
            </a:r>
          </a:p>
          <a:p>
            <a:r>
              <a:rPr lang="en-US" dirty="0"/>
              <a:t>Those areas that are not regulated are the responsibility</a:t>
            </a:r>
            <a:r>
              <a:rPr lang="en-US" baseline="0" dirty="0"/>
              <a:t> </a:t>
            </a:r>
            <a:r>
              <a:rPr lang="en-US" dirty="0"/>
              <a:t>and managed by other government departments or regulators </a:t>
            </a:r>
          </a:p>
          <a:p>
            <a:endParaRPr lang="en-US" dirty="0"/>
          </a:p>
          <a:p>
            <a:r>
              <a:rPr lang="en-US" dirty="0"/>
              <a:t>[</a:t>
            </a:r>
            <a:r>
              <a:rPr lang="en-US" dirty="0" err="1"/>
              <a:t>Eigth</a:t>
            </a:r>
            <a:r>
              <a:rPr lang="en-US" dirty="0"/>
              <a:t> click]</a:t>
            </a:r>
          </a:p>
          <a:p>
            <a:r>
              <a:rPr lang="en-US" dirty="0"/>
              <a:t>Where a homeowner on a new developments has requested a service from BT, SKY, Talk Talk</a:t>
            </a:r>
            <a:r>
              <a:rPr lang="en-US" baseline="0" dirty="0"/>
              <a:t> etc,  </a:t>
            </a:r>
            <a:r>
              <a:rPr lang="en-US" dirty="0"/>
              <a:t>they have  a mechanism to complain to the regulator should they not receive this. However, the consumer complaints process is only accessible via the service provider, in order to raise complaints to</a:t>
            </a:r>
            <a:r>
              <a:rPr lang="en-US" baseline="0" dirty="0"/>
              <a:t> an </a:t>
            </a:r>
            <a:r>
              <a:rPr lang="en-US" dirty="0"/>
              <a:t>infrastructure provider where</a:t>
            </a:r>
            <a:r>
              <a:rPr lang="en-US" baseline="0" dirty="0"/>
              <a:t> they are responsible for a </a:t>
            </a:r>
            <a:r>
              <a:rPr lang="en-US" dirty="0"/>
              <a:t>delay in service. </a:t>
            </a:r>
          </a:p>
          <a:p>
            <a:endParaRPr lang="en-US" dirty="0"/>
          </a:p>
          <a:p>
            <a:r>
              <a:rPr lang="en-US" dirty="0"/>
              <a:t>[Ninth click]</a:t>
            </a:r>
          </a:p>
          <a:p>
            <a:r>
              <a:rPr lang="en-US" dirty="0"/>
              <a:t>There are numerous mediums</a:t>
            </a:r>
            <a:r>
              <a:rPr lang="en-US" baseline="0" dirty="0"/>
              <a:t> that are not regulated by Ofcom – these include areas such as TV licensing, infrastructure and newspapers, and most have their own separate regulators who oversee their activities.</a:t>
            </a:r>
          </a:p>
          <a:p>
            <a:endParaRPr lang="en-US" baseline="0" dirty="0"/>
          </a:p>
          <a:p>
            <a:r>
              <a:rPr lang="en-US" baseline="0" dirty="0"/>
              <a:t>[Next slide]</a:t>
            </a:r>
            <a:endParaRPr lang="en-US" dirty="0"/>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61</a:t>
            </a:fld>
            <a:endParaRPr lang="en-GB" dirty="0"/>
          </a:p>
        </p:txBody>
      </p:sp>
    </p:spTree>
    <p:extLst>
      <p:ext uri="{BB962C8B-B14F-4D97-AF65-F5344CB8AC3E}">
        <p14:creationId xmlns:p14="http://schemas.microsoft.com/office/powerpoint/2010/main" val="23275216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a:t>All </a:t>
            </a:r>
            <a:r>
              <a:rPr lang="en-US" dirty="0"/>
              <a:t>new developments are a commercial agreement between the developer and the provider, and therefore in general fall outside the remit</a:t>
            </a:r>
            <a:r>
              <a:rPr lang="en-US" baseline="0" dirty="0"/>
              <a:t> of Ofcom. </a:t>
            </a:r>
          </a:p>
          <a:p>
            <a:r>
              <a:rPr lang="en-US" dirty="0"/>
              <a:t>The homeowner has</a:t>
            </a:r>
            <a:r>
              <a:rPr lang="en-US" baseline="0" dirty="0"/>
              <a:t> an entitlement to</a:t>
            </a:r>
            <a:r>
              <a:rPr lang="en-US" dirty="0"/>
              <a:t> redress and cause to complain to Ofcom where a physical connection service is delayed by the infrastructure provider, as the developer is the 3</a:t>
            </a:r>
            <a:r>
              <a:rPr lang="en-US" baseline="30000" dirty="0"/>
              <a:t>rd</a:t>
            </a:r>
            <a:r>
              <a:rPr lang="en-US" dirty="0"/>
              <a:t> party contractor in this case.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click]</a:t>
            </a:r>
          </a:p>
          <a:p>
            <a:r>
              <a:rPr lang="en-US" dirty="0"/>
              <a:t>The HBF are currently discussing with their members how key performance indicators and performance measures can be created within an industry platform for developers to provide positive feedback and working practices on delivery timescales.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EDBB851-D960-43A4-9BB4-5B7462A735B1}" type="slidenum">
              <a:rPr lang="en-GB" smtClean="0"/>
              <a:t>62</a:t>
            </a:fld>
            <a:endParaRPr lang="en-GB" dirty="0"/>
          </a:p>
        </p:txBody>
      </p:sp>
    </p:spTree>
    <p:extLst>
      <p:ext uri="{BB962C8B-B14F-4D97-AF65-F5344CB8AC3E}">
        <p14:creationId xmlns:p14="http://schemas.microsoft.com/office/powerpoint/2010/main" val="278762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dirty="0"/>
              <a:t>Both Information and communication technologies have made a major impact on education within</a:t>
            </a:r>
            <a:r>
              <a:rPr lang="en-US" baseline="0" dirty="0"/>
              <a:t> the </a:t>
            </a:r>
            <a:r>
              <a:rPr lang="en-US" dirty="0"/>
              <a:t>developing world, and how we socially interact with one another, with the growth of social interface. Evolving technology above ground from the cellular to satellite to radio improves dramatically year-on-year, with devices or personal device technology leading the way</a:t>
            </a:r>
          </a:p>
          <a:p>
            <a:endParaRPr lang="en-US" dirty="0"/>
          </a:p>
          <a:p>
            <a:r>
              <a:rPr lang="en-US" dirty="0"/>
              <a:t>[Second click]</a:t>
            </a:r>
          </a:p>
          <a:p>
            <a:r>
              <a:rPr lang="en-US" dirty="0"/>
              <a:t>A network that is future proof and changeable with little or no major impact allows growth to occur,</a:t>
            </a:r>
            <a:r>
              <a:rPr lang="en-US" baseline="0" dirty="0"/>
              <a:t> and to achieve a </a:t>
            </a:r>
            <a:r>
              <a:rPr lang="en-US" dirty="0"/>
              <a:t> long term evolution </a:t>
            </a:r>
          </a:p>
          <a:p>
            <a:endParaRPr lang="en-US" dirty="0"/>
          </a:p>
          <a:p>
            <a:r>
              <a:rPr lang="en-US" dirty="0"/>
              <a:t>[Third click]</a:t>
            </a:r>
          </a:p>
          <a:p>
            <a:r>
              <a:rPr lang="en-US" dirty="0"/>
              <a:t>By having infrastructure that accepts high quality serviceable ducts and accessibility, this paves the way for effective technology change </a:t>
            </a:r>
          </a:p>
          <a:p>
            <a:endParaRPr lang="en-US" dirty="0"/>
          </a:p>
          <a:p>
            <a:endParaRPr lang="en-US" dirty="0"/>
          </a:p>
          <a:p>
            <a:r>
              <a:rPr lang="en-US" dirty="0"/>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7</a:t>
            </a:fld>
            <a:endParaRPr lang="en-GB" dirty="0"/>
          </a:p>
        </p:txBody>
      </p:sp>
    </p:spTree>
    <p:extLst>
      <p:ext uri="{BB962C8B-B14F-4D97-AF65-F5344CB8AC3E}">
        <p14:creationId xmlns:p14="http://schemas.microsoft.com/office/powerpoint/2010/main" val="2063717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dirty="0"/>
              <a:t>[First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now going to look at how best to deliver infrastructure solutions for telecommunications to new developments, focusing on key processes and engagements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[next slide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GB" dirty="0"/>
          </a:p>
        </p:txBody>
      </p:sp>
      <p:sp>
        <p:nvSpPr>
          <p:cNvPr id="4" name="Slide Number Placeholder 3"/>
          <p:cNvSpPr>
            <a:spLocks noGrp="1"/>
          </p:cNvSpPr>
          <p:nvPr>
            <p:ph type="sldNum" sz="quarter" idx="10"/>
          </p:nvPr>
        </p:nvSpPr>
        <p:spPr/>
        <p:txBody>
          <a:bodyPr/>
          <a:lstStyle/>
          <a:p>
            <a:fld id="{4EDBB851-D960-43A4-9BB4-5B7462A735B1}" type="slidenum">
              <a:rPr lang="en-GB" smtClean="0"/>
              <a:t>8</a:t>
            </a:fld>
            <a:endParaRPr lang="en-GB" dirty="0"/>
          </a:p>
        </p:txBody>
      </p:sp>
    </p:spTree>
    <p:extLst>
      <p:ext uri="{BB962C8B-B14F-4D97-AF65-F5344CB8AC3E}">
        <p14:creationId xmlns:p14="http://schemas.microsoft.com/office/powerpoint/2010/main" val="184032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click]</a:t>
            </a:r>
          </a:p>
          <a:p>
            <a:r>
              <a:rPr lang="en-US" dirty="0"/>
              <a:t>Engaging with an infrastructure provider is key, and should be instigated at the early land development stage. The reasons for this will be discussed in more detail later in the presentation.</a:t>
            </a:r>
          </a:p>
          <a:p>
            <a:endParaRPr lang="en-US" dirty="0"/>
          </a:p>
          <a:p>
            <a:r>
              <a:rPr lang="en-US" dirty="0"/>
              <a:t>[second click]</a:t>
            </a:r>
          </a:p>
          <a:p>
            <a:r>
              <a:rPr lang="en-US" dirty="0"/>
              <a:t>Within this section we will look at all the various providers processes in more detail, outlining how and when developers</a:t>
            </a:r>
            <a:r>
              <a:rPr lang="en-US" baseline="0" dirty="0"/>
              <a:t> should engage with each of them to achieve the best outcome.</a:t>
            </a:r>
            <a:endParaRPr lang="en-US" dirty="0"/>
          </a:p>
          <a:p>
            <a:endParaRPr lang="en-US" dirty="0"/>
          </a:p>
          <a:p>
            <a:r>
              <a:rPr lang="en-US" dirty="0"/>
              <a:t>[Third click]</a:t>
            </a:r>
          </a:p>
          <a:p>
            <a:r>
              <a:rPr lang="en-US" dirty="0"/>
              <a:t>We will explore single and dual lay options</a:t>
            </a:r>
            <a:r>
              <a:rPr lang="en-US" baseline="0" dirty="0"/>
              <a:t> </a:t>
            </a:r>
            <a:r>
              <a:rPr lang="en-US" dirty="0"/>
              <a:t>on sites,</a:t>
            </a:r>
            <a:r>
              <a:rPr lang="en-US" baseline="0" dirty="0"/>
              <a:t> explaining in a little more detail what these are and how they may affect your development.</a:t>
            </a:r>
          </a:p>
          <a:p>
            <a:endParaRPr lang="en-US" baseline="0" dirty="0"/>
          </a:p>
          <a:p>
            <a:r>
              <a:rPr lang="en-US" dirty="0"/>
              <a:t>[Fourth click]</a:t>
            </a:r>
          </a:p>
          <a:p>
            <a:r>
              <a:rPr lang="en-US" dirty="0"/>
              <a:t>We will also look at the option of self lay technology -</a:t>
            </a:r>
            <a:r>
              <a:rPr lang="en-US" baseline="0" dirty="0"/>
              <a:t> </a:t>
            </a:r>
            <a:r>
              <a:rPr lang="en-US" dirty="0"/>
              <a:t>what’s know as plug and play</a:t>
            </a:r>
            <a:r>
              <a:rPr lang="en-US" baseline="0" dirty="0"/>
              <a:t> - </a:t>
            </a:r>
            <a:r>
              <a:rPr lang="en-US" dirty="0"/>
              <a:t>for infrastructure installations on new developments, and explain this in a little more detail.</a:t>
            </a:r>
          </a:p>
          <a:p>
            <a:endParaRPr lang="en-US" dirty="0"/>
          </a:p>
          <a:p>
            <a:endParaRPr lang="en-US" dirty="0"/>
          </a:p>
          <a:p>
            <a:r>
              <a:rPr lang="en-US" dirty="0"/>
              <a:t>[Next slide]</a:t>
            </a:r>
          </a:p>
        </p:txBody>
      </p:sp>
      <p:sp>
        <p:nvSpPr>
          <p:cNvPr id="4" name="Slide Number Placeholder 3"/>
          <p:cNvSpPr>
            <a:spLocks noGrp="1"/>
          </p:cNvSpPr>
          <p:nvPr>
            <p:ph type="sldNum" sz="quarter" idx="10"/>
          </p:nvPr>
        </p:nvSpPr>
        <p:spPr/>
        <p:txBody>
          <a:bodyPr/>
          <a:lstStyle/>
          <a:p>
            <a:fld id="{4EDBB851-D960-43A4-9BB4-5B7462A735B1}" type="slidenum">
              <a:rPr lang="en-GB" smtClean="0"/>
              <a:t>9</a:t>
            </a:fld>
            <a:endParaRPr lang="en-GB" dirty="0"/>
          </a:p>
        </p:txBody>
      </p:sp>
    </p:spTree>
    <p:extLst>
      <p:ext uri="{BB962C8B-B14F-4D97-AF65-F5344CB8AC3E}">
        <p14:creationId xmlns:p14="http://schemas.microsoft.com/office/powerpoint/2010/main" val="1364464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9747" t="24015" r="21014" b="24155"/>
          <a:stretch/>
        </p:blipFill>
        <p:spPr>
          <a:xfrm>
            <a:off x="4527082" y="132874"/>
            <a:ext cx="3137836" cy="1940929"/>
          </a:xfrm>
          <a:prstGeom prst="rect">
            <a:avLst/>
          </a:prstGeom>
        </p:spPr>
      </p:pic>
      <p:sp>
        <p:nvSpPr>
          <p:cNvPr id="2" name="Title 1"/>
          <p:cNvSpPr>
            <a:spLocks noGrp="1"/>
          </p:cNvSpPr>
          <p:nvPr>
            <p:ph type="ctrTitle"/>
          </p:nvPr>
        </p:nvSpPr>
        <p:spPr>
          <a:xfrm>
            <a:off x="914400" y="2073803"/>
            <a:ext cx="10363200" cy="1283199"/>
          </a:xfrm>
          <a:noFill/>
        </p:spPr>
        <p:txBody>
          <a:bodyPr>
            <a:normAutofit/>
          </a:bodyPr>
          <a:lstStyle>
            <a:lvl1pPr algn="ctr">
              <a:defRPr sz="3600">
                <a:solidFill>
                  <a:schemeClr val="tx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643464"/>
            <a:ext cx="8534400" cy="1456375"/>
          </a:xfrm>
        </p:spPr>
        <p:txBody>
          <a:bodyPr>
            <a:normAutofit/>
          </a:bodyPr>
          <a:lstStyle>
            <a:lvl1pPr marL="0" indent="0" algn="ctr">
              <a:buNone/>
              <a:defRPr>
                <a:solidFill>
                  <a:schemeClr val="tx2"/>
                </a:solidFill>
              </a:defRPr>
            </a:lvl1pPr>
            <a:lvl2pPr marL="192873" indent="0" algn="ctr">
              <a:buNone/>
              <a:defRPr/>
            </a:lvl2pPr>
            <a:lvl3pPr marL="385744" indent="0" algn="ctr">
              <a:buNone/>
              <a:defRPr/>
            </a:lvl3pPr>
            <a:lvl4pPr marL="578616" indent="0" algn="ctr">
              <a:buNone/>
              <a:defRPr/>
            </a:lvl4pPr>
            <a:lvl5pPr marL="771487" indent="0" algn="ctr">
              <a:buNone/>
              <a:defRPr/>
            </a:lvl5pPr>
            <a:lvl6pPr marL="964359" indent="0" algn="ctr">
              <a:buNone/>
              <a:defRPr/>
            </a:lvl6pPr>
            <a:lvl7pPr marL="1157230" indent="0" algn="ctr">
              <a:buNone/>
              <a:defRPr/>
            </a:lvl7pPr>
            <a:lvl8pPr marL="1350102" indent="0" algn="ctr">
              <a:buNone/>
              <a:defRPr/>
            </a:lvl8pPr>
            <a:lvl9pPr marL="1542973" indent="0" algn="ctr">
              <a:buNone/>
              <a:defRPr/>
            </a:lvl9pPr>
          </a:lstStyle>
          <a:p>
            <a:r>
              <a:rPr lang="en-US" dirty="0"/>
              <a:t>Click to edit Master subtitle style</a:t>
            </a:r>
            <a:endParaRPr lang="en-GB" dirty="0"/>
          </a:p>
        </p:txBody>
      </p:sp>
      <p:cxnSp>
        <p:nvCxnSpPr>
          <p:cNvPr id="8" name="Straight Connector 7"/>
          <p:cNvCxnSpPr/>
          <p:nvPr/>
        </p:nvCxnSpPr>
        <p:spPr bwMode="auto">
          <a:xfrm>
            <a:off x="914400" y="3356992"/>
            <a:ext cx="10363200" cy="0"/>
          </a:xfrm>
          <a:prstGeom prst="line">
            <a:avLst/>
          </a:prstGeom>
          <a:solidFill>
            <a:schemeClr val="accent1"/>
          </a:solidFill>
          <a:ln w="44450"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3579222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302422"/>
            <a:ext cx="7315200" cy="566738"/>
          </a:xfrm>
        </p:spPr>
        <p:txBody>
          <a:bodyPr anchor="b"/>
          <a:lstStyle>
            <a:lvl1pPr algn="l">
              <a:defRPr sz="844" b="1"/>
            </a:lvl1pPr>
          </a:lstStyle>
          <a:p>
            <a:r>
              <a:rPr lang="en-US"/>
              <a:t>Click to edit Master title style</a:t>
            </a:r>
            <a:endParaRPr lang="en-GB"/>
          </a:p>
        </p:txBody>
      </p:sp>
      <p:sp>
        <p:nvSpPr>
          <p:cNvPr id="3" name="Picture Placeholder 2"/>
          <p:cNvSpPr>
            <a:spLocks noGrp="1"/>
          </p:cNvSpPr>
          <p:nvPr>
            <p:ph type="pic" idx="1"/>
          </p:nvPr>
        </p:nvSpPr>
        <p:spPr>
          <a:xfrm>
            <a:off x="2389717" y="116632"/>
            <a:ext cx="7315200" cy="4114800"/>
          </a:xfrm>
        </p:spPr>
        <p:txBody>
          <a:bodyPr/>
          <a:lstStyle>
            <a:lvl1pPr marL="0" indent="0">
              <a:buNone/>
              <a:defRPr sz="1351"/>
            </a:lvl1pPr>
            <a:lvl2pPr marL="192873" indent="0">
              <a:buNone/>
              <a:defRPr sz="1181"/>
            </a:lvl2pPr>
            <a:lvl3pPr marL="385744" indent="0">
              <a:buNone/>
              <a:defRPr sz="1013"/>
            </a:lvl3pPr>
            <a:lvl4pPr marL="578616" indent="0">
              <a:buNone/>
              <a:defRPr sz="844"/>
            </a:lvl4pPr>
            <a:lvl5pPr marL="771487" indent="0">
              <a:buNone/>
              <a:defRPr sz="844"/>
            </a:lvl5pPr>
            <a:lvl6pPr marL="964359" indent="0">
              <a:buNone/>
              <a:defRPr sz="844"/>
            </a:lvl6pPr>
            <a:lvl7pPr marL="1157230" indent="0">
              <a:buNone/>
              <a:defRPr sz="844"/>
            </a:lvl7pPr>
            <a:lvl8pPr marL="1350102" indent="0">
              <a:buNone/>
              <a:defRPr sz="844"/>
            </a:lvl8pPr>
            <a:lvl9pPr marL="1542973" indent="0">
              <a:buNone/>
              <a:defRPr sz="844"/>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4869160"/>
            <a:ext cx="7315200" cy="648072"/>
          </a:xfrm>
        </p:spPr>
        <p:txBody>
          <a:bodyPr/>
          <a:lstStyle>
            <a:lvl1pPr marL="0" indent="0">
              <a:buNone/>
              <a:defRPr sz="591"/>
            </a:lvl1pPr>
            <a:lvl2pPr marL="192873" indent="0">
              <a:buNone/>
              <a:defRPr sz="507"/>
            </a:lvl2pPr>
            <a:lvl3pPr marL="385744" indent="0">
              <a:buNone/>
              <a:defRPr sz="421"/>
            </a:lvl3pPr>
            <a:lvl4pPr marL="578616" indent="0">
              <a:buNone/>
              <a:defRPr sz="380"/>
            </a:lvl4pPr>
            <a:lvl5pPr marL="771487" indent="0">
              <a:buNone/>
              <a:defRPr sz="380"/>
            </a:lvl5pPr>
            <a:lvl6pPr marL="964359" indent="0">
              <a:buNone/>
              <a:defRPr sz="380"/>
            </a:lvl6pPr>
            <a:lvl7pPr marL="1157230" indent="0">
              <a:buNone/>
              <a:defRPr sz="380"/>
            </a:lvl7pPr>
            <a:lvl8pPr marL="1350102" indent="0">
              <a:buNone/>
              <a:defRPr sz="380"/>
            </a:lvl8pPr>
            <a:lvl9pPr marL="1542973" indent="0">
              <a:buNone/>
              <a:defRPr sz="380"/>
            </a:lvl9pPr>
          </a:lstStyle>
          <a:p>
            <a:pPr lvl="0"/>
            <a:r>
              <a:rPr lang="en-US"/>
              <a:t>Click to edit Master text styles</a:t>
            </a:r>
          </a:p>
        </p:txBody>
      </p:sp>
    </p:spTree>
    <p:extLst>
      <p:ext uri="{BB962C8B-B14F-4D97-AF65-F5344CB8AC3E}">
        <p14:creationId xmlns:p14="http://schemas.microsoft.com/office/powerpoint/2010/main" val="2687275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p:nvPr userDrawn="1"/>
        </p:nvSpPr>
        <p:spPr bwMode="auto">
          <a:xfrm>
            <a:off x="1" y="-67375"/>
            <a:ext cx="12192000" cy="980728"/>
          </a:xfrm>
          <a:prstGeom prst="rect">
            <a:avLst/>
          </a:prstGeom>
          <a:solidFill>
            <a:schemeClr val="tx2"/>
          </a:solidFill>
          <a:ln w="571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cxnSp>
        <p:nvCxnSpPr>
          <p:cNvPr id="9" name="Straight Connector 8"/>
          <p:cNvCxnSpPr/>
          <p:nvPr userDrawn="1"/>
        </p:nvCxnSpPr>
        <p:spPr bwMode="auto">
          <a:xfrm>
            <a:off x="0" y="932603"/>
            <a:ext cx="12192000" cy="0"/>
          </a:xfrm>
          <a:prstGeom prst="line">
            <a:avLst/>
          </a:prstGeom>
          <a:solidFill>
            <a:schemeClr val="accent1"/>
          </a:solidFill>
          <a:ln w="44450" cap="flat" cmpd="sng" algn="ctr">
            <a:solidFill>
              <a:schemeClr val="bg2"/>
            </a:solidFill>
            <a:prstDash val="solid"/>
            <a:round/>
            <a:headEnd type="none" w="med" len="med"/>
            <a:tailEnd type="none" w="med" len="med"/>
          </a:ln>
          <a:effectLst/>
        </p:spPr>
      </p:cxnSp>
      <p:sp>
        <p:nvSpPr>
          <p:cNvPr id="2" name="Title 1"/>
          <p:cNvSpPr>
            <a:spLocks noGrp="1"/>
          </p:cNvSpPr>
          <p:nvPr>
            <p:ph type="title"/>
          </p:nvPr>
        </p:nvSpPr>
        <p:spPr>
          <a:xfrm>
            <a:off x="914400" y="0"/>
            <a:ext cx="10363200" cy="908720"/>
          </a:xfrm>
        </p:spPr>
        <p:txBody>
          <a:bodyPr/>
          <a:lstStyle>
            <a:lvl1pPr>
              <a:defRPr sz="1688"/>
            </a:lvl1pPr>
          </a:lstStyle>
          <a:p>
            <a:r>
              <a:rPr lang="en-US"/>
              <a:t>Click to edit Master title style</a:t>
            </a:r>
            <a:endParaRPr lang="en-GB" dirty="0"/>
          </a:p>
        </p:txBody>
      </p:sp>
      <p:sp>
        <p:nvSpPr>
          <p:cNvPr id="3" name="Vertical Text Placeholder 2"/>
          <p:cNvSpPr>
            <a:spLocks noGrp="1"/>
          </p:cNvSpPr>
          <p:nvPr>
            <p:ph type="body" orient="vert" idx="1"/>
          </p:nvPr>
        </p:nvSpPr>
        <p:spPr>
          <a:xfrm>
            <a:off x="914400" y="980728"/>
            <a:ext cx="10363200" cy="44028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4"/>
          <p:cNvSpPr>
            <a:spLocks noGrp="1" noChangeArrowheads="1"/>
          </p:cNvSpPr>
          <p:nvPr>
            <p:ph type="dt" sz="half" idx="10"/>
          </p:nvPr>
        </p:nvSpPr>
        <p:spPr>
          <a:xfrm>
            <a:off x="335360" y="6150505"/>
            <a:ext cx="2540000" cy="457200"/>
          </a:xfrm>
          <a:prstGeom prst="rect">
            <a:avLst/>
          </a:prstGeom>
          <a:ln/>
        </p:spPr>
        <p:txBody>
          <a:bodyPr/>
          <a:lstStyle>
            <a:lvl1pPr>
              <a:defRPr sz="1200">
                <a:solidFill>
                  <a:schemeClr val="bg1"/>
                </a:solidFill>
              </a:defRPr>
            </a:lvl1pPr>
          </a:lstStyle>
          <a:p>
            <a:fld id="{9AFD90CE-6A13-4FED-B186-521ECFE0226C}" type="datetimeFigureOut">
              <a:rPr lang="en-GB" smtClean="0"/>
              <a:t>19/07/2019</a:t>
            </a:fld>
            <a:endParaRPr lang="en-GB" dirty="0"/>
          </a:p>
        </p:txBody>
      </p:sp>
      <p:sp>
        <p:nvSpPr>
          <p:cNvPr id="12" name="Rectangle 5"/>
          <p:cNvSpPr>
            <a:spLocks noGrp="1" noChangeArrowheads="1"/>
          </p:cNvSpPr>
          <p:nvPr>
            <p:ph type="ftr" sz="quarter" idx="11"/>
          </p:nvPr>
        </p:nvSpPr>
        <p:spPr>
          <a:xfrm>
            <a:off x="3431704" y="6155610"/>
            <a:ext cx="3860800" cy="457200"/>
          </a:xfrm>
          <a:prstGeom prst="rect">
            <a:avLst/>
          </a:prstGeom>
          <a:ln/>
        </p:spPr>
        <p:txBody>
          <a:bodyPr/>
          <a:lstStyle>
            <a:lvl1pPr>
              <a:defRPr sz="1200">
                <a:solidFill>
                  <a:schemeClr val="bg1"/>
                </a:solidFill>
              </a:defRPr>
            </a:lvl1pPr>
          </a:lstStyle>
          <a:p>
            <a:endParaRPr lang="en-GB" dirty="0"/>
          </a:p>
        </p:txBody>
      </p:sp>
      <p:sp>
        <p:nvSpPr>
          <p:cNvPr id="13" name="Rectangle 6"/>
          <p:cNvSpPr>
            <a:spLocks noGrp="1" noChangeArrowheads="1"/>
          </p:cNvSpPr>
          <p:nvPr>
            <p:ph type="sldNum" sz="quarter" idx="12"/>
          </p:nvPr>
        </p:nvSpPr>
        <p:spPr>
          <a:xfrm>
            <a:off x="8166939" y="6150505"/>
            <a:ext cx="2540000" cy="457200"/>
          </a:xfrm>
          <a:prstGeom prst="rect">
            <a:avLst/>
          </a:prstGeom>
          <a:ln/>
        </p:spPr>
        <p:txBody>
          <a:bodyPr/>
          <a:lstStyle>
            <a:lvl1pPr>
              <a:defRPr sz="1200">
                <a:solidFill>
                  <a:schemeClr val="bg1"/>
                </a:solidFill>
              </a:defRPr>
            </a:lvl1pPr>
          </a:lstStyle>
          <a:p>
            <a:fld id="{14475381-7859-4D20-ADFF-6AF83BBFF7DC}" type="slidenum">
              <a:rPr lang="en-GB" smtClean="0"/>
              <a:t>‹#›</a:t>
            </a:fld>
            <a:endParaRPr lang="en-GB" dirty="0"/>
          </a:p>
        </p:txBody>
      </p:sp>
    </p:spTree>
    <p:extLst>
      <p:ext uri="{BB962C8B-B14F-4D97-AF65-F5344CB8AC3E}">
        <p14:creationId xmlns:p14="http://schemas.microsoft.com/office/powerpoint/2010/main" val="594222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96267" y="195605"/>
            <a:ext cx="2590800" cy="5486400"/>
          </a:xfrm>
        </p:spPr>
        <p:txBody>
          <a:bodyPr vert="eaVert"/>
          <a:lstStyle>
            <a:lvl1pPr>
              <a:defRPr sz="1688"/>
            </a:lvl1pPr>
          </a:lstStyle>
          <a:p>
            <a:r>
              <a:rPr lang="en-US"/>
              <a:t>Click to edit Master title style</a:t>
            </a:r>
            <a:endParaRPr lang="en-GB" dirty="0"/>
          </a:p>
        </p:txBody>
      </p:sp>
      <p:sp>
        <p:nvSpPr>
          <p:cNvPr id="3" name="Vertical Text Placeholder 2"/>
          <p:cNvSpPr>
            <a:spLocks noGrp="1"/>
          </p:cNvSpPr>
          <p:nvPr>
            <p:ph type="body" orient="vert" idx="1"/>
          </p:nvPr>
        </p:nvSpPr>
        <p:spPr>
          <a:xfrm>
            <a:off x="927067" y="195605"/>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335360" y="6150505"/>
            <a:ext cx="2540000" cy="457200"/>
          </a:xfrm>
          <a:prstGeom prst="rect">
            <a:avLst/>
          </a:prstGeom>
          <a:ln/>
        </p:spPr>
        <p:txBody>
          <a:bodyPr/>
          <a:lstStyle>
            <a:lvl1pPr>
              <a:defRPr sz="1200">
                <a:solidFill>
                  <a:schemeClr val="bg1"/>
                </a:solidFill>
              </a:defRPr>
            </a:lvl1pPr>
          </a:lstStyle>
          <a:p>
            <a:fld id="{9AFD90CE-6A13-4FED-B186-521ECFE0226C}" type="datetimeFigureOut">
              <a:rPr lang="en-GB" smtClean="0"/>
              <a:t>19/07/2019</a:t>
            </a:fld>
            <a:endParaRPr lang="en-GB" dirty="0"/>
          </a:p>
        </p:txBody>
      </p:sp>
      <p:sp>
        <p:nvSpPr>
          <p:cNvPr id="5" name="Rectangle 5"/>
          <p:cNvSpPr>
            <a:spLocks noGrp="1" noChangeArrowheads="1"/>
          </p:cNvSpPr>
          <p:nvPr>
            <p:ph type="ftr" sz="quarter" idx="11"/>
          </p:nvPr>
        </p:nvSpPr>
        <p:spPr>
          <a:xfrm>
            <a:off x="3431704" y="6155610"/>
            <a:ext cx="3860800" cy="457200"/>
          </a:xfrm>
          <a:prstGeom prst="rect">
            <a:avLst/>
          </a:prstGeom>
          <a:ln/>
        </p:spPr>
        <p:txBody>
          <a:bodyPr/>
          <a:lstStyle>
            <a:lvl1pPr>
              <a:defRPr sz="1200">
                <a:solidFill>
                  <a:schemeClr val="bg1"/>
                </a:solidFill>
              </a:defRPr>
            </a:lvl1pPr>
          </a:lstStyle>
          <a:p>
            <a:endParaRPr lang="en-GB" dirty="0"/>
          </a:p>
        </p:txBody>
      </p:sp>
      <p:sp>
        <p:nvSpPr>
          <p:cNvPr id="6" name="Rectangle 6"/>
          <p:cNvSpPr>
            <a:spLocks noGrp="1" noChangeArrowheads="1"/>
          </p:cNvSpPr>
          <p:nvPr>
            <p:ph type="sldNum" sz="quarter" idx="12"/>
          </p:nvPr>
        </p:nvSpPr>
        <p:spPr>
          <a:xfrm>
            <a:off x="8166939" y="6150505"/>
            <a:ext cx="2540000" cy="457200"/>
          </a:xfrm>
          <a:prstGeom prst="rect">
            <a:avLst/>
          </a:prstGeom>
          <a:ln/>
        </p:spPr>
        <p:txBody>
          <a:bodyPr/>
          <a:lstStyle>
            <a:lvl1pPr>
              <a:defRPr sz="1200">
                <a:solidFill>
                  <a:schemeClr val="bg1"/>
                </a:solidFill>
              </a:defRPr>
            </a:lvl1pPr>
          </a:lstStyle>
          <a:p>
            <a:fld id="{14475381-7859-4D20-ADFF-6AF83BBFF7DC}" type="slidenum">
              <a:rPr lang="en-GB" smtClean="0"/>
              <a:t>‹#›</a:t>
            </a:fld>
            <a:endParaRPr lang="en-GB" dirty="0"/>
          </a:p>
        </p:txBody>
      </p:sp>
    </p:spTree>
    <p:extLst>
      <p:ext uri="{BB962C8B-B14F-4D97-AF65-F5344CB8AC3E}">
        <p14:creationId xmlns:p14="http://schemas.microsoft.com/office/powerpoint/2010/main" val="1930843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Rectangle 1"/>
          <p:cNvSpPr/>
          <p:nvPr userDrawn="1"/>
        </p:nvSpPr>
        <p:spPr bwMode="auto">
          <a:xfrm>
            <a:off x="0" y="5688531"/>
            <a:ext cx="12192000" cy="1169469"/>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sp>
        <p:nvSpPr>
          <p:cNvPr id="7" name="TextBox 6"/>
          <p:cNvSpPr txBox="1"/>
          <p:nvPr/>
        </p:nvSpPr>
        <p:spPr>
          <a:xfrm>
            <a:off x="4221668" y="6120284"/>
            <a:ext cx="7720821" cy="248209"/>
          </a:xfrm>
          <a:prstGeom prst="rect">
            <a:avLst/>
          </a:prstGeom>
          <a:noFill/>
        </p:spPr>
        <p:txBody>
          <a:bodyPr wrap="square" rtlCol="0">
            <a:spAutoFit/>
          </a:bodyPr>
          <a:lstStyle/>
          <a:p>
            <a:r>
              <a:rPr lang="en-GB" sz="1013" b="0" dirty="0">
                <a:solidFill>
                  <a:schemeClr val="bg1"/>
                </a:solidFill>
              </a:rPr>
              <a:t>www.hbf.co.uk |</a:t>
            </a:r>
            <a:r>
              <a:rPr lang="en-GB" sz="1013" b="0" baseline="0" dirty="0">
                <a:solidFill>
                  <a:schemeClr val="bg1"/>
                </a:solidFill>
              </a:rPr>
              <a:t> 0207 960 1600 | twitter: @homebuildersfed</a:t>
            </a:r>
            <a:endParaRPr lang="en-GB" sz="1013" b="0" dirty="0">
              <a:solidFill>
                <a:schemeClr val="bg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8363" y="2463866"/>
            <a:ext cx="6772275" cy="1333500"/>
          </a:xfrm>
          <a:prstGeom prst="rect">
            <a:avLst/>
          </a:prstGeom>
        </p:spPr>
      </p:pic>
    </p:spTree>
    <p:extLst>
      <p:ext uri="{BB962C8B-B14F-4D97-AF65-F5344CB8AC3E}">
        <p14:creationId xmlns:p14="http://schemas.microsoft.com/office/powerpoint/2010/main" val="137515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1" y="0"/>
            <a:ext cx="12192000" cy="980728"/>
          </a:xfrm>
          <a:prstGeom prst="rect">
            <a:avLst/>
          </a:prstGeom>
          <a:solidFill>
            <a:schemeClr val="tx2"/>
          </a:solidFill>
          <a:ln w="571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a:xfrm>
            <a:off x="1007435" y="61129"/>
            <a:ext cx="10363200" cy="897354"/>
          </a:xfrm>
        </p:spPr>
        <p:txBody>
          <a:bodyPr>
            <a:normAutofit/>
          </a:bodyPr>
          <a:lstStyle>
            <a:lvl1pPr>
              <a:defRPr sz="3000">
                <a:solidFill>
                  <a:schemeClr val="bg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1007435" y="1052746"/>
            <a:ext cx="10363200" cy="4558749"/>
          </a:xfrm>
        </p:spPr>
        <p:txBody>
          <a:bodyPr>
            <a:normAutofit/>
          </a:bodyPr>
          <a:lstStyle>
            <a:lvl1pPr>
              <a:defRPr sz="2100"/>
            </a:lvl1pPr>
            <a:lvl2pPr>
              <a:defRPr sz="1200"/>
            </a:lvl2pPr>
            <a:lvl3pPr>
              <a:defRPr sz="2100"/>
            </a:lvl3pPr>
            <a:lvl4pPr>
              <a:defRPr sz="825"/>
            </a:lvl4pPr>
            <a:lvl5pPr>
              <a:defRPr sz="75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7" name="Straight Connector 6"/>
          <p:cNvCxnSpPr/>
          <p:nvPr/>
        </p:nvCxnSpPr>
        <p:spPr bwMode="auto">
          <a:xfrm>
            <a:off x="0" y="980728"/>
            <a:ext cx="12192000" cy="0"/>
          </a:xfrm>
          <a:prstGeom prst="line">
            <a:avLst/>
          </a:prstGeom>
          <a:solidFill>
            <a:schemeClr val="accent1"/>
          </a:solidFill>
          <a:ln w="44450"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426859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651122"/>
            <a:ext cx="10363200" cy="1362075"/>
          </a:xfrm>
        </p:spPr>
        <p:txBody>
          <a:bodyPr anchor="t"/>
          <a:lstStyle>
            <a:lvl1pPr algn="l">
              <a:defRPr sz="1688" b="1" cap="all"/>
            </a:lvl1pPr>
          </a:lstStyle>
          <a:p>
            <a:r>
              <a:rPr lang="en-US"/>
              <a:t>Click to edit Master title style</a:t>
            </a:r>
            <a:endParaRPr lang="en-GB" dirty="0"/>
          </a:p>
        </p:txBody>
      </p:sp>
      <p:sp>
        <p:nvSpPr>
          <p:cNvPr id="3" name="Text Placeholder 2"/>
          <p:cNvSpPr>
            <a:spLocks noGrp="1"/>
          </p:cNvSpPr>
          <p:nvPr>
            <p:ph type="body" idx="1"/>
          </p:nvPr>
        </p:nvSpPr>
        <p:spPr>
          <a:xfrm>
            <a:off x="963084" y="2132877"/>
            <a:ext cx="10363200" cy="1500187"/>
          </a:xfrm>
        </p:spPr>
        <p:txBody>
          <a:bodyPr anchor="b"/>
          <a:lstStyle>
            <a:lvl1pPr marL="0" indent="0">
              <a:buNone/>
              <a:defRPr sz="844"/>
            </a:lvl1pPr>
            <a:lvl2pPr marL="192873" indent="0">
              <a:buNone/>
              <a:defRPr sz="760"/>
            </a:lvl2pPr>
            <a:lvl3pPr marL="385744" indent="0">
              <a:buNone/>
              <a:defRPr sz="675"/>
            </a:lvl3pPr>
            <a:lvl4pPr marL="578616" indent="0">
              <a:buNone/>
              <a:defRPr sz="591"/>
            </a:lvl4pPr>
            <a:lvl5pPr marL="771487" indent="0">
              <a:buNone/>
              <a:defRPr sz="591"/>
            </a:lvl5pPr>
            <a:lvl6pPr marL="964359" indent="0">
              <a:buNone/>
              <a:defRPr sz="591"/>
            </a:lvl6pPr>
            <a:lvl7pPr marL="1157230" indent="0">
              <a:buNone/>
              <a:defRPr sz="591"/>
            </a:lvl7pPr>
            <a:lvl8pPr marL="1350102" indent="0">
              <a:buNone/>
              <a:defRPr sz="591"/>
            </a:lvl8pPr>
            <a:lvl9pPr marL="1542973" indent="0">
              <a:buNone/>
              <a:defRPr sz="591"/>
            </a:lvl9pPr>
          </a:lstStyle>
          <a:p>
            <a:pPr lvl="0"/>
            <a:r>
              <a:rPr lang="en-US"/>
              <a:t>Click to edit Master text styles</a:t>
            </a:r>
          </a:p>
        </p:txBody>
      </p:sp>
    </p:spTree>
    <p:extLst>
      <p:ext uri="{BB962C8B-B14F-4D97-AF65-F5344CB8AC3E}">
        <p14:creationId xmlns:p14="http://schemas.microsoft.com/office/powerpoint/2010/main" val="351697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userDrawn="1"/>
        </p:nvSpPr>
        <p:spPr bwMode="auto">
          <a:xfrm>
            <a:off x="1" y="0"/>
            <a:ext cx="12192000" cy="980728"/>
          </a:xfrm>
          <a:prstGeom prst="rect">
            <a:avLst/>
          </a:prstGeom>
          <a:solidFill>
            <a:schemeClr val="tx2"/>
          </a:solidFill>
          <a:ln w="571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cxnSp>
        <p:nvCxnSpPr>
          <p:cNvPr id="7" name="Straight Connector 6"/>
          <p:cNvCxnSpPr/>
          <p:nvPr userDrawn="1"/>
        </p:nvCxnSpPr>
        <p:spPr bwMode="auto">
          <a:xfrm>
            <a:off x="0" y="980728"/>
            <a:ext cx="12192000" cy="0"/>
          </a:xfrm>
          <a:prstGeom prst="line">
            <a:avLst/>
          </a:prstGeom>
          <a:solidFill>
            <a:schemeClr val="accent1"/>
          </a:solidFill>
          <a:ln w="44450" cap="flat" cmpd="sng" algn="ctr">
            <a:solidFill>
              <a:schemeClr val="bg2"/>
            </a:solidFill>
            <a:prstDash val="solid"/>
            <a:round/>
            <a:headEnd type="none" w="med" len="med"/>
            <a:tailEnd type="none" w="med" len="med"/>
          </a:ln>
          <a:effectLst/>
        </p:spPr>
      </p:cxnSp>
      <p:sp>
        <p:nvSpPr>
          <p:cNvPr id="2" name="Title 1"/>
          <p:cNvSpPr>
            <a:spLocks noGrp="1"/>
          </p:cNvSpPr>
          <p:nvPr>
            <p:ph type="title"/>
          </p:nvPr>
        </p:nvSpPr>
        <p:spPr>
          <a:xfrm>
            <a:off x="914400" y="69849"/>
            <a:ext cx="10363200" cy="906555"/>
          </a:xfrm>
        </p:spPr>
        <p:txBody>
          <a:bodyPr/>
          <a:lstStyle>
            <a:lvl1pPr>
              <a:defRPr sz="1688"/>
            </a:lvl1pPr>
          </a:lstStyle>
          <a:p>
            <a:r>
              <a:rPr lang="en-US"/>
              <a:t>Click to edit Master title style</a:t>
            </a:r>
            <a:endParaRPr lang="en-GB" dirty="0"/>
          </a:p>
        </p:txBody>
      </p:sp>
      <p:sp>
        <p:nvSpPr>
          <p:cNvPr id="3" name="Content Placeholder 2"/>
          <p:cNvSpPr>
            <a:spLocks noGrp="1"/>
          </p:cNvSpPr>
          <p:nvPr>
            <p:ph sz="half" idx="1"/>
          </p:nvPr>
        </p:nvSpPr>
        <p:spPr>
          <a:xfrm>
            <a:off x="914400" y="1182082"/>
            <a:ext cx="5080000" cy="4407158"/>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40016" y="1196752"/>
            <a:ext cx="5037584" cy="4407158"/>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7"/>
          <p:cNvCxnSpPr/>
          <p:nvPr/>
        </p:nvCxnSpPr>
        <p:spPr bwMode="auto">
          <a:xfrm>
            <a:off x="914400" y="980728"/>
            <a:ext cx="10363200" cy="0"/>
          </a:xfrm>
          <a:prstGeom prst="line">
            <a:avLst/>
          </a:prstGeom>
          <a:solidFill>
            <a:schemeClr val="accent1"/>
          </a:solidFill>
          <a:ln w="44450"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3512489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Rectangle 7"/>
          <p:cNvSpPr/>
          <p:nvPr userDrawn="1"/>
        </p:nvSpPr>
        <p:spPr bwMode="auto">
          <a:xfrm>
            <a:off x="1" y="-9625"/>
            <a:ext cx="12192000" cy="957043"/>
          </a:xfrm>
          <a:prstGeom prst="rect">
            <a:avLst/>
          </a:prstGeom>
          <a:solidFill>
            <a:schemeClr val="tx2"/>
          </a:solidFill>
          <a:ln w="571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a:xfrm>
            <a:off x="609600" y="0"/>
            <a:ext cx="10972800" cy="908720"/>
          </a:xfrm>
        </p:spPr>
        <p:txBody>
          <a:bodyPr/>
          <a:lstStyle>
            <a:lvl1pPr>
              <a:defRPr sz="1688"/>
            </a:lvl1pPr>
          </a:lstStyle>
          <a:p>
            <a:r>
              <a:rPr lang="en-US"/>
              <a:t>Click to edit Master title style</a:t>
            </a:r>
            <a:endParaRPr lang="en-GB"/>
          </a:p>
        </p:txBody>
      </p:sp>
      <p:sp>
        <p:nvSpPr>
          <p:cNvPr id="3" name="Text Placeholder 2"/>
          <p:cNvSpPr>
            <a:spLocks noGrp="1"/>
          </p:cNvSpPr>
          <p:nvPr>
            <p:ph type="body" idx="1"/>
          </p:nvPr>
        </p:nvSpPr>
        <p:spPr>
          <a:xfrm>
            <a:off x="609600" y="947418"/>
            <a:ext cx="5386917" cy="537383"/>
          </a:xfrm>
        </p:spPr>
        <p:txBody>
          <a:bodyPr anchor="b"/>
          <a:lstStyle>
            <a:lvl1pPr marL="0" indent="0">
              <a:buNone/>
              <a:defRPr sz="1013" b="1"/>
            </a:lvl1pPr>
            <a:lvl2pPr marL="192873" indent="0">
              <a:buNone/>
              <a:defRPr sz="844" b="1"/>
            </a:lvl2pPr>
            <a:lvl3pPr marL="385744" indent="0">
              <a:buNone/>
              <a:defRPr sz="760" b="1"/>
            </a:lvl3pPr>
            <a:lvl4pPr marL="578616" indent="0">
              <a:buNone/>
              <a:defRPr sz="675" b="1"/>
            </a:lvl4pPr>
            <a:lvl5pPr marL="771487" indent="0">
              <a:buNone/>
              <a:defRPr sz="675" b="1"/>
            </a:lvl5pPr>
            <a:lvl6pPr marL="964359" indent="0">
              <a:buNone/>
              <a:defRPr sz="675" b="1"/>
            </a:lvl6pPr>
            <a:lvl7pPr marL="1157230" indent="0">
              <a:buNone/>
              <a:defRPr sz="675" b="1"/>
            </a:lvl7pPr>
            <a:lvl8pPr marL="1350102" indent="0">
              <a:buNone/>
              <a:defRPr sz="675" b="1"/>
            </a:lvl8pPr>
            <a:lvl9pPr marL="1542973" indent="0">
              <a:buNone/>
              <a:defRPr sz="675" b="1"/>
            </a:lvl9pPr>
          </a:lstStyle>
          <a:p>
            <a:pPr lvl="0"/>
            <a:r>
              <a:rPr lang="en-US"/>
              <a:t>Click to edit Master text styles</a:t>
            </a:r>
          </a:p>
        </p:txBody>
      </p:sp>
      <p:sp>
        <p:nvSpPr>
          <p:cNvPr id="4" name="Content Placeholder 3"/>
          <p:cNvSpPr>
            <a:spLocks noGrp="1"/>
          </p:cNvSpPr>
          <p:nvPr>
            <p:ph sz="half" idx="2"/>
          </p:nvPr>
        </p:nvSpPr>
        <p:spPr>
          <a:xfrm>
            <a:off x="609600" y="1484781"/>
            <a:ext cx="5386917" cy="4032453"/>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81" y="947418"/>
            <a:ext cx="5389033" cy="537385"/>
          </a:xfrm>
        </p:spPr>
        <p:txBody>
          <a:bodyPr anchor="b"/>
          <a:lstStyle>
            <a:lvl1pPr marL="0" indent="0">
              <a:buNone/>
              <a:defRPr sz="1013" b="1"/>
            </a:lvl1pPr>
            <a:lvl2pPr marL="192873" indent="0">
              <a:buNone/>
              <a:defRPr sz="844" b="1"/>
            </a:lvl2pPr>
            <a:lvl3pPr marL="385744" indent="0">
              <a:buNone/>
              <a:defRPr sz="760" b="1"/>
            </a:lvl3pPr>
            <a:lvl4pPr marL="578616" indent="0">
              <a:buNone/>
              <a:defRPr sz="675" b="1"/>
            </a:lvl4pPr>
            <a:lvl5pPr marL="771487" indent="0">
              <a:buNone/>
              <a:defRPr sz="675" b="1"/>
            </a:lvl5pPr>
            <a:lvl6pPr marL="964359" indent="0">
              <a:buNone/>
              <a:defRPr sz="675" b="1"/>
            </a:lvl6pPr>
            <a:lvl7pPr marL="1157230" indent="0">
              <a:buNone/>
              <a:defRPr sz="675" b="1"/>
            </a:lvl7pPr>
            <a:lvl8pPr marL="1350102" indent="0">
              <a:buNone/>
              <a:defRPr sz="675" b="1"/>
            </a:lvl8pPr>
            <a:lvl9pPr marL="1542973" indent="0">
              <a:buNone/>
              <a:defRPr sz="675" b="1"/>
            </a:lvl9pPr>
          </a:lstStyle>
          <a:p>
            <a:pPr lvl="0"/>
            <a:r>
              <a:rPr lang="en-US"/>
              <a:t>Click to edit Master text styles</a:t>
            </a:r>
          </a:p>
        </p:txBody>
      </p:sp>
      <p:sp>
        <p:nvSpPr>
          <p:cNvPr id="6" name="Content Placeholder 5"/>
          <p:cNvSpPr>
            <a:spLocks noGrp="1"/>
          </p:cNvSpPr>
          <p:nvPr>
            <p:ph sz="quarter" idx="4"/>
          </p:nvPr>
        </p:nvSpPr>
        <p:spPr>
          <a:xfrm>
            <a:off x="6193381" y="1484782"/>
            <a:ext cx="5389033" cy="4032451"/>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bwMode="auto">
          <a:xfrm>
            <a:off x="1" y="918345"/>
            <a:ext cx="12192000" cy="29073"/>
          </a:xfrm>
          <a:prstGeom prst="line">
            <a:avLst/>
          </a:prstGeom>
          <a:solidFill>
            <a:schemeClr val="accent1"/>
          </a:solidFill>
          <a:ln w="44450"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230986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Rectangle 4"/>
          <p:cNvSpPr/>
          <p:nvPr userDrawn="1"/>
        </p:nvSpPr>
        <p:spPr bwMode="auto">
          <a:xfrm>
            <a:off x="1" y="0"/>
            <a:ext cx="12192000" cy="980728"/>
          </a:xfrm>
          <a:prstGeom prst="rect">
            <a:avLst/>
          </a:prstGeom>
          <a:solidFill>
            <a:schemeClr val="tx2"/>
          </a:solidFill>
          <a:ln w="571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cxnSp>
        <p:nvCxnSpPr>
          <p:cNvPr id="6" name="Straight Connector 5"/>
          <p:cNvCxnSpPr/>
          <p:nvPr userDrawn="1"/>
        </p:nvCxnSpPr>
        <p:spPr bwMode="auto">
          <a:xfrm>
            <a:off x="0" y="980728"/>
            <a:ext cx="12192000" cy="0"/>
          </a:xfrm>
          <a:prstGeom prst="line">
            <a:avLst/>
          </a:prstGeom>
          <a:solidFill>
            <a:schemeClr val="accent1"/>
          </a:solidFill>
          <a:ln w="44450" cap="flat" cmpd="sng" algn="ctr">
            <a:solidFill>
              <a:schemeClr val="bg2"/>
            </a:solidFill>
            <a:prstDash val="solid"/>
            <a:round/>
            <a:headEnd type="none" w="med" len="med"/>
            <a:tailEnd type="none" w="med" len="med"/>
          </a:ln>
          <a:effectLst/>
        </p:spPr>
      </p:cxnSp>
      <p:sp>
        <p:nvSpPr>
          <p:cNvPr id="2" name="Title 1"/>
          <p:cNvSpPr>
            <a:spLocks noGrp="1"/>
          </p:cNvSpPr>
          <p:nvPr>
            <p:ph type="title"/>
          </p:nvPr>
        </p:nvSpPr>
        <p:spPr>
          <a:xfrm>
            <a:off x="914400" y="72008"/>
            <a:ext cx="10363200" cy="803891"/>
          </a:xfrm>
        </p:spPr>
        <p:txBody>
          <a:bodyPr/>
          <a:lstStyle>
            <a:lvl1pPr>
              <a:defRPr sz="1688"/>
            </a:lvl1pPr>
          </a:lstStyle>
          <a:p>
            <a:r>
              <a:rPr lang="en-US"/>
              <a:t>Click to edit Master title style</a:t>
            </a:r>
            <a:endParaRPr lang="en-GB" dirty="0"/>
          </a:p>
        </p:txBody>
      </p:sp>
      <p:sp>
        <p:nvSpPr>
          <p:cNvPr id="9" name="Rectangle 6"/>
          <p:cNvSpPr txBox="1">
            <a:spLocks noChangeArrowheads="1"/>
          </p:cNvSpPr>
          <p:nvPr/>
        </p:nvSpPr>
        <p:spPr>
          <a:xfrm>
            <a:off x="8166939" y="6150505"/>
            <a:ext cx="2540000" cy="457200"/>
          </a:xfrm>
          <a:prstGeom prst="rect">
            <a:avLst/>
          </a:prstGeom>
          <a:ln/>
        </p:spPr>
        <p:txBody>
          <a:bodyPr/>
          <a:lstStyle>
            <a:defPPr>
              <a:defRPr lang="en-GB"/>
            </a:defPPr>
            <a:lvl1pPr algn="l" rtl="0" eaLnBrk="0" fontAlgn="base" hangingPunct="0">
              <a:spcBef>
                <a:spcPct val="0"/>
              </a:spcBef>
              <a:spcAft>
                <a:spcPct val="0"/>
              </a:spcAft>
              <a:defRPr sz="1600" kern="1200">
                <a:solidFill>
                  <a:schemeClr val="bg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fld id="{2E6D2815-91A8-4AF6-8528-A9B73F732090}" type="slidenum">
              <a:rPr lang="en-US" altLang="en-US" sz="1200" smtClean="0"/>
              <a:pPr/>
              <a:t>‹#›</a:t>
            </a:fld>
            <a:endParaRPr lang="en-US" altLang="en-US" sz="1200" dirty="0"/>
          </a:p>
        </p:txBody>
      </p:sp>
    </p:spTree>
    <p:extLst>
      <p:ext uri="{BB962C8B-B14F-4D97-AF65-F5344CB8AC3E}">
        <p14:creationId xmlns:p14="http://schemas.microsoft.com/office/powerpoint/2010/main" val="314303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55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solid fill">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99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106710"/>
            <a:ext cx="4011084" cy="1162050"/>
          </a:xfrm>
        </p:spPr>
        <p:txBody>
          <a:bodyPr anchor="b"/>
          <a:lstStyle>
            <a:lvl1pPr algn="l">
              <a:defRPr sz="844" b="1"/>
            </a:lvl1pPr>
          </a:lstStyle>
          <a:p>
            <a:r>
              <a:rPr lang="en-US"/>
              <a:t>Click to edit Master title style</a:t>
            </a:r>
            <a:endParaRPr lang="en-GB"/>
          </a:p>
        </p:txBody>
      </p:sp>
      <p:sp>
        <p:nvSpPr>
          <p:cNvPr id="3" name="Content Placeholder 2"/>
          <p:cNvSpPr>
            <a:spLocks noGrp="1"/>
          </p:cNvSpPr>
          <p:nvPr>
            <p:ph idx="1"/>
          </p:nvPr>
        </p:nvSpPr>
        <p:spPr>
          <a:xfrm>
            <a:off x="4766733" y="96188"/>
            <a:ext cx="6815667" cy="5349057"/>
          </a:xfrm>
        </p:spPr>
        <p:txBody>
          <a:bodyPr/>
          <a:lstStyle>
            <a:lvl1pPr>
              <a:defRPr sz="1351"/>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3" y="1268761"/>
            <a:ext cx="4011084" cy="4176464"/>
          </a:xfrm>
        </p:spPr>
        <p:txBody>
          <a:bodyPr/>
          <a:lstStyle>
            <a:lvl1pPr marL="0" indent="0">
              <a:buNone/>
              <a:defRPr sz="591"/>
            </a:lvl1pPr>
            <a:lvl2pPr marL="192873" indent="0">
              <a:buNone/>
              <a:defRPr sz="507"/>
            </a:lvl2pPr>
            <a:lvl3pPr marL="385744" indent="0">
              <a:buNone/>
              <a:defRPr sz="421"/>
            </a:lvl3pPr>
            <a:lvl4pPr marL="578616" indent="0">
              <a:buNone/>
              <a:defRPr sz="380"/>
            </a:lvl4pPr>
            <a:lvl5pPr marL="771487" indent="0">
              <a:buNone/>
              <a:defRPr sz="380"/>
            </a:lvl5pPr>
            <a:lvl6pPr marL="964359" indent="0">
              <a:buNone/>
              <a:defRPr sz="380"/>
            </a:lvl6pPr>
            <a:lvl7pPr marL="1157230" indent="0">
              <a:buNone/>
              <a:defRPr sz="380"/>
            </a:lvl7pPr>
            <a:lvl8pPr marL="1350102" indent="0">
              <a:buNone/>
              <a:defRPr sz="380"/>
            </a:lvl8pPr>
            <a:lvl9pPr marL="1542973" indent="0">
              <a:buNone/>
              <a:defRPr sz="380"/>
            </a:lvl9pPr>
          </a:lstStyle>
          <a:p>
            <a:pPr lvl="0"/>
            <a:r>
              <a:rPr lang="en-US"/>
              <a:t>Click to edit Master text styles</a:t>
            </a:r>
          </a:p>
        </p:txBody>
      </p:sp>
      <p:sp>
        <p:nvSpPr>
          <p:cNvPr id="11" name="Rectangle 6"/>
          <p:cNvSpPr txBox="1">
            <a:spLocks noChangeArrowheads="1"/>
          </p:cNvSpPr>
          <p:nvPr/>
        </p:nvSpPr>
        <p:spPr>
          <a:xfrm>
            <a:off x="8166939" y="6150505"/>
            <a:ext cx="2540000" cy="457200"/>
          </a:xfrm>
          <a:prstGeom prst="rect">
            <a:avLst/>
          </a:prstGeom>
          <a:ln/>
        </p:spPr>
        <p:txBody>
          <a:bodyPr/>
          <a:lstStyle>
            <a:defPPr>
              <a:defRPr lang="en-GB"/>
            </a:defPPr>
            <a:lvl1pPr algn="l" rtl="0" eaLnBrk="0" fontAlgn="base" hangingPunct="0">
              <a:spcBef>
                <a:spcPct val="0"/>
              </a:spcBef>
              <a:spcAft>
                <a:spcPct val="0"/>
              </a:spcAft>
              <a:defRPr sz="1600" kern="1200">
                <a:solidFill>
                  <a:schemeClr val="bg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fld id="{2E6D2815-91A8-4AF6-8528-A9B73F732090}" type="slidenum">
              <a:rPr lang="en-US" altLang="en-US" sz="1200" smtClean="0"/>
              <a:pPr/>
              <a:t>‹#›</a:t>
            </a:fld>
            <a:endParaRPr lang="en-US" altLang="en-US" sz="1200" dirty="0"/>
          </a:p>
        </p:txBody>
      </p:sp>
    </p:spTree>
    <p:extLst>
      <p:ext uri="{BB962C8B-B14F-4D97-AF65-F5344CB8AC3E}">
        <p14:creationId xmlns:p14="http://schemas.microsoft.com/office/powerpoint/2010/main" val="270409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00417"/>
            <a:ext cx="10363200" cy="707886"/>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endParaRPr lang="en-GB" dirty="0"/>
          </a:p>
        </p:txBody>
      </p:sp>
      <p:sp>
        <p:nvSpPr>
          <p:cNvPr id="1027" name="Rectangle 3"/>
          <p:cNvSpPr>
            <a:spLocks noGrp="1" noChangeArrowheads="1"/>
          </p:cNvSpPr>
          <p:nvPr>
            <p:ph type="body" idx="1"/>
          </p:nvPr>
        </p:nvSpPr>
        <p:spPr bwMode="auto">
          <a:xfrm>
            <a:off x="914400" y="919829"/>
            <a:ext cx="103632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Rectangle 4"/>
          <p:cNvSpPr>
            <a:spLocks noGrp="1" noChangeArrowheads="1"/>
          </p:cNvSpPr>
          <p:nvPr>
            <p:ph type="dt" sz="half" idx="2"/>
          </p:nvPr>
        </p:nvSpPr>
        <p:spPr>
          <a:xfrm>
            <a:off x="335360" y="6150505"/>
            <a:ext cx="1185432" cy="457200"/>
          </a:xfrm>
          <a:prstGeom prst="rect">
            <a:avLst/>
          </a:prstGeom>
          <a:ln/>
        </p:spPr>
        <p:txBody>
          <a:bodyPr/>
          <a:lstStyle>
            <a:lvl1pPr>
              <a:defRPr sz="1200">
                <a:solidFill>
                  <a:schemeClr val="tx2"/>
                </a:solidFill>
              </a:defRPr>
            </a:lvl1pPr>
          </a:lstStyle>
          <a:p>
            <a:fld id="{07410321-3962-470D-BD00-03317EF6BCD2}" type="datetimeFigureOut">
              <a:rPr lang="en-GB" smtClean="0"/>
              <a:pPr/>
              <a:t>19/07/2019</a:t>
            </a:fld>
            <a:endParaRPr lang="en-GB" dirty="0"/>
          </a:p>
        </p:txBody>
      </p:sp>
      <p:sp>
        <p:nvSpPr>
          <p:cNvPr id="12" name="Rectangle 5"/>
          <p:cNvSpPr>
            <a:spLocks noGrp="1" noChangeArrowheads="1"/>
          </p:cNvSpPr>
          <p:nvPr>
            <p:ph type="ftr" sz="quarter" idx="3"/>
          </p:nvPr>
        </p:nvSpPr>
        <p:spPr>
          <a:xfrm>
            <a:off x="1520792" y="6150505"/>
            <a:ext cx="4004109" cy="457200"/>
          </a:xfrm>
          <a:prstGeom prst="rect">
            <a:avLst/>
          </a:prstGeom>
          <a:ln/>
        </p:spPr>
        <p:txBody>
          <a:bodyPr/>
          <a:lstStyle>
            <a:lvl1pPr>
              <a:defRPr sz="1200">
                <a:solidFill>
                  <a:schemeClr val="tx2"/>
                </a:solidFill>
              </a:defRPr>
            </a:lvl1pPr>
          </a:lstStyle>
          <a:p>
            <a:endParaRPr lang="en-GB" dirty="0"/>
          </a:p>
        </p:txBody>
      </p:sp>
      <p:sp>
        <p:nvSpPr>
          <p:cNvPr id="13" name="Rectangle 6"/>
          <p:cNvSpPr>
            <a:spLocks noGrp="1" noChangeArrowheads="1"/>
          </p:cNvSpPr>
          <p:nvPr>
            <p:ph type="sldNum" sz="quarter" idx="4"/>
          </p:nvPr>
        </p:nvSpPr>
        <p:spPr>
          <a:xfrm>
            <a:off x="5524902" y="6150505"/>
            <a:ext cx="991402" cy="457200"/>
          </a:xfrm>
          <a:prstGeom prst="rect">
            <a:avLst/>
          </a:prstGeom>
          <a:ln/>
        </p:spPr>
        <p:txBody>
          <a:bodyPr/>
          <a:lstStyle>
            <a:lvl1pPr>
              <a:defRPr sz="1200">
                <a:solidFill>
                  <a:schemeClr val="tx2"/>
                </a:solidFill>
              </a:defRPr>
            </a:lvl1pPr>
          </a:lstStyle>
          <a:p>
            <a:fld id="{14475381-7859-4D20-ADFF-6AF83BBFF7DC}" type="slidenum">
              <a:rPr lang="en-GB" smtClean="0"/>
              <a:pPr/>
              <a:t>‹#›</a:t>
            </a:fld>
            <a:endParaRPr lang="en-GB" dirty="0"/>
          </a:p>
        </p:txBody>
      </p:sp>
      <p:sp>
        <p:nvSpPr>
          <p:cNvPr id="3" name="Rectangle 2"/>
          <p:cNvSpPr/>
          <p:nvPr/>
        </p:nvSpPr>
        <p:spPr bwMode="auto">
          <a:xfrm>
            <a:off x="0" y="6708808"/>
            <a:ext cx="12192000" cy="149192"/>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354"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a typeface="ＭＳ Ｐゴシック" pitchFamily="1" charset="-128"/>
            </a:endParaRPr>
          </a:p>
        </p:txBody>
      </p:sp>
      <p:pic>
        <p:nvPicPr>
          <p:cNvPr id="15" name="Picture 14"/>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522846" y="5707781"/>
            <a:ext cx="4570328" cy="899924"/>
          </a:xfrm>
          <a:prstGeom prst="rect">
            <a:avLst/>
          </a:prstGeom>
        </p:spPr>
      </p:pic>
    </p:spTree>
    <p:extLst>
      <p:ext uri="{BB962C8B-B14F-4D97-AF65-F5344CB8AC3E}">
        <p14:creationId xmlns:p14="http://schemas.microsoft.com/office/powerpoint/2010/main" val="22002464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l" rtl="0" eaLnBrk="1" fontAlgn="base" hangingPunct="1">
        <a:spcBef>
          <a:spcPct val="0"/>
        </a:spcBef>
        <a:spcAft>
          <a:spcPct val="0"/>
        </a:spcAft>
        <a:defRPr sz="3000" b="1">
          <a:solidFill>
            <a:schemeClr val="bg2"/>
          </a:solidFill>
          <a:latin typeface="+mj-lt"/>
          <a:ea typeface="+mj-ea"/>
          <a:cs typeface="ＭＳ Ｐゴシック"/>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1800">
          <a:solidFill>
            <a:schemeClr val="tx2"/>
          </a:solidFill>
          <a:latin typeface="+mn-lt"/>
          <a:ea typeface="+mn-ea"/>
          <a:cs typeface="ＭＳ Ｐゴシック"/>
        </a:defRPr>
      </a:lvl1pPr>
      <a:lvl2pPr marL="313417" indent="-120545" algn="l" rtl="0" eaLnBrk="1" fontAlgn="base" hangingPunct="1">
        <a:spcBef>
          <a:spcPct val="20000"/>
        </a:spcBef>
        <a:spcAft>
          <a:spcPct val="0"/>
        </a:spcAft>
        <a:buChar char="–"/>
        <a:defRPr sz="1051">
          <a:solidFill>
            <a:schemeClr val="tx2"/>
          </a:solidFill>
          <a:latin typeface="+mn-lt"/>
          <a:ea typeface="+mn-ea"/>
          <a:cs typeface="ＭＳ Ｐゴシック"/>
        </a:defRPr>
      </a:lvl2pPr>
      <a:lvl3pPr marL="482180" indent="-96436" algn="l" rtl="0" eaLnBrk="1" fontAlgn="base" hangingPunct="1">
        <a:spcBef>
          <a:spcPct val="20000"/>
        </a:spcBef>
        <a:spcAft>
          <a:spcPct val="0"/>
        </a:spcAft>
        <a:buChar char="•"/>
        <a:defRPr sz="1800">
          <a:solidFill>
            <a:schemeClr val="tx2"/>
          </a:solidFill>
          <a:latin typeface="+mn-lt"/>
          <a:ea typeface="+mn-ea"/>
          <a:cs typeface="ＭＳ Ｐゴシック"/>
        </a:defRPr>
      </a:lvl3pPr>
      <a:lvl4pPr marL="675051" indent="-96436" algn="l" rtl="0" eaLnBrk="1" fontAlgn="base" hangingPunct="1">
        <a:spcBef>
          <a:spcPct val="20000"/>
        </a:spcBef>
        <a:spcAft>
          <a:spcPct val="0"/>
        </a:spcAft>
        <a:buChar char="–"/>
        <a:defRPr sz="788">
          <a:solidFill>
            <a:schemeClr val="tx2"/>
          </a:solidFill>
          <a:latin typeface="+mn-lt"/>
          <a:ea typeface="+mn-ea"/>
          <a:cs typeface="ＭＳ Ｐゴシック"/>
        </a:defRPr>
      </a:lvl4pPr>
      <a:lvl5pPr marL="867924" indent="-96436" algn="l" rtl="0" eaLnBrk="1" fontAlgn="base" hangingPunct="1">
        <a:spcBef>
          <a:spcPct val="20000"/>
        </a:spcBef>
        <a:spcAft>
          <a:spcPct val="0"/>
        </a:spcAft>
        <a:buChar char="»"/>
        <a:defRPr sz="675">
          <a:solidFill>
            <a:schemeClr val="tx2"/>
          </a:solidFill>
          <a:latin typeface="+mn-lt"/>
          <a:ea typeface="+mn-ea"/>
          <a:cs typeface="ＭＳ Ｐゴシック"/>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www.google.co.uk/url?sa=i&amp;source=images&amp;cd=&amp;cad=rja&amp;uact=8&amp;ved=2ahUKEwiAs6u764TbAhUvMuwKHbP4BsAQjRx6BAgBEAU&amp;url=http://logos.wikia.com/wiki/Virgin_Media_Store&amp;psig=AOvVaw3xJehYcBperENoLJ9Ovk-K&amp;ust=1526374785458657" TargetMode="External"/><Relationship Id="rId13" Type="http://schemas.openxmlformats.org/officeDocument/2006/relationships/hyperlink" Target="https://www.google.co.uk/url?sa=i&amp;source=imgres&amp;cd=&amp;cad=rja&amp;uact=8&amp;ved=&amp;url=https://www.flaticon.com/free-icon/worker-loading-boxes_10883&amp;psig=AOvVaw3zwsHLxVN6F0szwd7Qy1DG&amp;ust=1526378166905567" TargetMode="External"/><Relationship Id="rId18" Type="http://schemas.openxmlformats.org/officeDocument/2006/relationships/image" Target="../media/image14.png"/><Relationship Id="rId3" Type="http://schemas.openxmlformats.org/officeDocument/2006/relationships/image" Target="../media/image8.png"/><Relationship Id="rId7" Type="http://schemas.microsoft.com/office/2007/relationships/hdphoto" Target="../media/hdphoto1.wdp"/><Relationship Id="rId12" Type="http://schemas.microsoft.com/office/2007/relationships/hdphoto" Target="../media/hdphoto2.wdp"/><Relationship Id="rId17" Type="http://schemas.openxmlformats.org/officeDocument/2006/relationships/hyperlink" Target="https://www.google.co.uk/url?sa=i&amp;source=images&amp;cd=&amp;cad=rja&amp;uact=8&amp;ved=2ahUKEwivtszo9YTbAhUN2KQKHdAXBWwQjRx6BAgBEAU&amp;url=https://cyberfrogdesign.co.uk/restaurant-web-design/&amp;psig=AOvVaw3B8NcYU1--w8wNwaSurH2L&amp;ust=1526377566062769" TargetMode="External"/><Relationship Id="rId2" Type="http://schemas.openxmlformats.org/officeDocument/2006/relationships/notesSlide" Target="../notesSlides/notesSlide13.xml"/><Relationship Id="rId16" Type="http://schemas.openxmlformats.org/officeDocument/2006/relationships/image" Target="../media/image13.png"/><Relationship Id="rId20"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1.png"/><Relationship Id="rId5" Type="http://schemas.openxmlformats.org/officeDocument/2006/relationships/hyperlink" Target="https://www.google.co.uk/url?sa=i&amp;source=imgres&amp;cd=&amp;cad=rja&amp;uact=8&amp;ved=2ahUKEwi1trqb8oTbAhVBjqQKHRPuDVQQjRx6BAgBEAU&amp;url=https://pixabay.com/en/contract-rights-rule-paragraphs-1481586/&amp;psig=AOvVaw34lgNcnfGWCdyJBT7UlAzE&amp;ust=1526376637020257" TargetMode="External"/><Relationship Id="rId15" Type="http://schemas.openxmlformats.org/officeDocument/2006/relationships/hyperlink" Target="https://www.google.co.uk/url?sa=i&amp;source=images&amp;cd=&amp;cad=rja&amp;uact=8&amp;ved=2ahUKEwjTv-Xt-ITbAhVJ66QKHSsGBdcQjRx6BAgBEAU&amp;url=http://www.hyunjungnoh.com/work/minimal_pilates&amp;psig=AOvVaw1YpLKViiwLE3YaOY2hV0y4&amp;ust=1526378413841098" TargetMode="External"/><Relationship Id="rId10" Type="http://schemas.openxmlformats.org/officeDocument/2006/relationships/hyperlink" Target="https://www.google.co.uk/url?sa=i&amp;source=images&amp;cd=&amp;cad=rja&amp;uact=8&amp;ved=&amp;url=https://www.dreamstime.com/royalty-free-stock-image-businessman-icon-avatar-profile-picture-image34444416&amp;psig=AOvVaw0wWuMJaPOKl-jI8SjmKiYp&amp;ust=1526377762013422" TargetMode="External"/><Relationship Id="rId19" Type="http://schemas.microsoft.com/office/2007/relationships/hdphoto" Target="../media/hdphoto3.wdp"/><Relationship Id="rId4" Type="http://schemas.openxmlformats.org/officeDocument/2006/relationships/hyperlink" Target="http://www.virginmedia.com/developer" TargetMode="External"/><Relationship Id="rId9" Type="http://schemas.openxmlformats.org/officeDocument/2006/relationships/image" Target="../media/image10.png"/><Relationship Id="rId1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fnl.net/hom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s://www.ifnl.net/availableisp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ifnl.net/home" TargetMode="Externa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hyperlink" Target="http://www.virginmedia.com/"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9.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hyperlink" Target="http://www.openreach.co.uk/" TargetMode="Externa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U.K Telecommunications </a:t>
            </a:r>
          </a:p>
        </p:txBody>
      </p:sp>
      <p:sp>
        <p:nvSpPr>
          <p:cNvPr id="3" name="Subtitle 2"/>
          <p:cNvSpPr>
            <a:spLocks noGrp="1"/>
          </p:cNvSpPr>
          <p:nvPr>
            <p:ph type="subTitle" idx="1"/>
          </p:nvPr>
        </p:nvSpPr>
        <p:spPr/>
        <p:txBody>
          <a:bodyPr/>
          <a:lstStyle/>
          <a:p>
            <a:r>
              <a:rPr lang="en-GB" dirty="0"/>
              <a:t>Guidelines for developing future proof infrastructure and</a:t>
            </a:r>
          </a:p>
          <a:p>
            <a:endParaRPr lang="en-GB" dirty="0"/>
          </a:p>
          <a:p>
            <a:r>
              <a:rPr lang="en-GB" dirty="0"/>
              <a:t>Evolving technology systems </a:t>
            </a:r>
          </a:p>
        </p:txBody>
      </p:sp>
    </p:spTree>
    <p:extLst>
      <p:ext uri="{BB962C8B-B14F-4D97-AF65-F5344CB8AC3E}">
        <p14:creationId xmlns:p14="http://schemas.microsoft.com/office/powerpoint/2010/main" val="1887742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0C06-BFC0-BB42-BC33-0CCF9244AEBA}"/>
              </a:ext>
            </a:extLst>
          </p:cNvPr>
          <p:cNvSpPr>
            <a:spLocks noGrp="1"/>
          </p:cNvSpPr>
          <p:nvPr>
            <p:ph type="title"/>
          </p:nvPr>
        </p:nvSpPr>
        <p:spPr>
          <a:xfrm>
            <a:off x="1007435" y="327803"/>
            <a:ext cx="10363200" cy="630679"/>
          </a:xfrm>
        </p:spPr>
        <p:txBody>
          <a:bodyPr>
            <a:normAutofit fontScale="90000"/>
          </a:bodyPr>
          <a:lstStyle/>
          <a:p>
            <a:r>
              <a:rPr lang="en-US" sz="3200" dirty="0"/>
              <a:t>When do you need to engage with an infrastructure provider? </a:t>
            </a:r>
            <a:br>
              <a:rPr lang="en-US" sz="3200" dirty="0"/>
            </a:br>
            <a:endParaRPr lang="en-US" dirty="0"/>
          </a:p>
        </p:txBody>
      </p:sp>
      <p:sp>
        <p:nvSpPr>
          <p:cNvPr id="3" name="Content Placeholder 2">
            <a:extLst>
              <a:ext uri="{FF2B5EF4-FFF2-40B4-BE49-F238E27FC236}">
                <a16:creationId xmlns:a16="http://schemas.microsoft.com/office/drawing/2014/main" id="{AEFE11AD-CEFD-554B-9ACB-4D47A88F8E27}"/>
              </a:ext>
            </a:extLst>
          </p:cNvPr>
          <p:cNvSpPr>
            <a:spLocks noGrp="1"/>
          </p:cNvSpPr>
          <p:nvPr>
            <p:ph idx="1"/>
          </p:nvPr>
        </p:nvSpPr>
        <p:spPr/>
        <p:txBody>
          <a:bodyPr>
            <a:normAutofit fontScale="92500" lnSpcReduction="10000"/>
          </a:bodyPr>
          <a:lstStyle/>
          <a:p>
            <a:pPr marL="285750" indent="-285750">
              <a:buFont typeface="Arial" panose="020B0604020202020204" pitchFamily="34" charset="0"/>
              <a:buChar char="•"/>
            </a:pPr>
            <a:r>
              <a:rPr lang="en-US" dirty="0"/>
              <a:t>As soon as you have agreed all relevant </a:t>
            </a:r>
            <a:r>
              <a:rPr lang="en-US" dirty="0">
                <a:highlight>
                  <a:srgbClr val="FFFF00"/>
                </a:highlight>
              </a:rPr>
              <a:t>Sc106 and land ownership rights</a:t>
            </a:r>
          </a:p>
          <a:p>
            <a:pPr marL="285750" indent="-285750">
              <a:buFont typeface="Arial" panose="020B0604020202020204" pitchFamily="34" charset="0"/>
              <a:buChar char="•"/>
            </a:pPr>
            <a:r>
              <a:rPr lang="en-US" dirty="0"/>
              <a:t>It’s advisable to do a </a:t>
            </a:r>
            <a:r>
              <a:rPr lang="en-US" dirty="0">
                <a:highlight>
                  <a:srgbClr val="FFFF00"/>
                </a:highlight>
              </a:rPr>
              <a:t>pre-utility asset </a:t>
            </a:r>
            <a:r>
              <a:rPr lang="en-US" dirty="0"/>
              <a:t>search identifying if existing telecom apparatus is nearby to your site</a:t>
            </a:r>
          </a:p>
          <a:p>
            <a:pPr marL="285750" indent="-285750">
              <a:buFont typeface="Arial" panose="020B0604020202020204" pitchFamily="34" charset="0"/>
              <a:buChar char="•"/>
            </a:pPr>
            <a:r>
              <a:rPr lang="en-US" dirty="0">
                <a:solidFill>
                  <a:schemeClr val="tx2">
                    <a:lumMod val="75000"/>
                  </a:schemeClr>
                </a:solidFill>
              </a:rPr>
              <a:t>Once decided upon, engaging with infrastructure provider early will allow the off-site provision to be assessed and, if any reinforcement or up-grading locally is needed, should be discussed with you at this point</a:t>
            </a:r>
          </a:p>
          <a:p>
            <a:pPr marL="285750" indent="-285750">
              <a:buFont typeface="Arial" panose="020B0604020202020204" pitchFamily="34" charset="0"/>
              <a:buChar char="•"/>
            </a:pPr>
            <a:r>
              <a:rPr lang="en-US" dirty="0"/>
              <a:t>You need to provide a clear postcode and site location</a:t>
            </a:r>
          </a:p>
          <a:p>
            <a:pPr marL="285750" indent="-285750">
              <a:buFont typeface="Arial" panose="020B0604020202020204" pitchFamily="34" charset="0"/>
              <a:buChar char="•"/>
            </a:pPr>
            <a:r>
              <a:rPr lang="en-US" dirty="0"/>
              <a:t>The size of the </a:t>
            </a:r>
            <a:r>
              <a:rPr lang="en-US" dirty="0">
                <a:solidFill>
                  <a:schemeClr val="tx2">
                    <a:lumMod val="75000"/>
                  </a:schemeClr>
                </a:solidFill>
              </a:rPr>
              <a:t>development and </a:t>
            </a:r>
            <a:r>
              <a:rPr lang="en-US" dirty="0"/>
              <a:t>the number of units </a:t>
            </a:r>
          </a:p>
          <a:p>
            <a:pPr marL="285750" indent="-285750">
              <a:buFont typeface="Arial" panose="020B0604020202020204" pitchFamily="34" charset="0"/>
              <a:buChar char="•"/>
            </a:pPr>
            <a:r>
              <a:rPr lang="en-US" dirty="0"/>
              <a:t>The start date for the developer taking the principal contractor role</a:t>
            </a:r>
          </a:p>
          <a:p>
            <a:pPr marL="285750" indent="-285750">
              <a:buFont typeface="Arial" panose="020B0604020202020204" pitchFamily="34" charset="0"/>
              <a:buChar char="•"/>
            </a:pPr>
            <a:r>
              <a:rPr lang="en-US" dirty="0"/>
              <a:t>The on-site requirements for site cabins and marketing suite – to access services for telep0hony and broadband </a:t>
            </a:r>
          </a:p>
          <a:p>
            <a:pPr marL="285750" indent="-285750">
              <a:buFont typeface="Arial" panose="020B0604020202020204" pitchFamily="34" charset="0"/>
              <a:buChar char="•"/>
            </a:pPr>
            <a:r>
              <a:rPr lang="en-US" dirty="0"/>
              <a:t>You must provide clear and up-to-date build program and site contacts </a:t>
            </a:r>
          </a:p>
          <a:p>
            <a:pPr marL="285750" indent="-285750">
              <a:buFont typeface="Arial" panose="020B0604020202020204" pitchFamily="34" charset="0"/>
              <a:buChar char="•"/>
            </a:pPr>
            <a:r>
              <a:rPr lang="en-US" dirty="0"/>
              <a:t>Discuss and validate contingency plans for infrastructure installs, including material order and off-site highways delays with the local highways authority</a:t>
            </a:r>
          </a:p>
          <a:p>
            <a:pPr marL="285750" indent="-285750">
              <a:buFont typeface="Arial" panose="020B0604020202020204" pitchFamily="34" charset="0"/>
              <a:buChar char="•"/>
            </a:pPr>
            <a:r>
              <a:rPr lang="en-US" dirty="0"/>
              <a:t>Provide accurate plans and highways design requirements  </a:t>
            </a:r>
          </a:p>
          <a:p>
            <a:pPr marL="0" indent="0">
              <a:buNone/>
            </a:pPr>
            <a:endParaRPr lang="en-US" dirty="0"/>
          </a:p>
        </p:txBody>
      </p:sp>
    </p:spTree>
    <p:extLst>
      <p:ext uri="{BB962C8B-B14F-4D97-AF65-F5344CB8AC3E}">
        <p14:creationId xmlns:p14="http://schemas.microsoft.com/office/powerpoint/2010/main" val="317403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infrastructure providers</a:t>
            </a:r>
          </a:p>
        </p:txBody>
      </p:sp>
      <p:sp>
        <p:nvSpPr>
          <p:cNvPr id="3" name="Content Placeholder 2"/>
          <p:cNvSpPr>
            <a:spLocks noGrp="1"/>
          </p:cNvSpPr>
          <p:nvPr>
            <p:ph idx="1"/>
          </p:nvPr>
        </p:nvSpPr>
        <p:spPr/>
        <p:txBody>
          <a:bodyPr/>
          <a:lstStyle/>
          <a:p>
            <a:pPr marL="0" indent="0">
              <a:buNone/>
            </a:pPr>
            <a:r>
              <a:rPr lang="en-GB" dirty="0"/>
              <a:t>There are currently three main infrastructure providers in the UK used by new site developments:-</a:t>
            </a:r>
          </a:p>
          <a:p>
            <a:pPr marL="0" indent="0">
              <a:buNone/>
            </a:pPr>
            <a:endParaRPr lang="en-GB" dirty="0"/>
          </a:p>
          <a:p>
            <a:r>
              <a:rPr lang="en-GB" dirty="0"/>
              <a:t>Virgin Media</a:t>
            </a:r>
          </a:p>
          <a:p>
            <a:r>
              <a:rPr lang="en-GB" dirty="0"/>
              <a:t>IFNL – part of the GTC group</a:t>
            </a:r>
          </a:p>
          <a:p>
            <a:r>
              <a:rPr lang="en-GB" dirty="0"/>
              <a:t>Openreach</a:t>
            </a:r>
          </a:p>
          <a:p>
            <a:pPr marL="0" indent="0">
              <a:buNone/>
            </a:pPr>
            <a:endParaRPr lang="en-GB" dirty="0"/>
          </a:p>
          <a:p>
            <a:pPr marL="0" indent="0">
              <a:buNone/>
            </a:pPr>
            <a:r>
              <a:rPr lang="en-GB" dirty="0"/>
              <a:t>The products and services they offer and the way in which you should work with them in order to ensure the most efficient and smooth process is indicated in the following slides by each individual provider.</a:t>
            </a:r>
          </a:p>
        </p:txBody>
      </p:sp>
    </p:spTree>
    <p:extLst>
      <p:ext uri="{BB962C8B-B14F-4D97-AF65-F5344CB8AC3E}">
        <p14:creationId xmlns:p14="http://schemas.microsoft.com/office/powerpoint/2010/main" val="287693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1E4A55-A934-D34A-9075-F6EDE87F5D8F}"/>
              </a:ext>
            </a:extLst>
          </p:cNvPr>
          <p:cNvSpPr>
            <a:spLocks noGrp="1"/>
          </p:cNvSpPr>
          <p:nvPr>
            <p:ph type="title"/>
          </p:nvPr>
        </p:nvSpPr>
        <p:spPr/>
        <p:txBody>
          <a:bodyPr/>
          <a:lstStyle/>
          <a:p>
            <a:r>
              <a:rPr lang="en-US" dirty="0"/>
              <a:t>New sites infrastructure provider </a:t>
            </a:r>
          </a:p>
        </p:txBody>
      </p:sp>
      <p:sp>
        <p:nvSpPr>
          <p:cNvPr id="5" name="Text Placeholder 4">
            <a:extLst>
              <a:ext uri="{FF2B5EF4-FFF2-40B4-BE49-F238E27FC236}">
                <a16:creationId xmlns:a16="http://schemas.microsoft.com/office/drawing/2014/main" id="{5400E55C-695D-B84B-8ACF-AB276D8FF64C}"/>
              </a:ext>
            </a:extLst>
          </p:cNvPr>
          <p:cNvSpPr>
            <a:spLocks noGrp="1"/>
          </p:cNvSpPr>
          <p:nvPr>
            <p:ph type="body" idx="1"/>
          </p:nvPr>
        </p:nvSpPr>
        <p:spPr/>
        <p:txBody>
          <a:bodyPr>
            <a:normAutofit/>
          </a:bodyPr>
          <a:lstStyle/>
          <a:p>
            <a:r>
              <a:rPr lang="en-US" sz="3600" dirty="0"/>
              <a:t>Virgin Media </a:t>
            </a:r>
          </a:p>
        </p:txBody>
      </p:sp>
      <p:pic>
        <p:nvPicPr>
          <p:cNvPr id="6" name="Picture 5">
            <a:extLst>
              <a:ext uri="{FF2B5EF4-FFF2-40B4-BE49-F238E27FC236}">
                <a16:creationId xmlns:a16="http://schemas.microsoft.com/office/drawing/2014/main" id="{4AEC7AC6-0E86-8844-AE9A-89745B306F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8989" y="3933623"/>
            <a:ext cx="1265237" cy="797071"/>
          </a:xfrm>
          <a:prstGeom prst="rect">
            <a:avLst/>
          </a:prstGeom>
        </p:spPr>
      </p:pic>
    </p:spTree>
    <p:extLst>
      <p:ext uri="{BB962C8B-B14F-4D97-AF65-F5344CB8AC3E}">
        <p14:creationId xmlns:p14="http://schemas.microsoft.com/office/powerpoint/2010/main" val="978145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B1CDDA-C39F-F446-A12E-FCC418C42D50}"/>
              </a:ext>
            </a:extLst>
          </p:cNvPr>
          <p:cNvSpPr>
            <a:spLocks noGrp="1"/>
          </p:cNvSpPr>
          <p:nvPr>
            <p:ph type="title"/>
          </p:nvPr>
        </p:nvSpPr>
        <p:spPr/>
        <p:txBody>
          <a:bodyPr/>
          <a:lstStyle/>
          <a:p>
            <a:r>
              <a:rPr lang="en-GB" dirty="0"/>
              <a:t>Virgin Media Engagement </a:t>
            </a:r>
            <a:endParaRPr lang="en-US" dirty="0"/>
          </a:p>
        </p:txBody>
      </p:sp>
      <p:grpSp>
        <p:nvGrpSpPr>
          <p:cNvPr id="2" name="Group 1"/>
          <p:cNvGrpSpPr/>
          <p:nvPr/>
        </p:nvGrpSpPr>
        <p:grpSpPr>
          <a:xfrm>
            <a:off x="1159099" y="1054637"/>
            <a:ext cx="9994005" cy="4864664"/>
            <a:chOff x="477024" y="240897"/>
            <a:chExt cx="8269888" cy="4688388"/>
          </a:xfrm>
        </p:grpSpPr>
        <p:grpSp>
          <p:nvGrpSpPr>
            <p:cNvPr id="67" name="Group 66"/>
            <p:cNvGrpSpPr/>
            <p:nvPr/>
          </p:nvGrpSpPr>
          <p:grpSpPr>
            <a:xfrm>
              <a:off x="3779911" y="2825784"/>
              <a:ext cx="1593634" cy="2046705"/>
              <a:chOff x="3921833" y="3331033"/>
              <a:chExt cx="1427176" cy="2046705"/>
            </a:xfrm>
          </p:grpSpPr>
          <p:sp>
            <p:nvSpPr>
              <p:cNvPr id="68" name="TextBox 67"/>
              <p:cNvSpPr txBox="1"/>
              <p:nvPr/>
            </p:nvSpPr>
            <p:spPr>
              <a:xfrm>
                <a:off x="3921833" y="3331033"/>
                <a:ext cx="1427176" cy="2046705"/>
              </a:xfrm>
              <a:prstGeom prst="rect">
                <a:avLst/>
              </a:prstGeom>
              <a:noFill/>
            </p:spPr>
            <p:txBody>
              <a:bodyPr wrap="square" rtlCol="0">
                <a:spAutoFit/>
              </a:bodyPr>
              <a:lstStyle/>
              <a:p>
                <a:pPr algn="ctr"/>
                <a:r>
                  <a:rPr lang="en-GB" sz="1200" dirty="0"/>
                  <a:t>Site Accepted</a:t>
                </a:r>
              </a:p>
              <a:p>
                <a:pPr algn="ctr"/>
                <a:endParaRPr lang="en-GB" sz="1100" dirty="0"/>
              </a:p>
              <a:p>
                <a:pPr algn="just"/>
                <a:r>
                  <a:rPr lang="en-GB" sz="1100" dirty="0"/>
                  <a:t>Your local New Build Officer has now made any amendments required to our site designs &amp; confirmed the details of your agreement by sending out your ‘Welcome Pack’ for signature. Once signed we’re good to go!</a:t>
                </a:r>
              </a:p>
              <a:p>
                <a:pPr algn="just"/>
                <a:endParaRPr lang="en-GB" sz="1000" dirty="0"/>
              </a:p>
            </p:txBody>
          </p:sp>
          <p:cxnSp>
            <p:nvCxnSpPr>
              <p:cNvPr id="69" name="Straight Connector 68"/>
              <p:cNvCxnSpPr/>
              <p:nvPr/>
            </p:nvCxnSpPr>
            <p:spPr>
              <a:xfrm>
                <a:off x="4338062" y="3605853"/>
                <a:ext cx="58845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0" name="Freeform 97"/>
            <p:cNvSpPr>
              <a:spLocks noChangeAspect="1"/>
            </p:cNvSpPr>
            <p:nvPr/>
          </p:nvSpPr>
          <p:spPr bwMode="auto">
            <a:xfrm>
              <a:off x="2240197" y="3449532"/>
              <a:ext cx="1383205" cy="1395500"/>
            </a:xfrm>
            <a:custGeom>
              <a:avLst/>
              <a:gdLst>
                <a:gd name="T0" fmla="*/ 564 w 564"/>
                <a:gd name="T1" fmla="*/ 283 h 566"/>
                <a:gd name="T2" fmla="*/ 544 w 564"/>
                <a:gd name="T3" fmla="*/ 321 h 566"/>
                <a:gd name="T4" fmla="*/ 552 w 564"/>
                <a:gd name="T5" fmla="*/ 363 h 566"/>
                <a:gd name="T6" fmla="*/ 522 w 564"/>
                <a:gd name="T7" fmla="*/ 394 h 566"/>
                <a:gd name="T8" fmla="*/ 519 w 564"/>
                <a:gd name="T9" fmla="*/ 437 h 566"/>
                <a:gd name="T10" fmla="*/ 482 w 564"/>
                <a:gd name="T11" fmla="*/ 458 h 566"/>
                <a:gd name="T12" fmla="*/ 466 w 564"/>
                <a:gd name="T13" fmla="*/ 498 h 566"/>
                <a:gd name="T14" fmla="*/ 425 w 564"/>
                <a:gd name="T15" fmla="*/ 507 h 566"/>
                <a:gd name="T16" fmla="*/ 399 w 564"/>
                <a:gd name="T17" fmla="*/ 542 h 566"/>
                <a:gd name="T18" fmla="*/ 356 w 564"/>
                <a:gd name="T19" fmla="*/ 539 h 566"/>
                <a:gd name="T20" fmla="*/ 322 w 564"/>
                <a:gd name="T21" fmla="*/ 564 h 566"/>
                <a:gd name="T22" fmla="*/ 282 w 564"/>
                <a:gd name="T23" fmla="*/ 550 h 566"/>
                <a:gd name="T24" fmla="*/ 242 w 564"/>
                <a:gd name="T25" fmla="*/ 564 h 566"/>
                <a:gd name="T26" fmla="*/ 207 w 564"/>
                <a:gd name="T27" fmla="*/ 539 h 566"/>
                <a:gd name="T28" fmla="*/ 165 w 564"/>
                <a:gd name="T29" fmla="*/ 542 h 566"/>
                <a:gd name="T30" fmla="*/ 139 w 564"/>
                <a:gd name="T31" fmla="*/ 507 h 566"/>
                <a:gd name="T32" fmla="*/ 97 w 564"/>
                <a:gd name="T33" fmla="*/ 498 h 566"/>
                <a:gd name="T34" fmla="*/ 82 w 564"/>
                <a:gd name="T35" fmla="*/ 458 h 566"/>
                <a:gd name="T36" fmla="*/ 45 w 564"/>
                <a:gd name="T37" fmla="*/ 437 h 566"/>
                <a:gd name="T38" fmla="*/ 41 w 564"/>
                <a:gd name="T39" fmla="*/ 394 h 566"/>
                <a:gd name="T40" fmla="*/ 12 w 564"/>
                <a:gd name="T41" fmla="*/ 363 h 566"/>
                <a:gd name="T42" fmla="*/ 20 w 564"/>
                <a:gd name="T43" fmla="*/ 321 h 566"/>
                <a:gd name="T44" fmla="*/ 0 w 564"/>
                <a:gd name="T45" fmla="*/ 283 h 566"/>
                <a:gd name="T46" fmla="*/ 20 w 564"/>
                <a:gd name="T47" fmla="*/ 245 h 566"/>
                <a:gd name="T48" fmla="*/ 12 w 564"/>
                <a:gd name="T49" fmla="*/ 203 h 566"/>
                <a:gd name="T50" fmla="*/ 41 w 564"/>
                <a:gd name="T51" fmla="*/ 172 h 566"/>
                <a:gd name="T52" fmla="*/ 45 w 564"/>
                <a:gd name="T53" fmla="*/ 129 h 566"/>
                <a:gd name="T54" fmla="*/ 82 w 564"/>
                <a:gd name="T55" fmla="*/ 108 h 566"/>
                <a:gd name="T56" fmla="*/ 97 w 564"/>
                <a:gd name="T57" fmla="*/ 68 h 566"/>
                <a:gd name="T58" fmla="*/ 139 w 564"/>
                <a:gd name="T59" fmla="*/ 58 h 566"/>
                <a:gd name="T60" fmla="*/ 165 w 564"/>
                <a:gd name="T61" fmla="*/ 24 h 566"/>
                <a:gd name="T62" fmla="*/ 207 w 564"/>
                <a:gd name="T63" fmla="*/ 27 h 566"/>
                <a:gd name="T64" fmla="*/ 242 w 564"/>
                <a:gd name="T65" fmla="*/ 1 h 566"/>
                <a:gd name="T66" fmla="*/ 282 w 564"/>
                <a:gd name="T67" fmla="*/ 16 h 566"/>
                <a:gd name="T68" fmla="*/ 322 w 564"/>
                <a:gd name="T69" fmla="*/ 1 h 566"/>
                <a:gd name="T70" fmla="*/ 356 w 564"/>
                <a:gd name="T71" fmla="*/ 27 h 566"/>
                <a:gd name="T72" fmla="*/ 399 w 564"/>
                <a:gd name="T73" fmla="*/ 24 h 566"/>
                <a:gd name="T74" fmla="*/ 425 w 564"/>
                <a:gd name="T75" fmla="*/ 58 h 566"/>
                <a:gd name="T76" fmla="*/ 466 w 564"/>
                <a:gd name="T77" fmla="*/ 68 h 566"/>
                <a:gd name="T78" fmla="*/ 482 w 564"/>
                <a:gd name="T79" fmla="*/ 108 h 566"/>
                <a:gd name="T80" fmla="*/ 519 w 564"/>
                <a:gd name="T81" fmla="*/ 129 h 566"/>
                <a:gd name="T82" fmla="*/ 522 w 564"/>
                <a:gd name="T83" fmla="*/ 172 h 566"/>
                <a:gd name="T84" fmla="*/ 552 w 564"/>
                <a:gd name="T85" fmla="*/ 203 h 566"/>
                <a:gd name="T86" fmla="*/ 544 w 564"/>
                <a:gd name="T87" fmla="*/ 245 h 566"/>
                <a:gd name="T88" fmla="*/ 564 w 564"/>
                <a:gd name="T89" fmla="*/ 283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4" h="566">
                  <a:moveTo>
                    <a:pt x="564" y="283"/>
                  </a:moveTo>
                  <a:cubicBezTo>
                    <a:pt x="564" y="296"/>
                    <a:pt x="545" y="308"/>
                    <a:pt x="544" y="321"/>
                  </a:cubicBezTo>
                  <a:cubicBezTo>
                    <a:pt x="542" y="334"/>
                    <a:pt x="556" y="350"/>
                    <a:pt x="552" y="363"/>
                  </a:cubicBezTo>
                  <a:cubicBezTo>
                    <a:pt x="548" y="376"/>
                    <a:pt x="528" y="382"/>
                    <a:pt x="522" y="394"/>
                  </a:cubicBezTo>
                  <a:cubicBezTo>
                    <a:pt x="517" y="406"/>
                    <a:pt x="526" y="426"/>
                    <a:pt x="519" y="437"/>
                  </a:cubicBezTo>
                  <a:cubicBezTo>
                    <a:pt x="512" y="448"/>
                    <a:pt x="490" y="448"/>
                    <a:pt x="482" y="458"/>
                  </a:cubicBezTo>
                  <a:cubicBezTo>
                    <a:pt x="473" y="467"/>
                    <a:pt x="476" y="489"/>
                    <a:pt x="466" y="498"/>
                  </a:cubicBezTo>
                  <a:cubicBezTo>
                    <a:pt x="457" y="506"/>
                    <a:pt x="436" y="500"/>
                    <a:pt x="425" y="507"/>
                  </a:cubicBezTo>
                  <a:cubicBezTo>
                    <a:pt x="414" y="514"/>
                    <a:pt x="411" y="536"/>
                    <a:pt x="399" y="542"/>
                  </a:cubicBezTo>
                  <a:cubicBezTo>
                    <a:pt x="387" y="547"/>
                    <a:pt x="369" y="535"/>
                    <a:pt x="356" y="539"/>
                  </a:cubicBezTo>
                  <a:cubicBezTo>
                    <a:pt x="344" y="543"/>
                    <a:pt x="335" y="562"/>
                    <a:pt x="322" y="564"/>
                  </a:cubicBezTo>
                  <a:cubicBezTo>
                    <a:pt x="309" y="566"/>
                    <a:pt x="295" y="550"/>
                    <a:pt x="282" y="550"/>
                  </a:cubicBezTo>
                  <a:cubicBezTo>
                    <a:pt x="269" y="550"/>
                    <a:pt x="255" y="566"/>
                    <a:pt x="242" y="564"/>
                  </a:cubicBezTo>
                  <a:cubicBezTo>
                    <a:pt x="229" y="562"/>
                    <a:pt x="220" y="543"/>
                    <a:pt x="207" y="539"/>
                  </a:cubicBezTo>
                  <a:cubicBezTo>
                    <a:pt x="195" y="535"/>
                    <a:pt x="177" y="547"/>
                    <a:pt x="165" y="542"/>
                  </a:cubicBezTo>
                  <a:cubicBezTo>
                    <a:pt x="153" y="536"/>
                    <a:pt x="150" y="514"/>
                    <a:pt x="139" y="507"/>
                  </a:cubicBezTo>
                  <a:cubicBezTo>
                    <a:pt x="128" y="500"/>
                    <a:pt x="107" y="506"/>
                    <a:pt x="97" y="498"/>
                  </a:cubicBezTo>
                  <a:cubicBezTo>
                    <a:pt x="88" y="489"/>
                    <a:pt x="91" y="467"/>
                    <a:pt x="82" y="458"/>
                  </a:cubicBezTo>
                  <a:cubicBezTo>
                    <a:pt x="74" y="448"/>
                    <a:pt x="52" y="448"/>
                    <a:pt x="45" y="437"/>
                  </a:cubicBezTo>
                  <a:cubicBezTo>
                    <a:pt x="38" y="426"/>
                    <a:pt x="47" y="406"/>
                    <a:pt x="41" y="394"/>
                  </a:cubicBezTo>
                  <a:cubicBezTo>
                    <a:pt x="36" y="382"/>
                    <a:pt x="15" y="376"/>
                    <a:pt x="12" y="363"/>
                  </a:cubicBezTo>
                  <a:cubicBezTo>
                    <a:pt x="8" y="350"/>
                    <a:pt x="22" y="334"/>
                    <a:pt x="20" y="321"/>
                  </a:cubicBezTo>
                  <a:cubicBezTo>
                    <a:pt x="18" y="308"/>
                    <a:pt x="0" y="296"/>
                    <a:pt x="0" y="283"/>
                  </a:cubicBezTo>
                  <a:cubicBezTo>
                    <a:pt x="0" y="270"/>
                    <a:pt x="18" y="258"/>
                    <a:pt x="20" y="245"/>
                  </a:cubicBezTo>
                  <a:cubicBezTo>
                    <a:pt x="22" y="232"/>
                    <a:pt x="8" y="215"/>
                    <a:pt x="12" y="203"/>
                  </a:cubicBezTo>
                  <a:cubicBezTo>
                    <a:pt x="15" y="190"/>
                    <a:pt x="36" y="184"/>
                    <a:pt x="41" y="172"/>
                  </a:cubicBezTo>
                  <a:cubicBezTo>
                    <a:pt x="47" y="160"/>
                    <a:pt x="38" y="140"/>
                    <a:pt x="45" y="129"/>
                  </a:cubicBezTo>
                  <a:cubicBezTo>
                    <a:pt x="52" y="118"/>
                    <a:pt x="74" y="118"/>
                    <a:pt x="82" y="108"/>
                  </a:cubicBezTo>
                  <a:cubicBezTo>
                    <a:pt x="91" y="98"/>
                    <a:pt x="88" y="77"/>
                    <a:pt x="97" y="68"/>
                  </a:cubicBezTo>
                  <a:cubicBezTo>
                    <a:pt x="107" y="59"/>
                    <a:pt x="128" y="65"/>
                    <a:pt x="139" y="58"/>
                  </a:cubicBezTo>
                  <a:cubicBezTo>
                    <a:pt x="150" y="51"/>
                    <a:pt x="153" y="30"/>
                    <a:pt x="165" y="24"/>
                  </a:cubicBezTo>
                  <a:cubicBezTo>
                    <a:pt x="177" y="19"/>
                    <a:pt x="195" y="30"/>
                    <a:pt x="207" y="27"/>
                  </a:cubicBezTo>
                  <a:cubicBezTo>
                    <a:pt x="220" y="23"/>
                    <a:pt x="229" y="3"/>
                    <a:pt x="242" y="1"/>
                  </a:cubicBezTo>
                  <a:cubicBezTo>
                    <a:pt x="255" y="0"/>
                    <a:pt x="269" y="16"/>
                    <a:pt x="282" y="16"/>
                  </a:cubicBezTo>
                  <a:cubicBezTo>
                    <a:pt x="295" y="16"/>
                    <a:pt x="309" y="0"/>
                    <a:pt x="322" y="1"/>
                  </a:cubicBezTo>
                  <a:cubicBezTo>
                    <a:pt x="335" y="3"/>
                    <a:pt x="344" y="23"/>
                    <a:pt x="356" y="27"/>
                  </a:cubicBezTo>
                  <a:cubicBezTo>
                    <a:pt x="369" y="30"/>
                    <a:pt x="387" y="19"/>
                    <a:pt x="399" y="24"/>
                  </a:cubicBezTo>
                  <a:cubicBezTo>
                    <a:pt x="411" y="30"/>
                    <a:pt x="414" y="51"/>
                    <a:pt x="425" y="58"/>
                  </a:cubicBezTo>
                  <a:cubicBezTo>
                    <a:pt x="436" y="65"/>
                    <a:pt x="457" y="59"/>
                    <a:pt x="466" y="68"/>
                  </a:cubicBezTo>
                  <a:cubicBezTo>
                    <a:pt x="476" y="77"/>
                    <a:pt x="473" y="98"/>
                    <a:pt x="482" y="108"/>
                  </a:cubicBezTo>
                  <a:cubicBezTo>
                    <a:pt x="490" y="118"/>
                    <a:pt x="512" y="118"/>
                    <a:pt x="519" y="129"/>
                  </a:cubicBezTo>
                  <a:cubicBezTo>
                    <a:pt x="526" y="140"/>
                    <a:pt x="517" y="160"/>
                    <a:pt x="522" y="172"/>
                  </a:cubicBezTo>
                  <a:cubicBezTo>
                    <a:pt x="528" y="184"/>
                    <a:pt x="548" y="190"/>
                    <a:pt x="552" y="203"/>
                  </a:cubicBezTo>
                  <a:cubicBezTo>
                    <a:pt x="556" y="215"/>
                    <a:pt x="542" y="232"/>
                    <a:pt x="544" y="245"/>
                  </a:cubicBezTo>
                  <a:cubicBezTo>
                    <a:pt x="545" y="258"/>
                    <a:pt x="564" y="270"/>
                    <a:pt x="564" y="283"/>
                  </a:cubicBezTo>
                  <a:close/>
                </a:path>
              </a:pathLst>
            </a:custGeom>
            <a:solidFill>
              <a:srgbClr val="9D9259"/>
            </a:solidFill>
            <a:ln>
              <a:solidFill>
                <a:schemeClr val="bg2">
                  <a:lumMod val="50000"/>
                </a:schemeClr>
              </a:solidFill>
            </a:ln>
          </p:spPr>
          <p:txBody>
            <a:bodyPr/>
            <a:lstStyle/>
            <a:p>
              <a:pPr fontAlgn="auto">
                <a:spcBef>
                  <a:spcPts val="0"/>
                </a:spcBef>
                <a:spcAft>
                  <a:spcPts val="0"/>
                </a:spcAft>
                <a:defRPr/>
              </a:pPr>
              <a:endParaRPr lang="en-GB" dirty="0">
                <a:latin typeface="+mn-lt"/>
                <a:cs typeface="+mn-cs"/>
              </a:endParaRPr>
            </a:p>
          </p:txBody>
        </p:sp>
        <p:pic>
          <p:nvPicPr>
            <p:cNvPr id="71"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a:off x="5956253" y="3808241"/>
              <a:ext cx="1089095" cy="112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 name="Group 72"/>
            <p:cNvGrpSpPr/>
            <p:nvPr/>
          </p:nvGrpSpPr>
          <p:grpSpPr>
            <a:xfrm>
              <a:off x="477024" y="2815502"/>
              <a:ext cx="1553834" cy="1853900"/>
              <a:chOff x="1608161" y="3322930"/>
              <a:chExt cx="1195530" cy="1853900"/>
            </a:xfrm>
          </p:grpSpPr>
          <p:sp>
            <p:nvSpPr>
              <p:cNvPr id="130" name="TextBox 129"/>
              <p:cNvSpPr txBox="1"/>
              <p:nvPr/>
            </p:nvSpPr>
            <p:spPr>
              <a:xfrm>
                <a:off x="1608161" y="3322930"/>
                <a:ext cx="1195530" cy="1853900"/>
              </a:xfrm>
              <a:prstGeom prst="rect">
                <a:avLst/>
              </a:prstGeom>
              <a:noFill/>
            </p:spPr>
            <p:txBody>
              <a:bodyPr wrap="square" rtlCol="0">
                <a:spAutoFit/>
              </a:bodyPr>
              <a:lstStyle/>
              <a:p>
                <a:pPr algn="ctr"/>
                <a:r>
                  <a:rPr lang="en-GB" sz="1200" dirty="0">
                    <a:latin typeface="+mj-lt"/>
                    <a:cs typeface="Arial" panose="020B0604020202020204" pitchFamily="34" charset="0"/>
                  </a:rPr>
                  <a:t>Site Submission</a:t>
                </a:r>
              </a:p>
              <a:p>
                <a:pPr algn="ctr"/>
                <a:endParaRPr lang="en-GB" sz="1200" u="sng" dirty="0">
                  <a:latin typeface="+mj-lt"/>
                  <a:cs typeface="Arial" panose="020B0604020202020204" pitchFamily="34" charset="0"/>
                </a:endParaRPr>
              </a:p>
              <a:p>
                <a:pPr algn="ctr"/>
                <a:r>
                  <a:rPr lang="en-GB" sz="1100" dirty="0">
                    <a:latin typeface="+mj-lt"/>
                    <a:cs typeface="Arial" panose="020B0604020202020204" pitchFamily="34" charset="0"/>
                  </a:rPr>
                  <a:t>Go to: </a:t>
                </a:r>
                <a:r>
                  <a:rPr lang="en-GB" sz="900" dirty="0">
                    <a:latin typeface="+mj-lt"/>
                    <a:cs typeface="Arial" panose="020B0604020202020204" pitchFamily="34" charset="0"/>
                    <a:hlinkClick r:id="rId4"/>
                  </a:rPr>
                  <a:t>www.virginmedia.com/developer</a:t>
                </a:r>
                <a:r>
                  <a:rPr lang="en-GB" sz="900" dirty="0">
                    <a:latin typeface="+mj-lt"/>
                    <a:cs typeface="Arial" panose="020B0604020202020204" pitchFamily="34" charset="0"/>
                  </a:rPr>
                  <a:t> </a:t>
                </a:r>
              </a:p>
              <a:p>
                <a:pPr algn="just"/>
                <a:endParaRPr lang="en-GB" sz="1000" dirty="0">
                  <a:latin typeface="+mj-lt"/>
                  <a:cs typeface="Arial" panose="020B0604020202020204" pitchFamily="34" charset="0"/>
                </a:endParaRPr>
              </a:p>
              <a:p>
                <a:pPr algn="just"/>
                <a:r>
                  <a:rPr lang="en-GB" sz="1100" dirty="0">
                    <a:latin typeface="+mj-lt"/>
                    <a:cs typeface="Arial" panose="020B0604020202020204" pitchFamily="34" charset="0"/>
                  </a:rPr>
                  <a:t>It’s quick and easy to complete our site request form. Once we receive  your site information  our team will complete an initial feasibility for you</a:t>
                </a:r>
                <a:r>
                  <a:rPr lang="en-GB" sz="1100" dirty="0">
                    <a:solidFill>
                      <a:schemeClr val="bg1"/>
                    </a:solidFill>
                    <a:latin typeface="+mj-lt"/>
                    <a:cs typeface="Arial" panose="020B0604020202020204" pitchFamily="34" charset="0"/>
                  </a:rPr>
                  <a:t>.</a:t>
                </a:r>
              </a:p>
            </p:txBody>
          </p:sp>
          <p:cxnSp>
            <p:nvCxnSpPr>
              <p:cNvPr id="131" name="Straight Connector 130"/>
              <p:cNvCxnSpPr/>
              <p:nvPr/>
            </p:nvCxnSpPr>
            <p:spPr>
              <a:xfrm>
                <a:off x="1929717" y="3614816"/>
                <a:ext cx="55760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4" name="Rounded Rectangle 73"/>
            <p:cNvSpPr/>
            <p:nvPr/>
          </p:nvSpPr>
          <p:spPr>
            <a:xfrm>
              <a:off x="2151930" y="2117809"/>
              <a:ext cx="1548842" cy="2701842"/>
            </a:xfrm>
            <a:prstGeom prst="roundRect">
              <a:avLst>
                <a:gd name="adj" fmla="val 1670"/>
              </a:avLst>
            </a:pr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Rounded Rectangle 74"/>
            <p:cNvSpPr/>
            <p:nvPr/>
          </p:nvSpPr>
          <p:spPr>
            <a:xfrm>
              <a:off x="5496505" y="2117808"/>
              <a:ext cx="1548843" cy="2701841"/>
            </a:xfrm>
            <a:prstGeom prst="roundRect">
              <a:avLst>
                <a:gd name="adj" fmla="val 1670"/>
              </a:avLst>
            </a:pr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6" name="Group 75"/>
            <p:cNvGrpSpPr/>
            <p:nvPr/>
          </p:nvGrpSpPr>
          <p:grpSpPr>
            <a:xfrm>
              <a:off x="5496505" y="2054514"/>
              <a:ext cx="1548843" cy="2209848"/>
              <a:chOff x="5050163" y="2661128"/>
              <a:chExt cx="1548843" cy="2209848"/>
            </a:xfrm>
          </p:grpSpPr>
          <p:sp>
            <p:nvSpPr>
              <p:cNvPr id="128" name="TextBox 127"/>
              <p:cNvSpPr txBox="1"/>
              <p:nvPr/>
            </p:nvSpPr>
            <p:spPr>
              <a:xfrm>
                <a:off x="5050163" y="2661128"/>
                <a:ext cx="1548843" cy="2209848"/>
              </a:xfrm>
              <a:prstGeom prst="rect">
                <a:avLst/>
              </a:prstGeom>
              <a:noFill/>
            </p:spPr>
            <p:txBody>
              <a:bodyPr wrap="square" rtlCol="0">
                <a:spAutoFit/>
              </a:bodyPr>
              <a:lstStyle/>
              <a:p>
                <a:pPr algn="ctr"/>
                <a:r>
                  <a:rPr lang="en-GB" sz="1200" dirty="0"/>
                  <a:t>Site Liaison Officer</a:t>
                </a:r>
              </a:p>
              <a:p>
                <a:pPr algn="ctr"/>
                <a:endParaRPr lang="en-GB" sz="1200" dirty="0"/>
              </a:p>
              <a:p>
                <a:pPr algn="just"/>
                <a:r>
                  <a:rPr lang="en-GB" sz="1100" dirty="0"/>
                  <a:t>Our Liaison officer will visit your site every two weeks. They’ll arrange delivery of everything you need for the fibre installation straight to your site, track and report installation progress and work with your sales office.</a:t>
                </a:r>
              </a:p>
              <a:p>
                <a:pPr algn="just"/>
                <a:endParaRPr lang="en-GB" sz="1000" dirty="0"/>
              </a:p>
              <a:p>
                <a:pPr algn="just"/>
                <a:endParaRPr lang="en-GB" sz="1000" dirty="0"/>
              </a:p>
            </p:txBody>
          </p:sp>
          <p:cxnSp>
            <p:nvCxnSpPr>
              <p:cNvPr id="129" name="Straight Connector 128"/>
              <p:cNvCxnSpPr/>
              <p:nvPr/>
            </p:nvCxnSpPr>
            <p:spPr>
              <a:xfrm>
                <a:off x="5495914" y="2989458"/>
                <a:ext cx="7200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7" name="Rounded Rectangle 76"/>
            <p:cNvSpPr/>
            <p:nvPr/>
          </p:nvSpPr>
          <p:spPr>
            <a:xfrm>
              <a:off x="495141" y="2805239"/>
              <a:ext cx="1535718" cy="2014412"/>
            </a:xfrm>
            <a:prstGeom prst="roundRect">
              <a:avLst>
                <a:gd name="adj" fmla="val 1670"/>
              </a:avLst>
            </a:pr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8" name="Group 77"/>
            <p:cNvGrpSpPr/>
            <p:nvPr/>
          </p:nvGrpSpPr>
          <p:grpSpPr>
            <a:xfrm>
              <a:off x="2151930" y="2117809"/>
              <a:ext cx="1548842" cy="1394132"/>
              <a:chOff x="2588937" y="2727749"/>
              <a:chExt cx="1548842" cy="1394132"/>
            </a:xfrm>
          </p:grpSpPr>
          <p:sp>
            <p:nvSpPr>
              <p:cNvPr id="126" name="TextBox 125"/>
              <p:cNvSpPr txBox="1"/>
              <p:nvPr/>
            </p:nvSpPr>
            <p:spPr>
              <a:xfrm>
                <a:off x="2588937" y="2727749"/>
                <a:ext cx="1548842" cy="1394132"/>
              </a:xfrm>
              <a:prstGeom prst="rect">
                <a:avLst/>
              </a:prstGeom>
              <a:noFill/>
            </p:spPr>
            <p:txBody>
              <a:bodyPr wrap="square" rtlCol="0">
                <a:spAutoFit/>
              </a:bodyPr>
              <a:lstStyle/>
              <a:p>
                <a:pPr algn="ctr"/>
                <a:r>
                  <a:rPr lang="en-GB" sz="1200" dirty="0"/>
                  <a:t>New Build Officer</a:t>
                </a:r>
              </a:p>
              <a:p>
                <a:pPr algn="just"/>
                <a:endParaRPr lang="en-GB" sz="1000" dirty="0"/>
              </a:p>
              <a:p>
                <a:pPr algn="just"/>
                <a:r>
                  <a:rPr lang="en-GB" sz="1100" dirty="0"/>
                  <a:t>Our New Build Officer will contact you to discuss an initial site survey, study your site utility margins and start advising you on cable routing.</a:t>
                </a:r>
              </a:p>
            </p:txBody>
          </p:sp>
          <p:cxnSp>
            <p:nvCxnSpPr>
              <p:cNvPr id="127" name="Straight Connector 126"/>
              <p:cNvCxnSpPr/>
              <p:nvPr/>
            </p:nvCxnSpPr>
            <p:spPr>
              <a:xfrm>
                <a:off x="2965756" y="2989458"/>
                <a:ext cx="7200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9" name="Rounded Rectangle 78"/>
            <p:cNvSpPr/>
            <p:nvPr/>
          </p:nvSpPr>
          <p:spPr>
            <a:xfrm>
              <a:off x="3779912" y="2825783"/>
              <a:ext cx="1593632" cy="1993867"/>
            </a:xfrm>
            <a:prstGeom prst="roundRect">
              <a:avLst>
                <a:gd name="adj" fmla="val 1670"/>
              </a:avLst>
            </a:pr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ounded Rectangle 79"/>
            <p:cNvSpPr/>
            <p:nvPr/>
          </p:nvSpPr>
          <p:spPr>
            <a:xfrm>
              <a:off x="7140212" y="2825784"/>
              <a:ext cx="1489213" cy="1993865"/>
            </a:xfrm>
            <a:prstGeom prst="roundRect">
              <a:avLst>
                <a:gd name="adj" fmla="val 1670"/>
              </a:avLst>
            </a:pr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1" name="Straight Connector 80"/>
            <p:cNvCxnSpPr/>
            <p:nvPr/>
          </p:nvCxnSpPr>
          <p:spPr>
            <a:xfrm>
              <a:off x="538000" y="396228"/>
              <a:ext cx="8086964"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477026" y="342222"/>
              <a:ext cx="121948" cy="108012"/>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Oval 82"/>
            <p:cNvSpPr/>
            <p:nvPr/>
          </p:nvSpPr>
          <p:spPr>
            <a:xfrm>
              <a:off x="8624964" y="346247"/>
              <a:ext cx="121948" cy="108012"/>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p:cNvGrpSpPr/>
            <p:nvPr/>
          </p:nvGrpSpPr>
          <p:grpSpPr>
            <a:xfrm>
              <a:off x="3994813" y="342222"/>
              <a:ext cx="1154375" cy="2375093"/>
              <a:chOff x="3994812" y="947837"/>
              <a:chExt cx="1154375" cy="2375093"/>
            </a:xfrm>
          </p:grpSpPr>
          <p:sp>
            <p:nvSpPr>
              <p:cNvPr id="122" name="Oval 121"/>
              <p:cNvSpPr/>
              <p:nvPr/>
            </p:nvSpPr>
            <p:spPr>
              <a:xfrm>
                <a:off x="4511026" y="947837"/>
                <a:ext cx="121948" cy="108012"/>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3" name="Straight Connector 122"/>
              <p:cNvCxnSpPr>
                <a:endCxn id="124" idx="0"/>
              </p:cNvCxnSpPr>
              <p:nvPr/>
            </p:nvCxnSpPr>
            <p:spPr>
              <a:xfrm>
                <a:off x="4572000" y="1028846"/>
                <a:ext cx="0" cy="1141956"/>
              </a:xfrm>
              <a:prstGeom prst="line">
                <a:avLst/>
              </a:prstGeom>
              <a:ln w="158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3994812" y="2170802"/>
                <a:ext cx="1154375" cy="1152128"/>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5" name="Picture 6" descr="Image result for contract graphic">
                <a:hlinkClick r:id="rId5"/>
              </p:cNvPr>
              <p:cNvPicPr>
                <a:picLocks noChangeAspect="1" noChangeArrowheads="1"/>
              </p:cNvPicPr>
              <p:nvPr/>
            </p:nvPicPr>
            <p:blipFill>
              <a:blip r:embed="rId6" cstate="print">
                <a:duotone>
                  <a:schemeClr val="accent4">
                    <a:shade val="45000"/>
                    <a:satMod val="135000"/>
                  </a:schemeClr>
                  <a:prstClr val="white"/>
                </a:duotone>
                <a:extLst>
                  <a:ext uri="{BEBA8EAE-BF5A-486C-A8C5-ECC9F3942E4B}">
                    <a14:imgProps xmlns:a14="http://schemas.microsoft.com/office/drawing/2010/main">
                      <a14:imgLayer r:embed="rId7">
                        <a14:imgEffect>
                          <a14:colorTemperature colorTemp="11200"/>
                        </a14:imgEffect>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243457" y="2352956"/>
                <a:ext cx="657085" cy="841178"/>
              </a:xfrm>
              <a:prstGeom prst="rect">
                <a:avLst/>
              </a:prstGeom>
              <a:noFill/>
              <a:extLst>
                <a:ext uri="{909E8E84-426E-40DD-AFC4-6F175D3DCCD1}">
                  <a14:hiddenFill xmlns:a14="http://schemas.microsoft.com/office/drawing/2010/main">
                    <a:solidFill>
                      <a:srgbClr val="FFFFFF"/>
                    </a:solidFill>
                  </a14:hiddenFill>
                </a:ext>
              </a:extLst>
            </p:spPr>
          </p:pic>
        </p:grpSp>
        <p:pic>
          <p:nvPicPr>
            <p:cNvPr id="85" name="Picture 2" descr="Image result for virgin media logo 2017">
              <a:hlinkClick r:id="rId8"/>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31552"/>
            <a:stretch/>
          </p:blipFill>
          <p:spPr bwMode="auto">
            <a:xfrm>
              <a:off x="954830" y="1998847"/>
              <a:ext cx="306132" cy="184000"/>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oup 85"/>
            <p:cNvGrpSpPr/>
            <p:nvPr/>
          </p:nvGrpSpPr>
          <p:grpSpPr>
            <a:xfrm>
              <a:off x="2345986" y="342222"/>
              <a:ext cx="1154375" cy="1712292"/>
              <a:chOff x="2748608" y="962566"/>
              <a:chExt cx="1154375" cy="1712292"/>
            </a:xfrm>
          </p:grpSpPr>
          <p:sp>
            <p:nvSpPr>
              <p:cNvPr id="118" name="Oval 117"/>
              <p:cNvSpPr/>
              <p:nvPr/>
            </p:nvSpPr>
            <p:spPr>
              <a:xfrm>
                <a:off x="3264822" y="962566"/>
                <a:ext cx="121948" cy="10801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9" name="Straight Connector 118"/>
              <p:cNvCxnSpPr>
                <a:stCxn id="118" idx="4"/>
              </p:cNvCxnSpPr>
              <p:nvPr/>
            </p:nvCxnSpPr>
            <p:spPr>
              <a:xfrm>
                <a:off x="3325796" y="1070578"/>
                <a:ext cx="0" cy="452152"/>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2748608" y="1522730"/>
                <a:ext cx="1154375" cy="1152128"/>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1" name="Picture 10" descr="Related image">
                <a:hlinkClick r:id="rId10"/>
              </p:cNvPr>
              <p:cNvPicPr>
                <a:picLocks noChangeAspect="1" noChangeArrowheads="1"/>
              </p:cNvPicPr>
              <p:nvPr/>
            </p:nvPicPr>
            <p:blipFill rotWithShape="1">
              <a:blip r:embed="rId11" cstate="print">
                <a:duotone>
                  <a:schemeClr val="accent4">
                    <a:shade val="45000"/>
                    <a:satMod val="135000"/>
                  </a:schemeClr>
                  <a:prstClr val="white"/>
                </a:duotone>
                <a:extLst>
                  <a:ext uri="{BEBA8EAE-BF5A-486C-A8C5-ECC9F3942E4B}">
                    <a14:imgProps xmlns:a14="http://schemas.microsoft.com/office/drawing/2010/main">
                      <a14:imgLayer r:embed="rId12">
                        <a14:imgEffect>
                          <a14:backgroundRemoval t="3870" b="96255" l="2125" r="98625">
                            <a14:foregroundMark x1="52750" y1="29963" x2="52750" y2="29963"/>
                            <a14:foregroundMark x1="77250" y1="71286" x2="77250" y2="71286"/>
                            <a14:foregroundMark x1="26125" y1="70911" x2="26125" y2="70911"/>
                            <a14:foregroundMark x1="50875" y1="76779" x2="50875" y2="76779"/>
                            <a14:foregroundMark x1="40500" y1="62172" x2="40500" y2="62172"/>
                            <a14:foregroundMark x1="60625" y1="68414" x2="60625" y2="68414"/>
                            <a14:foregroundMark x1="61625" y1="55056" x2="61625" y2="55056"/>
                            <a14:foregroundMark x1="38125" y1="55056" x2="38125" y2="55056"/>
                            <a14:foregroundMark x1="45375" y1="57678" x2="45375" y2="57678"/>
                            <a14:foregroundMark x1="41750" y1="73283" x2="41750" y2="73283"/>
                            <a14:foregroundMark x1="56375" y1="69039" x2="56375" y2="69039"/>
                            <a14:foregroundMark x1="58625" y1="60175" x2="58625" y2="60175"/>
                          </a14:backgroundRemoval>
                        </a14:imgEffect>
                      </a14:imgLayer>
                    </a14:imgProps>
                  </a:ext>
                  <a:ext uri="{28A0092B-C50C-407E-A947-70E740481C1C}">
                    <a14:useLocalDpi xmlns:a14="http://schemas.microsoft.com/office/drawing/2010/main" val="0"/>
                  </a:ext>
                </a:extLst>
              </a:blip>
              <a:srcRect/>
              <a:stretch/>
            </p:blipFill>
            <p:spPr bwMode="auto">
              <a:xfrm>
                <a:off x="2853276" y="1593687"/>
                <a:ext cx="945037" cy="9450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7" name="Group 86"/>
            <p:cNvGrpSpPr/>
            <p:nvPr/>
          </p:nvGrpSpPr>
          <p:grpSpPr>
            <a:xfrm>
              <a:off x="5701562" y="330833"/>
              <a:ext cx="1154375" cy="1723681"/>
              <a:chOff x="5247398" y="951177"/>
              <a:chExt cx="1154375" cy="1723681"/>
            </a:xfrm>
          </p:grpSpPr>
          <p:sp>
            <p:nvSpPr>
              <p:cNvPr id="114" name="Oval 113"/>
              <p:cNvSpPr/>
              <p:nvPr/>
            </p:nvSpPr>
            <p:spPr>
              <a:xfrm>
                <a:off x="5755385" y="951177"/>
                <a:ext cx="138399" cy="113099"/>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5" name="Straight Connector 114"/>
              <p:cNvCxnSpPr/>
              <p:nvPr/>
            </p:nvCxnSpPr>
            <p:spPr>
              <a:xfrm>
                <a:off x="5832933" y="1043575"/>
                <a:ext cx="0" cy="448127"/>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5247398" y="1522730"/>
                <a:ext cx="1154375" cy="1152128"/>
              </a:xfrm>
              <a:prstGeom prst="ellipse">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7" name="Picture 14" descr="Related image">
                <a:hlinkClick r:id="rId13"/>
              </p:cNvPr>
              <p:cNvPicPr>
                <a:picLocks noChangeAspect="1" noChangeArrowheads="1"/>
              </p:cNvPicPr>
              <p:nvPr/>
            </p:nvPicPr>
            <p:blipFill>
              <a:blip r:embed="rId1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80067" y="1693301"/>
                <a:ext cx="810985" cy="8109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8" name="Group 87"/>
            <p:cNvGrpSpPr/>
            <p:nvPr/>
          </p:nvGrpSpPr>
          <p:grpSpPr>
            <a:xfrm>
              <a:off x="7303949" y="341160"/>
              <a:ext cx="1154375" cy="2378078"/>
              <a:chOff x="6504058" y="944852"/>
              <a:chExt cx="1154375" cy="2378078"/>
            </a:xfrm>
          </p:grpSpPr>
          <p:sp>
            <p:nvSpPr>
              <p:cNvPr id="110" name="Oval 109"/>
              <p:cNvSpPr/>
              <p:nvPr/>
            </p:nvSpPr>
            <p:spPr>
              <a:xfrm>
                <a:off x="7020272" y="944852"/>
                <a:ext cx="121948" cy="108012"/>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1" name="Straight Connector 110"/>
              <p:cNvCxnSpPr/>
              <p:nvPr/>
            </p:nvCxnSpPr>
            <p:spPr>
              <a:xfrm>
                <a:off x="7081246" y="1016572"/>
                <a:ext cx="0" cy="1154230"/>
              </a:xfrm>
              <a:prstGeom prst="line">
                <a:avLst/>
              </a:prstGeom>
              <a:ln w="158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6504058" y="2170802"/>
                <a:ext cx="1154375" cy="1152128"/>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3" name="Picture 16" descr="Image result for home graphic">
                <a:hlinkClick r:id="rId15"/>
              </p:cNvPr>
              <p:cNvPicPr>
                <a:picLocks noChangeAspect="1" noChangeArrowheads="1"/>
              </p:cNvPicPr>
              <p:nvPr/>
            </p:nvPicPr>
            <p:blipFill rotWithShape="1">
              <a:blip r:embed="rId16" cstate="print">
                <a:duotone>
                  <a:schemeClr val="accent4">
                    <a:shade val="45000"/>
                    <a:satMod val="135000"/>
                  </a:schemeClr>
                  <a:prstClr val="white"/>
                </a:duotone>
                <a:extLst>
                  <a:ext uri="{28A0092B-C50C-407E-A947-70E740481C1C}">
                    <a14:useLocalDpi xmlns:a14="http://schemas.microsoft.com/office/drawing/2010/main" val="0"/>
                  </a:ext>
                </a:extLst>
              </a:blip>
              <a:srcRect l="26929" t="13189" r="24755" b="16191"/>
              <a:stretch/>
            </p:blipFill>
            <p:spPr bwMode="auto">
              <a:xfrm>
                <a:off x="6670577" y="2337230"/>
                <a:ext cx="821333" cy="8192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 name="Group 88"/>
            <p:cNvGrpSpPr/>
            <p:nvPr/>
          </p:nvGrpSpPr>
          <p:grpSpPr>
            <a:xfrm>
              <a:off x="7140211" y="2825784"/>
              <a:ext cx="1484753" cy="1720419"/>
              <a:chOff x="6402038" y="3332252"/>
              <a:chExt cx="1484753" cy="1720419"/>
            </a:xfrm>
          </p:grpSpPr>
          <p:sp>
            <p:nvSpPr>
              <p:cNvPr id="108" name="TextBox 107"/>
              <p:cNvSpPr txBox="1"/>
              <p:nvPr/>
            </p:nvSpPr>
            <p:spPr>
              <a:xfrm>
                <a:off x="6402038" y="3332252"/>
                <a:ext cx="1484753" cy="1720419"/>
              </a:xfrm>
              <a:prstGeom prst="rect">
                <a:avLst/>
              </a:prstGeom>
              <a:noFill/>
            </p:spPr>
            <p:txBody>
              <a:bodyPr wrap="square" rtlCol="0">
                <a:spAutoFit/>
              </a:bodyPr>
              <a:lstStyle/>
              <a:p>
                <a:pPr algn="ctr"/>
                <a:r>
                  <a:rPr lang="en-GB" sz="1200" dirty="0"/>
                  <a:t>Homes Complete</a:t>
                </a:r>
              </a:p>
              <a:p>
                <a:pPr algn="ctr"/>
                <a:endParaRPr lang="en-GB" sz="1000" dirty="0"/>
              </a:p>
              <a:p>
                <a:pPr algn="just"/>
                <a:r>
                  <a:rPr lang="en-GB" sz="1100" dirty="0"/>
                  <a:t>Once your homes are complete you will be able to submit your claim your payment and your customer can get on with enjoying up to 350Mbps broadband in their brand new home!</a:t>
                </a:r>
              </a:p>
            </p:txBody>
          </p:sp>
          <p:cxnSp>
            <p:nvCxnSpPr>
              <p:cNvPr id="109" name="Straight Connector 108"/>
              <p:cNvCxnSpPr/>
              <p:nvPr/>
            </p:nvCxnSpPr>
            <p:spPr>
              <a:xfrm>
                <a:off x="6786606" y="3596694"/>
                <a:ext cx="7200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683774" y="341160"/>
              <a:ext cx="1154375" cy="2403101"/>
              <a:chOff x="643435" y="316137"/>
              <a:chExt cx="1154375" cy="2403101"/>
            </a:xfrm>
          </p:grpSpPr>
          <p:grpSp>
            <p:nvGrpSpPr>
              <p:cNvPr id="103" name="Group 102"/>
              <p:cNvGrpSpPr/>
              <p:nvPr/>
            </p:nvGrpSpPr>
            <p:grpSpPr>
              <a:xfrm>
                <a:off x="643435" y="316137"/>
                <a:ext cx="1154375" cy="2403101"/>
                <a:chOff x="1571175" y="919829"/>
                <a:chExt cx="1154375" cy="2403101"/>
              </a:xfrm>
            </p:grpSpPr>
            <p:sp>
              <p:nvSpPr>
                <p:cNvPr id="105" name="Oval 104"/>
                <p:cNvSpPr/>
                <p:nvPr/>
              </p:nvSpPr>
              <p:spPr>
                <a:xfrm>
                  <a:off x="2089427" y="919829"/>
                  <a:ext cx="121948" cy="108012"/>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Oval 105"/>
                <p:cNvSpPr/>
                <p:nvPr/>
              </p:nvSpPr>
              <p:spPr>
                <a:xfrm>
                  <a:off x="1571175" y="2170802"/>
                  <a:ext cx="1154375" cy="1152128"/>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7" name="Picture 8" descr="Related image">
                  <a:hlinkClick r:id="rId17"/>
                </p:cNvPr>
                <p:cNvPicPr>
                  <a:picLocks noChangeAspect="1" noChangeArrowheads="1"/>
                </p:cNvPicPr>
                <p:nvPr/>
              </p:nvPicPr>
              <p:blipFill rotWithShape="1">
                <a:blip r:embed="rId18" cstate="print">
                  <a:duotone>
                    <a:schemeClr val="accent4">
                      <a:shade val="45000"/>
                      <a:satMod val="135000"/>
                    </a:schemeClr>
                    <a:prstClr val="white"/>
                  </a:duotone>
                  <a:extLst>
                    <a:ext uri="{BEBA8EAE-BF5A-486C-A8C5-ECC9F3942E4B}">
                      <a14:imgProps xmlns:a14="http://schemas.microsoft.com/office/drawing/2010/main">
                        <a14:imgLayer r:embed="rId19">
                          <a14:imgEffect>
                            <a14:brightnessContrast bright="-40000" contrast="40000"/>
                          </a14:imgEffect>
                        </a14:imgLayer>
                      </a14:imgProps>
                    </a:ext>
                    <a:ext uri="{28A0092B-C50C-407E-A947-70E740481C1C}">
                      <a14:useLocalDpi xmlns:a14="http://schemas.microsoft.com/office/drawing/2010/main" val="0"/>
                    </a:ext>
                  </a:extLst>
                </a:blip>
                <a:srcRect l="12362" t="23790" r="12847" b="25985"/>
                <a:stretch/>
              </p:blipFill>
              <p:spPr bwMode="auto">
                <a:xfrm>
                  <a:off x="1719868" y="2468688"/>
                  <a:ext cx="907916" cy="60971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4" name="Straight Connector 103"/>
              <p:cNvCxnSpPr/>
              <p:nvPr/>
            </p:nvCxnSpPr>
            <p:spPr>
              <a:xfrm>
                <a:off x="1220623" y="419017"/>
                <a:ext cx="0" cy="1141956"/>
              </a:xfrm>
              <a:prstGeom prst="line">
                <a:avLst/>
              </a:prstGeom>
              <a:ln w="158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1" name="TextBox 90"/>
            <p:cNvSpPr txBox="1"/>
            <p:nvPr/>
          </p:nvSpPr>
          <p:spPr>
            <a:xfrm>
              <a:off x="2378864" y="3601593"/>
              <a:ext cx="1121497" cy="1107996"/>
            </a:xfrm>
            <a:prstGeom prst="rect">
              <a:avLst/>
            </a:prstGeom>
            <a:noFill/>
          </p:spPr>
          <p:txBody>
            <a:bodyPr wrap="square" rtlCol="0">
              <a:spAutoFit/>
            </a:bodyPr>
            <a:lstStyle/>
            <a:p>
              <a:pPr algn="ctr"/>
              <a:r>
                <a:rPr lang="en-GB" sz="1400" b="1"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TOP TIP</a:t>
              </a:r>
            </a:p>
            <a:p>
              <a:pPr algn="ctr"/>
              <a:endParaRPr lang="en-GB" sz="200" b="1"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a:p>
              <a:pPr algn="ctr"/>
              <a:r>
                <a:rPr lang="en-GB" sz="1000" dirty="0">
                  <a:solidFill>
                    <a:schemeClr val="bg1"/>
                  </a:solidFill>
                </a:rPr>
                <a:t>It’s best to do  this 9 months before you expect homebuyers to move in.</a:t>
              </a:r>
            </a:p>
          </p:txBody>
        </p:sp>
        <p:sp>
          <p:nvSpPr>
            <p:cNvPr id="92" name="TextBox 91"/>
            <p:cNvSpPr txBox="1"/>
            <p:nvPr/>
          </p:nvSpPr>
          <p:spPr>
            <a:xfrm>
              <a:off x="6068202" y="3974201"/>
              <a:ext cx="970699" cy="861774"/>
            </a:xfrm>
            <a:prstGeom prst="rect">
              <a:avLst/>
            </a:prstGeom>
            <a:noFill/>
          </p:spPr>
          <p:txBody>
            <a:bodyPr wrap="square" rtlCol="0">
              <a:spAutoFit/>
            </a:bodyPr>
            <a:lstStyle/>
            <a:p>
              <a:r>
                <a:rPr lang="en-GB" sz="1050" dirty="0">
                  <a:solidFill>
                    <a:schemeClr val="accent4">
                      <a:lumMod val="50000"/>
                    </a:schemeClr>
                  </a:solidFill>
                </a:rPr>
                <a:t>Your local liaison officer has hands-on advice at every step.</a:t>
              </a:r>
            </a:p>
          </p:txBody>
        </p:sp>
        <p:sp>
          <p:nvSpPr>
            <p:cNvPr id="93" name="Isosceles Triangle 92"/>
            <p:cNvSpPr/>
            <p:nvPr/>
          </p:nvSpPr>
          <p:spPr>
            <a:xfrm>
              <a:off x="1191361" y="1435196"/>
              <a:ext cx="139201" cy="152409"/>
            </a:xfrm>
            <a:prstGeom prst="triangl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Isosceles Triangle 93"/>
            <p:cNvSpPr/>
            <p:nvPr/>
          </p:nvSpPr>
          <p:spPr>
            <a:xfrm>
              <a:off x="4511881" y="1407266"/>
              <a:ext cx="139201" cy="152409"/>
            </a:xfrm>
            <a:prstGeom prst="triangl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Isosceles Triangle 94"/>
            <p:cNvSpPr/>
            <p:nvPr/>
          </p:nvSpPr>
          <p:spPr>
            <a:xfrm>
              <a:off x="7820163" y="1396634"/>
              <a:ext cx="139201" cy="152409"/>
            </a:xfrm>
            <a:prstGeom prst="triangl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Isosceles Triangle 95"/>
            <p:cNvSpPr/>
            <p:nvPr/>
          </p:nvSpPr>
          <p:spPr>
            <a:xfrm>
              <a:off x="2862200" y="744465"/>
              <a:ext cx="139201" cy="152409"/>
            </a:xfrm>
            <a:prstGeom prst="triangl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Isosceles Triangle 96"/>
            <p:cNvSpPr/>
            <p:nvPr/>
          </p:nvSpPr>
          <p:spPr>
            <a:xfrm>
              <a:off x="6232695" y="744463"/>
              <a:ext cx="139201" cy="152409"/>
            </a:xfrm>
            <a:prstGeom prst="triangl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Donut 97"/>
            <p:cNvSpPr/>
            <p:nvPr/>
          </p:nvSpPr>
          <p:spPr>
            <a:xfrm>
              <a:off x="1118984" y="260497"/>
              <a:ext cx="288032" cy="269338"/>
            </a:xfrm>
            <a:prstGeom prst="donu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9" name="Donut 98"/>
            <p:cNvSpPr/>
            <p:nvPr/>
          </p:nvSpPr>
          <p:spPr>
            <a:xfrm>
              <a:off x="7737118" y="265584"/>
              <a:ext cx="288032" cy="269338"/>
            </a:xfrm>
            <a:prstGeom prst="donu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0" name="Donut 99"/>
            <p:cNvSpPr/>
            <p:nvPr/>
          </p:nvSpPr>
          <p:spPr>
            <a:xfrm>
              <a:off x="4432712" y="255160"/>
              <a:ext cx="288032" cy="269338"/>
            </a:xfrm>
            <a:prstGeom prst="donu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1" name="Donut 100"/>
            <p:cNvSpPr/>
            <p:nvPr/>
          </p:nvSpPr>
          <p:spPr>
            <a:xfrm>
              <a:off x="2787784" y="255160"/>
              <a:ext cx="288032" cy="269338"/>
            </a:xfrm>
            <a:prstGeom prst="donu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2" name="Donut 101"/>
            <p:cNvSpPr/>
            <p:nvPr/>
          </p:nvSpPr>
          <p:spPr>
            <a:xfrm>
              <a:off x="6134733" y="240897"/>
              <a:ext cx="288032" cy="269338"/>
            </a:xfrm>
            <a:prstGeom prst="donu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pic>
        <p:nvPicPr>
          <p:cNvPr id="132" name="Picture 13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3127" y="1625928"/>
            <a:ext cx="1265237" cy="797071"/>
          </a:xfrm>
          <a:prstGeom prst="rect">
            <a:avLst/>
          </a:prstGeom>
        </p:spPr>
      </p:pic>
      <p:pic>
        <p:nvPicPr>
          <p:cNvPr id="133" name="Picture 13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824404" y="5822483"/>
            <a:ext cx="1265237" cy="797071"/>
          </a:xfrm>
          <a:prstGeom prst="rect">
            <a:avLst/>
          </a:prstGeom>
        </p:spPr>
      </p:pic>
      <p:grpSp>
        <p:nvGrpSpPr>
          <p:cNvPr id="134" name="Group 133"/>
          <p:cNvGrpSpPr/>
          <p:nvPr/>
        </p:nvGrpSpPr>
        <p:grpSpPr>
          <a:xfrm>
            <a:off x="9565068" y="5458315"/>
            <a:ext cx="922255" cy="921974"/>
            <a:chOff x="6177199" y="5645233"/>
            <a:chExt cx="834601" cy="834601"/>
          </a:xfrm>
          <a:solidFill>
            <a:srgbClr val="FF0000"/>
          </a:solidFill>
        </p:grpSpPr>
        <p:sp>
          <p:nvSpPr>
            <p:cNvPr id="135" name="TextBox 134"/>
            <p:cNvSpPr txBox="1"/>
            <p:nvPr/>
          </p:nvSpPr>
          <p:spPr>
            <a:xfrm>
              <a:off x="6293451" y="5953096"/>
              <a:ext cx="612185" cy="19708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pPr algn="ctr" defTabSz="685712" fontAlgn="auto">
                <a:lnSpc>
                  <a:spcPts val="1562"/>
                </a:lnSpc>
                <a:spcBef>
                  <a:spcPts val="0"/>
                </a:spcBef>
                <a:spcAft>
                  <a:spcPts val="0"/>
                </a:spcAft>
              </a:pPr>
              <a:r>
                <a:rPr lang="en-GB" sz="2500" b="1" dirty="0">
                  <a:solidFill>
                    <a:srgbClr val="000000"/>
                  </a:solidFill>
                  <a:latin typeface="VM Circular Yell Black" charset="0"/>
                  <a:ea typeface="VM Circular Yell Black" charset="0"/>
                  <a:cs typeface="VM Circular Yell Black" charset="0"/>
                </a:rPr>
                <a:t>350</a:t>
              </a:r>
            </a:p>
            <a:p>
              <a:pPr algn="ctr" defTabSz="685712" fontAlgn="auto">
                <a:lnSpc>
                  <a:spcPts val="1562"/>
                </a:lnSpc>
                <a:spcBef>
                  <a:spcPts val="0"/>
                </a:spcBef>
                <a:spcAft>
                  <a:spcPts val="0"/>
                </a:spcAft>
              </a:pPr>
              <a:r>
                <a:rPr lang="en-GB" dirty="0">
                  <a:solidFill>
                    <a:srgbClr val="000000"/>
                  </a:solidFill>
                  <a:latin typeface="VM Circular Whisper Light" charset="0"/>
                  <a:ea typeface="VM Circular Whisper Light" charset="0"/>
                  <a:cs typeface="VM Circular Whisper Light" charset="0"/>
                </a:rPr>
                <a:t>Mbps</a:t>
              </a:r>
              <a:endParaRPr lang="en-GB" sz="2500" dirty="0">
                <a:solidFill>
                  <a:srgbClr val="000000"/>
                </a:solidFill>
                <a:latin typeface="VM Circular Whisper Light" charset="0"/>
                <a:ea typeface="VM Circular Whisper Light" charset="0"/>
                <a:cs typeface="VM Circular Whisper Light" charset="0"/>
              </a:endParaRPr>
            </a:p>
            <a:p>
              <a:pPr algn="ctr" defTabSz="685712" fontAlgn="auto">
                <a:lnSpc>
                  <a:spcPts val="1562"/>
                </a:lnSpc>
                <a:spcBef>
                  <a:spcPts val="0"/>
                </a:spcBef>
                <a:spcAft>
                  <a:spcPts val="0"/>
                </a:spcAft>
              </a:pPr>
              <a:endParaRPr lang="en-GB" sz="1200" dirty="0">
                <a:solidFill>
                  <a:srgbClr val="000000"/>
                </a:solidFill>
              </a:endParaRPr>
            </a:p>
          </p:txBody>
        </p:sp>
        <p:sp>
          <p:nvSpPr>
            <p:cNvPr id="136" name="Donut 135"/>
            <p:cNvSpPr/>
            <p:nvPr/>
          </p:nvSpPr>
          <p:spPr>
            <a:xfrm>
              <a:off x="6177199" y="5645233"/>
              <a:ext cx="834601" cy="834601"/>
            </a:xfrm>
            <a:prstGeom prst="donut">
              <a:avLst>
                <a:gd name="adj" fmla="val 10865"/>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2" fontAlgn="auto">
                <a:spcBef>
                  <a:spcPts val="0"/>
                </a:spcBef>
                <a:spcAft>
                  <a:spcPts val="0"/>
                </a:spcAft>
              </a:pPr>
              <a:endParaRPr lang="en-US" sz="1300" dirty="0">
                <a:solidFill>
                  <a:srgbClr val="000000"/>
                </a:solidFill>
              </a:endParaRPr>
            </a:p>
          </p:txBody>
        </p:sp>
      </p:grpSp>
    </p:spTree>
    <p:extLst>
      <p:ext uri="{BB962C8B-B14F-4D97-AF65-F5344CB8AC3E}">
        <p14:creationId xmlns:p14="http://schemas.microsoft.com/office/powerpoint/2010/main" val="726242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Virgin Media  Infrastructure </a:t>
            </a:r>
          </a:p>
        </p:txBody>
      </p:sp>
      <p:pic>
        <p:nvPicPr>
          <p:cNvPr id="4" name="Picture 3"/>
          <p:cNvPicPr>
            <a:picLocks noChangeAspect="1"/>
          </p:cNvPicPr>
          <p:nvPr/>
        </p:nvPicPr>
        <p:blipFill rotWithShape="1">
          <a:blip r:embed="rId3"/>
          <a:srcRect b="4137"/>
          <a:stretch/>
        </p:blipFill>
        <p:spPr>
          <a:xfrm>
            <a:off x="1299678" y="1098178"/>
            <a:ext cx="10329945" cy="4712849"/>
          </a:xfrm>
          <a:prstGeom prst="rect">
            <a:avLst/>
          </a:prstGeom>
        </p:spPr>
      </p:pic>
      <p:sp>
        <p:nvSpPr>
          <p:cNvPr id="5" name="TextBox 4"/>
          <p:cNvSpPr txBox="1"/>
          <p:nvPr/>
        </p:nvSpPr>
        <p:spPr>
          <a:xfrm>
            <a:off x="485533" y="2344190"/>
            <a:ext cx="937260" cy="369332"/>
          </a:xfrm>
          <a:prstGeom prst="rect">
            <a:avLst/>
          </a:prstGeom>
          <a:noFill/>
        </p:spPr>
        <p:txBody>
          <a:bodyPr wrap="square" rtlCol="0">
            <a:spAutoFit/>
          </a:bodyPr>
          <a:lstStyle/>
          <a:p>
            <a:r>
              <a:rPr lang="en-GB" dirty="0"/>
              <a:t>FTTP</a:t>
            </a:r>
          </a:p>
        </p:txBody>
      </p:sp>
      <p:sp>
        <p:nvSpPr>
          <p:cNvPr id="6" name="TextBox 5"/>
          <p:cNvSpPr txBox="1"/>
          <p:nvPr/>
        </p:nvSpPr>
        <p:spPr>
          <a:xfrm>
            <a:off x="640080" y="4256118"/>
            <a:ext cx="937260" cy="369332"/>
          </a:xfrm>
          <a:prstGeom prst="rect">
            <a:avLst/>
          </a:prstGeom>
          <a:noFill/>
        </p:spPr>
        <p:txBody>
          <a:bodyPr wrap="square" rtlCol="0">
            <a:spAutoFit/>
          </a:bodyPr>
          <a:lstStyle/>
          <a:p>
            <a:r>
              <a:rPr lang="en-GB" dirty="0"/>
              <a:t>HFC</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5695" y="5811027"/>
            <a:ext cx="1265237" cy="797071"/>
          </a:xfrm>
          <a:prstGeom prst="rect">
            <a:avLst/>
          </a:prstGeom>
        </p:spPr>
      </p:pic>
    </p:spTree>
    <p:extLst>
      <p:ext uri="{BB962C8B-B14F-4D97-AF65-F5344CB8AC3E}">
        <p14:creationId xmlns:p14="http://schemas.microsoft.com/office/powerpoint/2010/main" val="1224544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Virgin Media Technology </a:t>
            </a:r>
          </a:p>
        </p:txBody>
      </p:sp>
      <p:sp>
        <p:nvSpPr>
          <p:cNvPr id="3" name="Content Placeholder 2"/>
          <p:cNvSpPr>
            <a:spLocks noGrp="1"/>
          </p:cNvSpPr>
          <p:nvPr>
            <p:ph idx="1"/>
          </p:nvPr>
        </p:nvSpPr>
        <p:spPr>
          <a:xfrm>
            <a:off x="708338" y="1052746"/>
            <a:ext cx="10662297" cy="4729868"/>
          </a:xfrm>
        </p:spPr>
        <p:txBody>
          <a:bodyPr>
            <a:normAutofit lnSpcReduction="10000"/>
          </a:bodyPr>
          <a:lstStyle/>
          <a:p>
            <a:r>
              <a:rPr lang="en-GB" sz="1800" dirty="0">
                <a:latin typeface="Calibri" panose="020F0502020204030204" pitchFamily="34" charset="0"/>
              </a:rPr>
              <a:t>VM supply 2 different types of network to homes and regardless of the delivery method (Fibre/Coax), they utilise the same transmission type over their entire network.</a:t>
            </a:r>
          </a:p>
          <a:p>
            <a:endParaRPr lang="en-GB" sz="1800" dirty="0">
              <a:latin typeface="Calibri" panose="020F0502020204030204" pitchFamily="34" charset="0"/>
            </a:endParaRPr>
          </a:p>
          <a:p>
            <a:r>
              <a:rPr lang="en-GB" sz="1800" dirty="0">
                <a:latin typeface="Calibri" panose="020F0502020204030204" pitchFamily="34" charset="0"/>
              </a:rPr>
              <a:t>DOCSIS transmission allows VM to offer broadband services over both coaxial and fibre cables. In Fibre areas they use a clever technique called RFoG (RF over Glass) which allows them to use the same backhaul and Edge routers that they use elsewhere, meaning a seamless service for customers wherever they are on the network.</a:t>
            </a:r>
          </a:p>
          <a:p>
            <a:endParaRPr lang="en-GB" sz="1800" dirty="0">
              <a:latin typeface="Calibri" panose="020F0502020204030204" pitchFamily="34" charset="0"/>
            </a:endParaRPr>
          </a:p>
          <a:p>
            <a:r>
              <a:rPr lang="en-GB" sz="1800" dirty="0">
                <a:latin typeface="Calibri" panose="020F0502020204030204" pitchFamily="34" charset="0"/>
              </a:rPr>
              <a:t>VM Broadcast TV service, Narrowcast VOD and Digital Phone service is transmitted over the same spectrum at a different frequency meaning they can offer all their services down the same pipe.</a:t>
            </a:r>
          </a:p>
          <a:p>
            <a:pPr marL="0" indent="0">
              <a:buNone/>
            </a:pPr>
            <a:endParaRPr lang="en-GB" sz="1800" dirty="0">
              <a:latin typeface="Calibri" panose="020F0502020204030204" pitchFamily="34" charset="0"/>
            </a:endParaRPr>
          </a:p>
          <a:p>
            <a:r>
              <a:rPr lang="en-GB" sz="1800" dirty="0">
                <a:latin typeface="Calibri" panose="020F0502020204030204" pitchFamily="34" charset="0"/>
              </a:rPr>
              <a:t>In the home VM utilise RG6 coaxial cable, in New Build sites they supply all materials and support the developer with deployment. In larger builds where a civils network is also required, VM supply the civils duct items and support to make sure everything is installed to their standards. They also provide discounted offers to customers of HBF members.</a:t>
            </a:r>
          </a:p>
          <a:p>
            <a:endParaRPr lang="en-GB" sz="1800" dirty="0">
              <a:latin typeface="Calibri" panose="020F0502020204030204" pitchFamily="34" charset="0"/>
            </a:endParaRPr>
          </a:p>
          <a:p>
            <a:r>
              <a:rPr lang="en-GB" sz="1800" dirty="0">
                <a:latin typeface="Calibri" panose="020F0502020204030204" pitchFamily="34" charset="0"/>
              </a:rPr>
              <a:t>Full details of VM network build can be found on their developers guide, located on their developer web site </a:t>
            </a:r>
            <a:r>
              <a:rPr lang="en-GB" sz="1800" u="sng" dirty="0">
                <a:latin typeface="Calibri" panose="020F0502020204030204" pitchFamily="34" charset="0"/>
              </a:rPr>
              <a:t>virginmedia.com/developer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535" y="5760043"/>
            <a:ext cx="1265237" cy="797071"/>
          </a:xfrm>
          <a:prstGeom prst="rect">
            <a:avLst/>
          </a:prstGeom>
        </p:spPr>
      </p:pic>
    </p:spTree>
    <p:extLst>
      <p:ext uri="{BB962C8B-B14F-4D97-AF65-F5344CB8AC3E}">
        <p14:creationId xmlns:p14="http://schemas.microsoft.com/office/powerpoint/2010/main" val="368718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1E4A55-A934-D34A-9075-F6EDE87F5D8F}"/>
              </a:ext>
            </a:extLst>
          </p:cNvPr>
          <p:cNvSpPr>
            <a:spLocks noGrp="1"/>
          </p:cNvSpPr>
          <p:nvPr>
            <p:ph type="title"/>
          </p:nvPr>
        </p:nvSpPr>
        <p:spPr/>
        <p:txBody>
          <a:bodyPr/>
          <a:lstStyle/>
          <a:p>
            <a:r>
              <a:rPr lang="en-US" dirty="0"/>
              <a:t>New sites infrastructure provider </a:t>
            </a:r>
          </a:p>
        </p:txBody>
      </p:sp>
      <p:sp>
        <p:nvSpPr>
          <p:cNvPr id="5" name="Text Placeholder 4">
            <a:extLst>
              <a:ext uri="{FF2B5EF4-FFF2-40B4-BE49-F238E27FC236}">
                <a16:creationId xmlns:a16="http://schemas.microsoft.com/office/drawing/2014/main" id="{5400E55C-695D-B84B-8ACF-AB276D8FF64C}"/>
              </a:ext>
            </a:extLst>
          </p:cNvPr>
          <p:cNvSpPr>
            <a:spLocks noGrp="1"/>
          </p:cNvSpPr>
          <p:nvPr>
            <p:ph type="body" idx="1"/>
          </p:nvPr>
        </p:nvSpPr>
        <p:spPr/>
        <p:txBody>
          <a:bodyPr>
            <a:normAutofit/>
          </a:bodyPr>
          <a:lstStyle/>
          <a:p>
            <a:r>
              <a:rPr lang="en-US" sz="3600" dirty="0"/>
              <a:t>IFNL – independent fibre network Ltd </a:t>
            </a:r>
          </a:p>
        </p:txBody>
      </p:sp>
      <p:pic>
        <p:nvPicPr>
          <p:cNvPr id="7" name="Picture 6">
            <a:hlinkClick r:id="rId3"/>
            <a:extLst>
              <a:ext uri="{FF2B5EF4-FFF2-40B4-BE49-F238E27FC236}">
                <a16:creationId xmlns:a16="http://schemas.microsoft.com/office/drawing/2014/main" id="{51F930E5-5F69-AF4D-9BA9-21D3832C968B}"/>
              </a:ext>
            </a:extLst>
          </p:cNvPr>
          <p:cNvPicPr>
            <a:picLocks noChangeAspect="1"/>
          </p:cNvPicPr>
          <p:nvPr/>
        </p:nvPicPr>
        <p:blipFill>
          <a:blip r:embed="rId4"/>
          <a:stretch>
            <a:fillRect/>
          </a:stretch>
        </p:blipFill>
        <p:spPr>
          <a:xfrm>
            <a:off x="9719551" y="4118708"/>
            <a:ext cx="1384408" cy="648798"/>
          </a:xfrm>
          <a:prstGeom prst="rect">
            <a:avLst/>
          </a:prstGeom>
        </p:spPr>
      </p:pic>
    </p:spTree>
    <p:extLst>
      <p:ext uri="{BB962C8B-B14F-4D97-AF65-F5344CB8AC3E}">
        <p14:creationId xmlns:p14="http://schemas.microsoft.com/office/powerpoint/2010/main" val="317133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IFNL Fibre Network </a:t>
            </a:r>
          </a:p>
        </p:txBody>
      </p:sp>
      <p:sp>
        <p:nvSpPr>
          <p:cNvPr id="3" name="Content Placeholder 2"/>
          <p:cNvSpPr>
            <a:spLocks noGrp="1"/>
          </p:cNvSpPr>
          <p:nvPr>
            <p:ph idx="1"/>
          </p:nvPr>
        </p:nvSpPr>
        <p:spPr>
          <a:xfrm>
            <a:off x="796954" y="1052746"/>
            <a:ext cx="8003097" cy="4676935"/>
          </a:xfrm>
        </p:spPr>
        <p:txBody>
          <a:bodyPr>
            <a:normAutofit fontScale="85000" lnSpcReduction="20000"/>
          </a:bodyPr>
          <a:lstStyle/>
          <a:p>
            <a:r>
              <a:rPr lang="en-GB" dirty="0">
                <a:highlight>
                  <a:srgbClr val="FFFF00"/>
                </a:highlight>
              </a:rPr>
              <a:t>Full fibre network </a:t>
            </a:r>
            <a:r>
              <a:rPr lang="en-GB" dirty="0"/>
              <a:t>– fibre from end to end, absolutely no copper</a:t>
            </a:r>
          </a:p>
          <a:p>
            <a:pPr marL="0" indent="0">
              <a:buNone/>
            </a:pPr>
            <a:r>
              <a:rPr lang="en-GB" dirty="0"/>
              <a:t> </a:t>
            </a:r>
          </a:p>
          <a:p>
            <a:r>
              <a:rPr lang="en-GB" dirty="0">
                <a:highlight>
                  <a:srgbClr val="FFFF00"/>
                </a:highlight>
              </a:rPr>
              <a:t>Open access </a:t>
            </a:r>
            <a:r>
              <a:rPr lang="en-GB" dirty="0"/>
              <a:t>– any service provider is free to provide services across IFNL’s fibre network</a:t>
            </a:r>
          </a:p>
          <a:p>
            <a:endParaRPr lang="en-GB" dirty="0"/>
          </a:p>
          <a:p>
            <a:r>
              <a:rPr lang="en-GB" dirty="0"/>
              <a:t>Network supports Gigabit speeds – highest standard average speed available on all sites is </a:t>
            </a:r>
            <a:r>
              <a:rPr lang="en-GB" dirty="0">
                <a:highlight>
                  <a:srgbClr val="FFFF00"/>
                </a:highlight>
              </a:rPr>
              <a:t>360 Mbps</a:t>
            </a:r>
          </a:p>
          <a:p>
            <a:endParaRPr lang="en-GB" dirty="0"/>
          </a:p>
          <a:p>
            <a:r>
              <a:rPr lang="en-GB" dirty="0"/>
              <a:t>IFNL network offers fully </a:t>
            </a:r>
            <a:r>
              <a:rPr lang="en-GB" dirty="0">
                <a:highlight>
                  <a:srgbClr val="FFFF00"/>
                </a:highlight>
              </a:rPr>
              <a:t>PATS compliant </a:t>
            </a:r>
            <a:r>
              <a:rPr lang="en-GB" dirty="0"/>
              <a:t>fixed line phone service</a:t>
            </a:r>
          </a:p>
          <a:p>
            <a:endParaRPr lang="en-GB" dirty="0"/>
          </a:p>
          <a:p>
            <a:r>
              <a:rPr lang="en-GB" dirty="0"/>
              <a:t>Wide range of service </a:t>
            </a:r>
            <a:r>
              <a:rPr lang="en-GB" dirty="0">
                <a:highlight>
                  <a:srgbClr val="FFFF00"/>
                </a:highlight>
              </a:rPr>
              <a:t>offers</a:t>
            </a:r>
            <a:r>
              <a:rPr lang="en-GB" dirty="0"/>
              <a:t> available including voice, broadband only and TV packages</a:t>
            </a:r>
            <a:br>
              <a:rPr lang="en-GB" dirty="0"/>
            </a:br>
            <a:endParaRPr lang="en-GB" dirty="0"/>
          </a:p>
          <a:p>
            <a:r>
              <a:rPr lang="en-GB" dirty="0"/>
              <a:t>Fibre network owned and operated by wholly owned specialist infrastructure company IFNL</a:t>
            </a:r>
            <a:br>
              <a:rPr lang="en-GB" dirty="0"/>
            </a:br>
            <a:endParaRPr lang="en-GB" dirty="0"/>
          </a:p>
          <a:p>
            <a:r>
              <a:rPr lang="en-GB" dirty="0"/>
              <a:t>IFNL Website Link :www.ifnl.net</a:t>
            </a:r>
          </a:p>
        </p:txBody>
      </p:sp>
      <p:pic>
        <p:nvPicPr>
          <p:cNvPr id="5" name="Picture 4">
            <a:hlinkClick r:id="rId3"/>
            <a:extLst>
              <a:ext uri="{FF2B5EF4-FFF2-40B4-BE49-F238E27FC236}">
                <a16:creationId xmlns:a16="http://schemas.microsoft.com/office/drawing/2014/main" id="{C9D39844-61BA-471E-8744-9F0E51D079D1}"/>
              </a:ext>
            </a:extLst>
          </p:cNvPr>
          <p:cNvPicPr>
            <a:picLocks noChangeAspect="1"/>
          </p:cNvPicPr>
          <p:nvPr/>
        </p:nvPicPr>
        <p:blipFill>
          <a:blip r:embed="rId4"/>
          <a:stretch>
            <a:fillRect/>
          </a:stretch>
        </p:blipFill>
        <p:spPr>
          <a:xfrm>
            <a:off x="8730531" y="1321093"/>
            <a:ext cx="3340652" cy="1816460"/>
          </a:xfrm>
          <a:prstGeom prst="rect">
            <a:avLst/>
          </a:prstGeom>
        </p:spPr>
      </p:pic>
      <p:pic>
        <p:nvPicPr>
          <p:cNvPr id="6" name="Picture 5">
            <a:hlinkClick r:id="rId5"/>
            <a:extLst>
              <a:ext uri="{FF2B5EF4-FFF2-40B4-BE49-F238E27FC236}">
                <a16:creationId xmlns:a16="http://schemas.microsoft.com/office/drawing/2014/main" id="{12F095E1-DC58-4B8C-9DF1-C9891D11B5D4}"/>
              </a:ext>
            </a:extLst>
          </p:cNvPr>
          <p:cNvPicPr>
            <a:picLocks noChangeAspect="1"/>
          </p:cNvPicPr>
          <p:nvPr/>
        </p:nvPicPr>
        <p:blipFill>
          <a:blip r:embed="rId6"/>
          <a:stretch>
            <a:fillRect/>
          </a:stretch>
        </p:blipFill>
        <p:spPr>
          <a:xfrm>
            <a:off x="9080340" y="3561056"/>
            <a:ext cx="2641034" cy="1237712"/>
          </a:xfrm>
          <a:prstGeom prst="rect">
            <a:avLst/>
          </a:prstGeom>
        </p:spPr>
      </p:pic>
    </p:spTree>
    <p:extLst>
      <p:ext uri="{BB962C8B-B14F-4D97-AF65-F5344CB8AC3E}">
        <p14:creationId xmlns:p14="http://schemas.microsoft.com/office/powerpoint/2010/main" val="3355680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1E4A55-A934-D34A-9075-F6EDE87F5D8F}"/>
              </a:ext>
            </a:extLst>
          </p:cNvPr>
          <p:cNvSpPr>
            <a:spLocks noGrp="1"/>
          </p:cNvSpPr>
          <p:nvPr>
            <p:ph type="title"/>
          </p:nvPr>
        </p:nvSpPr>
        <p:spPr/>
        <p:txBody>
          <a:bodyPr/>
          <a:lstStyle/>
          <a:p>
            <a:r>
              <a:rPr lang="en-US" dirty="0"/>
              <a:t>New sites infrastructure provider </a:t>
            </a:r>
          </a:p>
        </p:txBody>
      </p:sp>
      <p:sp>
        <p:nvSpPr>
          <p:cNvPr id="5" name="Text Placeholder 4">
            <a:extLst>
              <a:ext uri="{FF2B5EF4-FFF2-40B4-BE49-F238E27FC236}">
                <a16:creationId xmlns:a16="http://schemas.microsoft.com/office/drawing/2014/main" id="{5400E55C-695D-B84B-8ACF-AB276D8FF64C}"/>
              </a:ext>
            </a:extLst>
          </p:cNvPr>
          <p:cNvSpPr>
            <a:spLocks noGrp="1"/>
          </p:cNvSpPr>
          <p:nvPr>
            <p:ph type="body" idx="1"/>
          </p:nvPr>
        </p:nvSpPr>
        <p:spPr/>
        <p:txBody>
          <a:bodyPr>
            <a:normAutofit/>
          </a:bodyPr>
          <a:lstStyle/>
          <a:p>
            <a:r>
              <a:rPr lang="en-US" sz="3600" dirty="0"/>
              <a:t>Openreach </a:t>
            </a:r>
          </a:p>
        </p:txBody>
      </p:sp>
      <p:pic>
        <p:nvPicPr>
          <p:cNvPr id="3" name="Picture 2">
            <a:extLst>
              <a:ext uri="{FF2B5EF4-FFF2-40B4-BE49-F238E27FC236}">
                <a16:creationId xmlns:a16="http://schemas.microsoft.com/office/drawing/2014/main" id="{16F131D0-458F-E24F-8AF1-C26B34613D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2066" y="4251568"/>
            <a:ext cx="1471276" cy="348273"/>
          </a:xfrm>
          <a:prstGeom prst="rect">
            <a:avLst/>
          </a:prstGeom>
        </p:spPr>
      </p:pic>
    </p:spTree>
    <p:extLst>
      <p:ext uri="{BB962C8B-B14F-4D97-AF65-F5344CB8AC3E}">
        <p14:creationId xmlns:p14="http://schemas.microsoft.com/office/powerpoint/2010/main" val="2026705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9522D-C719-DF44-BCB7-96DFBEEDF70C}"/>
              </a:ext>
            </a:extLst>
          </p:cNvPr>
          <p:cNvSpPr>
            <a:spLocks noGrp="1"/>
          </p:cNvSpPr>
          <p:nvPr>
            <p:ph type="title"/>
          </p:nvPr>
        </p:nvSpPr>
        <p:spPr/>
        <p:txBody>
          <a:bodyPr/>
          <a:lstStyle/>
          <a:p>
            <a:r>
              <a:rPr lang="en-US" dirty="0"/>
              <a:t>Openreach Engagement </a:t>
            </a:r>
          </a:p>
        </p:txBody>
      </p:sp>
      <p:pic>
        <p:nvPicPr>
          <p:cNvPr id="5" name="Content Placeholder 4">
            <a:extLst>
              <a:ext uri="{FF2B5EF4-FFF2-40B4-BE49-F238E27FC236}">
                <a16:creationId xmlns:a16="http://schemas.microsoft.com/office/drawing/2014/main" id="{73C54F21-D33C-234B-82AD-B868920278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7785" y="1528763"/>
            <a:ext cx="8185028" cy="4085322"/>
          </a:xfrm>
        </p:spPr>
      </p:pic>
    </p:spTree>
    <p:extLst>
      <p:ext uri="{BB962C8B-B14F-4D97-AF65-F5344CB8AC3E}">
        <p14:creationId xmlns:p14="http://schemas.microsoft.com/office/powerpoint/2010/main" val="4071251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 </a:t>
            </a:r>
          </a:p>
        </p:txBody>
      </p:sp>
      <p:sp>
        <p:nvSpPr>
          <p:cNvPr id="3" name="Content Placeholder 2"/>
          <p:cNvSpPr>
            <a:spLocks noGrp="1"/>
          </p:cNvSpPr>
          <p:nvPr>
            <p:ph idx="1"/>
          </p:nvPr>
        </p:nvSpPr>
        <p:spPr>
          <a:xfrm>
            <a:off x="1007435" y="1492361"/>
            <a:ext cx="10363200" cy="4558749"/>
          </a:xfrm>
        </p:spPr>
        <p:txBody>
          <a:bodyPr/>
          <a:lstStyle/>
          <a:p>
            <a:pPr marL="0" indent="0">
              <a:buNone/>
            </a:pPr>
            <a:r>
              <a:rPr lang="en-GB" sz="2000" b="1" dirty="0"/>
              <a:t>Section 1:</a:t>
            </a:r>
            <a:r>
              <a:rPr lang="en-GB" sz="2000" dirty="0"/>
              <a:t> UK</a:t>
            </a:r>
            <a:r>
              <a:rPr lang="en-US" sz="2000" dirty="0"/>
              <a:t> current</a:t>
            </a:r>
            <a:r>
              <a:rPr lang="en-GB" sz="2000" dirty="0"/>
              <a:t> </a:t>
            </a:r>
            <a:r>
              <a:rPr lang="en-US" sz="2000" dirty="0"/>
              <a:t>telecommunication infrastructure market engagement status</a:t>
            </a:r>
          </a:p>
          <a:p>
            <a:pPr marL="0" indent="0">
              <a:buNone/>
            </a:pPr>
            <a:r>
              <a:rPr lang="en-US" sz="2000" b="1" dirty="0"/>
              <a:t>Section 2: </a:t>
            </a:r>
            <a:r>
              <a:rPr lang="en-US" sz="2000" dirty="0"/>
              <a:t>Successful provision of infrastructure service to new developments</a:t>
            </a:r>
          </a:p>
          <a:p>
            <a:pPr marL="0" indent="0">
              <a:buNone/>
            </a:pPr>
            <a:r>
              <a:rPr lang="en-US" sz="2000" b="1" dirty="0"/>
              <a:t>Section 3: </a:t>
            </a:r>
            <a:r>
              <a:rPr lang="en-US" sz="2000" dirty="0"/>
              <a:t>Barriers to engaging with infrastructure providers </a:t>
            </a:r>
          </a:p>
          <a:p>
            <a:pPr marL="0" indent="0">
              <a:buNone/>
            </a:pPr>
            <a:r>
              <a:rPr lang="en-US" sz="2000" b="1" dirty="0"/>
              <a:t>Section 4: </a:t>
            </a:r>
            <a:r>
              <a:rPr lang="en-US" sz="2000" dirty="0"/>
              <a:t>Delivering a future-proof network to new sites</a:t>
            </a:r>
          </a:p>
          <a:p>
            <a:pPr marL="0" indent="0">
              <a:buNone/>
            </a:pPr>
            <a:r>
              <a:rPr lang="en-US" sz="2000" b="1" dirty="0"/>
              <a:t>Section 5: </a:t>
            </a:r>
            <a:r>
              <a:rPr lang="en-US" sz="2000" dirty="0"/>
              <a:t>Types of infrastructure solutions available to UK housing developers</a:t>
            </a:r>
          </a:p>
          <a:p>
            <a:pPr marL="0" indent="0">
              <a:buNone/>
            </a:pPr>
            <a:r>
              <a:rPr lang="en-US" sz="2000" b="1" dirty="0"/>
              <a:t>Section 6: </a:t>
            </a:r>
            <a:r>
              <a:rPr lang="en-US" sz="2000" dirty="0"/>
              <a:t>Regulatory requirements for providers offering telecommunication provision to new developments</a:t>
            </a:r>
          </a:p>
          <a:p>
            <a:pPr marL="0" indent="0">
              <a:buNone/>
            </a:pPr>
            <a:r>
              <a:rPr lang="en-US" sz="2000" b="1" dirty="0"/>
              <a:t>Section 7: </a:t>
            </a:r>
            <a:r>
              <a:rPr lang="en-US" sz="2000" dirty="0"/>
              <a:t>Getting service on and installed</a:t>
            </a:r>
          </a:p>
          <a:p>
            <a:pPr marL="0" indent="0">
              <a:buNone/>
            </a:pPr>
            <a:r>
              <a:rPr lang="en-US" sz="2000" b="1" dirty="0"/>
              <a:t>Section 8: </a:t>
            </a:r>
            <a:r>
              <a:rPr lang="en-US" sz="2000" dirty="0"/>
              <a:t>Delayed installation and service provision to new homes</a:t>
            </a:r>
          </a:p>
          <a:p>
            <a:endParaRPr lang="en-GB" dirty="0"/>
          </a:p>
        </p:txBody>
      </p:sp>
    </p:spTree>
    <p:extLst>
      <p:ext uri="{BB962C8B-B14F-4D97-AF65-F5344CB8AC3E}">
        <p14:creationId xmlns:p14="http://schemas.microsoft.com/office/powerpoint/2010/main" val="62576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3174C-7375-C945-BBD8-2F656F27E17A}"/>
              </a:ext>
            </a:extLst>
          </p:cNvPr>
          <p:cNvSpPr>
            <a:spLocks noGrp="1"/>
          </p:cNvSpPr>
          <p:nvPr>
            <p:ph type="title"/>
          </p:nvPr>
        </p:nvSpPr>
        <p:spPr/>
        <p:txBody>
          <a:bodyPr/>
          <a:lstStyle/>
          <a:p>
            <a:r>
              <a:rPr lang="en-US" dirty="0"/>
              <a:t>Developer Engagement </a:t>
            </a:r>
          </a:p>
        </p:txBody>
      </p:sp>
      <p:pic>
        <p:nvPicPr>
          <p:cNvPr id="5" name="Content Placeholder 4">
            <a:extLst>
              <a:ext uri="{FF2B5EF4-FFF2-40B4-BE49-F238E27FC236}">
                <a16:creationId xmlns:a16="http://schemas.microsoft.com/office/drawing/2014/main" id="{039EF4B8-7CDA-D448-B79D-DA34399601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3813" y="1293813"/>
            <a:ext cx="7251700" cy="4076700"/>
          </a:xfrm>
        </p:spPr>
      </p:pic>
    </p:spTree>
    <p:extLst>
      <p:ext uri="{BB962C8B-B14F-4D97-AF65-F5344CB8AC3E}">
        <p14:creationId xmlns:p14="http://schemas.microsoft.com/office/powerpoint/2010/main" val="1975586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9F61-C07D-ED4B-AA89-41DA1C04CD37}"/>
              </a:ext>
            </a:extLst>
          </p:cNvPr>
          <p:cNvSpPr>
            <a:spLocks noGrp="1"/>
          </p:cNvSpPr>
          <p:nvPr>
            <p:ph type="title"/>
          </p:nvPr>
        </p:nvSpPr>
        <p:spPr/>
        <p:txBody>
          <a:bodyPr>
            <a:normAutofit fontScale="90000"/>
          </a:bodyPr>
          <a:lstStyle/>
          <a:p>
            <a:br>
              <a:rPr lang="en-US" dirty="0"/>
            </a:br>
            <a:r>
              <a:rPr lang="en-US" dirty="0"/>
              <a:t>Openreach information links</a:t>
            </a:r>
            <a:br>
              <a:rPr lang="en-US" dirty="0"/>
            </a:br>
            <a:endParaRPr lang="en-US" dirty="0"/>
          </a:p>
        </p:txBody>
      </p:sp>
      <p:pic>
        <p:nvPicPr>
          <p:cNvPr id="8" name="Content Placeholder 7">
            <a:extLst>
              <a:ext uri="{FF2B5EF4-FFF2-40B4-BE49-F238E27FC236}">
                <a16:creationId xmlns:a16="http://schemas.microsoft.com/office/drawing/2014/main" id="{EAC827D2-E640-DE4B-BD8A-B976E8979C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8462" y="1439862"/>
            <a:ext cx="8063401" cy="4200863"/>
          </a:xfrm>
        </p:spPr>
      </p:pic>
    </p:spTree>
    <p:extLst>
      <p:ext uri="{BB962C8B-B14F-4D97-AF65-F5344CB8AC3E}">
        <p14:creationId xmlns:p14="http://schemas.microsoft.com/office/powerpoint/2010/main" val="1245540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0C3068-884E-0A4C-8065-78B6918D0CC5}"/>
              </a:ext>
            </a:extLst>
          </p:cNvPr>
          <p:cNvSpPr>
            <a:spLocks noGrp="1"/>
          </p:cNvSpPr>
          <p:nvPr>
            <p:ph type="title"/>
          </p:nvPr>
        </p:nvSpPr>
        <p:spPr/>
        <p:txBody>
          <a:bodyPr/>
          <a:lstStyle/>
          <a:p>
            <a:r>
              <a:rPr lang="en-US" dirty="0"/>
              <a:t>How to choose a provider that suits your needs  </a:t>
            </a:r>
          </a:p>
        </p:txBody>
      </p:sp>
      <p:sp>
        <p:nvSpPr>
          <p:cNvPr id="5" name="Content Placeholder 4">
            <a:extLst>
              <a:ext uri="{FF2B5EF4-FFF2-40B4-BE49-F238E27FC236}">
                <a16:creationId xmlns:a16="http://schemas.microsoft.com/office/drawing/2014/main" id="{B5ECF2AC-4379-4E45-AF9B-2F25C0758453}"/>
              </a:ext>
            </a:extLst>
          </p:cNvPr>
          <p:cNvSpPr>
            <a:spLocks noGrp="1"/>
          </p:cNvSpPr>
          <p:nvPr>
            <p:ph idx="1"/>
          </p:nvPr>
        </p:nvSpPr>
        <p:spPr/>
        <p:txBody>
          <a:bodyPr>
            <a:normAutofit lnSpcReduction="10000"/>
          </a:bodyPr>
          <a:lstStyle/>
          <a:p>
            <a:pPr marL="0" indent="0">
              <a:buNone/>
            </a:pPr>
            <a:r>
              <a:rPr lang="en-US" dirty="0"/>
              <a:t>Choosing an infrastructure provider is dependent on key factors that enable a developer to find a partner who can deliver their needs in an effective and acceptable way.</a:t>
            </a:r>
          </a:p>
          <a:p>
            <a:pPr marL="0" indent="0">
              <a:buNone/>
            </a:pPr>
            <a:r>
              <a:rPr lang="en-US" dirty="0"/>
              <a:t>Below is a basic check list that can be referred to when choosing a provider – but it should obviously be considered as a guideline, rather than an exhaustive list:-</a:t>
            </a:r>
          </a:p>
          <a:p>
            <a:pPr marL="0" indent="0">
              <a:buNone/>
            </a:pPr>
            <a:endParaRPr lang="en-US" dirty="0"/>
          </a:p>
          <a:p>
            <a:r>
              <a:rPr lang="en-US" dirty="0"/>
              <a:t>Competitive in the market</a:t>
            </a:r>
          </a:p>
          <a:p>
            <a:r>
              <a:rPr lang="en-US" dirty="0"/>
              <a:t>The service engagement and customer experience</a:t>
            </a:r>
          </a:p>
          <a:p>
            <a:r>
              <a:rPr lang="en-US" dirty="0"/>
              <a:t>Network Technology and level of support in design and on-site services</a:t>
            </a:r>
          </a:p>
          <a:p>
            <a:r>
              <a:rPr lang="en-US" dirty="0"/>
              <a:t>Previous established relationships</a:t>
            </a:r>
          </a:p>
          <a:p>
            <a:pPr marL="0" indent="0">
              <a:buNone/>
            </a:pPr>
            <a:endParaRPr lang="en-US" dirty="0"/>
          </a:p>
          <a:p>
            <a:pPr marL="0" indent="0">
              <a:buNone/>
            </a:pPr>
            <a:r>
              <a:rPr lang="en-US" dirty="0"/>
              <a:t>We have discussed the more detailed considerations to take into account on a        site-by-site basis in section 7 of this presentation.</a:t>
            </a:r>
          </a:p>
          <a:p>
            <a:pPr marL="0" indent="0">
              <a:buNone/>
            </a:pPr>
            <a:endParaRPr lang="en-US" dirty="0"/>
          </a:p>
        </p:txBody>
      </p:sp>
    </p:spTree>
    <p:extLst>
      <p:ext uri="{BB962C8B-B14F-4D97-AF65-F5344CB8AC3E}">
        <p14:creationId xmlns:p14="http://schemas.microsoft.com/office/powerpoint/2010/main" val="136524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9CCE74-AEDE-C647-800B-9598153D6315}"/>
              </a:ext>
            </a:extLst>
          </p:cNvPr>
          <p:cNvSpPr>
            <a:spLocks noGrp="1"/>
          </p:cNvSpPr>
          <p:nvPr>
            <p:ph type="ctrTitle"/>
          </p:nvPr>
        </p:nvSpPr>
        <p:spPr/>
        <p:txBody>
          <a:bodyPr/>
          <a:lstStyle/>
          <a:p>
            <a:r>
              <a:rPr lang="en-US" dirty="0"/>
              <a:t>Section 3</a:t>
            </a:r>
          </a:p>
        </p:txBody>
      </p:sp>
      <p:sp>
        <p:nvSpPr>
          <p:cNvPr id="2" name="TextBox 1">
            <a:extLst>
              <a:ext uri="{FF2B5EF4-FFF2-40B4-BE49-F238E27FC236}">
                <a16:creationId xmlns:a16="http://schemas.microsoft.com/office/drawing/2014/main" id="{877CA14A-73F4-E247-974B-48C09C839311}"/>
              </a:ext>
            </a:extLst>
          </p:cNvPr>
          <p:cNvSpPr txBox="1"/>
          <p:nvPr/>
        </p:nvSpPr>
        <p:spPr>
          <a:xfrm>
            <a:off x="3515806" y="3640974"/>
            <a:ext cx="5160387" cy="369332"/>
          </a:xfrm>
          <a:prstGeom prst="rect">
            <a:avLst/>
          </a:prstGeom>
          <a:noFill/>
        </p:spPr>
        <p:txBody>
          <a:bodyPr wrap="none" rtlCol="0">
            <a:spAutoFit/>
          </a:bodyPr>
          <a:lstStyle/>
          <a:p>
            <a:r>
              <a:rPr lang="en-US" dirty="0"/>
              <a:t>Barriers to engaging with infrastructure providers</a:t>
            </a:r>
          </a:p>
        </p:txBody>
      </p:sp>
    </p:spTree>
    <p:extLst>
      <p:ext uri="{BB962C8B-B14F-4D97-AF65-F5344CB8AC3E}">
        <p14:creationId xmlns:p14="http://schemas.microsoft.com/office/powerpoint/2010/main" val="271459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18B9-0874-9448-A66B-A51C88A64A3A}"/>
              </a:ext>
            </a:extLst>
          </p:cNvPr>
          <p:cNvSpPr>
            <a:spLocks noGrp="1"/>
          </p:cNvSpPr>
          <p:nvPr>
            <p:ph type="title"/>
          </p:nvPr>
        </p:nvSpPr>
        <p:spPr/>
        <p:txBody>
          <a:bodyPr/>
          <a:lstStyle/>
          <a:p>
            <a:r>
              <a:rPr lang="en-US" sz="2800" dirty="0">
                <a:solidFill>
                  <a:schemeClr val="accent1"/>
                </a:solidFill>
              </a:rPr>
              <a:t>Barriers to engaging with infrastructure providers </a:t>
            </a:r>
            <a:endParaRPr lang="en-US" dirty="0"/>
          </a:p>
        </p:txBody>
      </p:sp>
      <p:sp>
        <p:nvSpPr>
          <p:cNvPr id="3" name="Content Placeholder 2">
            <a:extLst>
              <a:ext uri="{FF2B5EF4-FFF2-40B4-BE49-F238E27FC236}">
                <a16:creationId xmlns:a16="http://schemas.microsoft.com/office/drawing/2014/main" id="{64ADEBC3-83A1-A848-85BC-BD3FC0213F9E}"/>
              </a:ext>
            </a:extLst>
          </p:cNvPr>
          <p:cNvSpPr>
            <a:spLocks noGrp="1"/>
          </p:cNvSpPr>
          <p:nvPr>
            <p:ph idx="1"/>
          </p:nvPr>
        </p:nvSpPr>
        <p:spPr/>
        <p:txBody>
          <a:bodyPr/>
          <a:lstStyle/>
          <a:p>
            <a:endParaRPr lang="en-US" sz="2000" dirty="0"/>
          </a:p>
          <a:p>
            <a:r>
              <a:rPr lang="en-US" sz="2000" dirty="0"/>
              <a:t>How do barriers occur within new developments?</a:t>
            </a:r>
          </a:p>
          <a:p>
            <a:pPr marL="0" indent="0">
              <a:buNone/>
            </a:pPr>
            <a:endParaRPr lang="en-US" sz="2000" dirty="0"/>
          </a:p>
          <a:p>
            <a:r>
              <a:rPr lang="en-US" sz="2000" dirty="0"/>
              <a:t>Best solutions and options to prevent delays</a:t>
            </a:r>
          </a:p>
          <a:p>
            <a:pPr marL="0" indent="0">
              <a:buNone/>
            </a:pPr>
            <a:r>
              <a:rPr lang="en-US" sz="2000" dirty="0"/>
              <a:t> </a:t>
            </a:r>
          </a:p>
          <a:p>
            <a:r>
              <a:rPr lang="en-US" sz="2000" dirty="0"/>
              <a:t>Direct Relationship is key</a:t>
            </a:r>
          </a:p>
          <a:p>
            <a:pPr marL="0" indent="0">
              <a:buNone/>
            </a:pPr>
            <a:r>
              <a:rPr lang="en-US" sz="2000" dirty="0"/>
              <a:t> </a:t>
            </a:r>
          </a:p>
          <a:p>
            <a:r>
              <a:rPr lang="en-US" sz="2000" dirty="0"/>
              <a:t>Ability to work together </a:t>
            </a:r>
          </a:p>
          <a:p>
            <a:pPr marL="0" indent="0">
              <a:buNone/>
            </a:pPr>
            <a:endParaRPr lang="en-US" dirty="0"/>
          </a:p>
        </p:txBody>
      </p:sp>
    </p:spTree>
    <p:extLst>
      <p:ext uri="{BB962C8B-B14F-4D97-AF65-F5344CB8AC3E}">
        <p14:creationId xmlns:p14="http://schemas.microsoft.com/office/powerpoint/2010/main" val="357435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0B634-1486-2D46-B9ED-F3863C2E9D54}"/>
              </a:ext>
            </a:extLst>
          </p:cNvPr>
          <p:cNvSpPr>
            <a:spLocks noGrp="1"/>
          </p:cNvSpPr>
          <p:nvPr>
            <p:ph type="title"/>
          </p:nvPr>
        </p:nvSpPr>
        <p:spPr/>
        <p:txBody>
          <a:bodyPr/>
          <a:lstStyle/>
          <a:p>
            <a:r>
              <a:rPr lang="en-US" sz="3200" dirty="0"/>
              <a:t>How do barriers occur within new developments?</a:t>
            </a:r>
            <a:endParaRPr lang="en-US" dirty="0"/>
          </a:p>
        </p:txBody>
      </p:sp>
      <p:sp>
        <p:nvSpPr>
          <p:cNvPr id="3" name="Content Placeholder 2">
            <a:extLst>
              <a:ext uri="{FF2B5EF4-FFF2-40B4-BE49-F238E27FC236}">
                <a16:creationId xmlns:a16="http://schemas.microsoft.com/office/drawing/2014/main" id="{A9DD86ED-A753-674F-B4FB-53674AFEFCF9}"/>
              </a:ext>
            </a:extLst>
          </p:cNvPr>
          <p:cNvSpPr>
            <a:spLocks noGrp="1"/>
          </p:cNvSpPr>
          <p:nvPr>
            <p:ph idx="1"/>
          </p:nvPr>
        </p:nvSpPr>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highlight>
                  <a:srgbClr val="FFFF00"/>
                </a:highlight>
              </a:rPr>
              <a:t>Early engagement and discussions </a:t>
            </a:r>
            <a:r>
              <a:rPr lang="en-US" dirty="0"/>
              <a:t>with key providers is vital to ensure clarity, and assist in avoiding unnecessary problems during the whole process</a:t>
            </a:r>
          </a:p>
          <a:p>
            <a:pPr marL="0" indent="0">
              <a:buNone/>
            </a:pPr>
            <a:endParaRPr lang="en-US" dirty="0"/>
          </a:p>
          <a:p>
            <a:pPr marL="285750" indent="-285750">
              <a:buFont typeface="Arial" panose="020B0604020202020204" pitchFamily="34" charset="0"/>
              <a:buChar char="•"/>
            </a:pPr>
            <a:r>
              <a:rPr lang="en-US" dirty="0">
                <a:highlight>
                  <a:srgbClr val="FFFF00"/>
                </a:highlight>
              </a:rPr>
              <a:t>Understanding</a:t>
            </a:r>
            <a:r>
              <a:rPr lang="en-US" dirty="0"/>
              <a:t> your development </a:t>
            </a:r>
            <a:r>
              <a:rPr lang="en-US" dirty="0">
                <a:highlight>
                  <a:srgbClr val="FFFF00"/>
                </a:highlight>
              </a:rPr>
              <a:t>needs</a:t>
            </a:r>
            <a:r>
              <a:rPr lang="en-US" dirty="0"/>
              <a:t> and </a:t>
            </a:r>
            <a:r>
              <a:rPr lang="en-US" dirty="0">
                <a:highlight>
                  <a:srgbClr val="FFFF00"/>
                </a:highlight>
              </a:rPr>
              <a:t>requirements</a:t>
            </a:r>
            <a:r>
              <a:rPr lang="en-US" dirty="0"/>
              <a:t> and homeowners </a:t>
            </a:r>
            <a:r>
              <a:rPr lang="en-US" dirty="0">
                <a:highlight>
                  <a:srgbClr val="FFFF00"/>
                </a:highlight>
              </a:rPr>
              <a:t>feedback</a:t>
            </a:r>
            <a:r>
              <a:rPr lang="en-US" dirty="0"/>
              <a:t> will prevent delays and dissatisfaction</a:t>
            </a:r>
          </a:p>
          <a:p>
            <a:pPr marL="0" indent="0">
              <a:buNone/>
            </a:pPr>
            <a:r>
              <a:rPr lang="en-US" dirty="0"/>
              <a:t> </a:t>
            </a:r>
          </a:p>
          <a:p>
            <a:pPr marL="285750" indent="-285750">
              <a:buFont typeface="Arial" panose="020B0604020202020204" pitchFamily="34" charset="0"/>
              <a:buChar char="•"/>
            </a:pPr>
            <a:r>
              <a:rPr lang="en-US" dirty="0"/>
              <a:t>Homeowners </a:t>
            </a:r>
            <a:r>
              <a:rPr lang="en-US" dirty="0">
                <a:highlight>
                  <a:srgbClr val="FFFF00"/>
                </a:highlight>
              </a:rPr>
              <a:t>information packs </a:t>
            </a:r>
            <a:r>
              <a:rPr lang="en-US" dirty="0"/>
              <a:t>that fully outline developers responsibilities will assist in avoiding misunderstanding, and ensure clarity for all concerned</a:t>
            </a:r>
          </a:p>
          <a:p>
            <a:pPr marL="0" indent="0">
              <a:buNone/>
            </a:pPr>
            <a:endParaRPr lang="en-US" dirty="0"/>
          </a:p>
          <a:p>
            <a:pPr marL="285750" indent="-285750">
              <a:buFont typeface="Arial" panose="020B0604020202020204" pitchFamily="34" charset="0"/>
              <a:buChar char="•"/>
            </a:pPr>
            <a:r>
              <a:rPr lang="en-US" dirty="0">
                <a:highlight>
                  <a:srgbClr val="FFFF00"/>
                </a:highlight>
              </a:rPr>
              <a:t>Planning and off-site hurdles</a:t>
            </a:r>
            <a:r>
              <a:rPr lang="en-US" dirty="0"/>
              <a:t>, including existing telecoms apparatus conditions in reaching a service provision to your new development can create barriers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1684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8D5A7-904B-C74E-9033-B883F878301A}"/>
              </a:ext>
            </a:extLst>
          </p:cNvPr>
          <p:cNvSpPr>
            <a:spLocks noGrp="1"/>
          </p:cNvSpPr>
          <p:nvPr>
            <p:ph type="title"/>
          </p:nvPr>
        </p:nvSpPr>
        <p:spPr/>
        <p:txBody>
          <a:bodyPr>
            <a:normAutofit fontScale="90000"/>
          </a:bodyPr>
          <a:lstStyle/>
          <a:p>
            <a:r>
              <a:rPr lang="en-US" sz="3200" dirty="0"/>
              <a:t>Best solutions and options to prevent delay </a:t>
            </a:r>
            <a:br>
              <a:rPr lang="en-US" sz="3200" dirty="0"/>
            </a:br>
            <a:endParaRPr lang="en-US" dirty="0"/>
          </a:p>
        </p:txBody>
      </p:sp>
      <p:sp>
        <p:nvSpPr>
          <p:cNvPr id="3" name="Content Placeholder 2">
            <a:extLst>
              <a:ext uri="{FF2B5EF4-FFF2-40B4-BE49-F238E27FC236}">
                <a16:creationId xmlns:a16="http://schemas.microsoft.com/office/drawing/2014/main" id="{8B504B77-8BC4-F444-92B5-F6AB1FC981AF}"/>
              </a:ext>
            </a:extLst>
          </p:cNvPr>
          <p:cNvSpPr>
            <a:spLocks noGrp="1"/>
          </p:cNvSpPr>
          <p:nvPr>
            <p:ph idx="1"/>
          </p:nvPr>
        </p:nvSpPr>
        <p:spPr/>
        <p:txBody>
          <a:bodyPr/>
          <a:lstStyle/>
          <a:p>
            <a:endParaRPr lang="en-US" dirty="0"/>
          </a:p>
          <a:p>
            <a:r>
              <a:rPr lang="en-US" dirty="0"/>
              <a:t>Telecoms operators and highway </a:t>
            </a:r>
            <a:r>
              <a:rPr lang="en-US" dirty="0">
                <a:solidFill>
                  <a:schemeClr val="tx2">
                    <a:lumMod val="75000"/>
                  </a:schemeClr>
                </a:solidFill>
              </a:rPr>
              <a:t>authorities need to improve </a:t>
            </a:r>
            <a:r>
              <a:rPr lang="en-US" dirty="0"/>
              <a:t>street works planning, for example by introducing more site visits, and by improving the quality of workmanship by sub-contractors through increased monitoring and incentives for quality of delivery of the infrastructure being deployed on-site </a:t>
            </a:r>
          </a:p>
          <a:p>
            <a:r>
              <a:rPr lang="en-US" dirty="0"/>
              <a:t>Telecoms operators and planning </a:t>
            </a:r>
            <a:r>
              <a:rPr lang="en-US" dirty="0">
                <a:solidFill>
                  <a:schemeClr val="tx2">
                    <a:lumMod val="75000"/>
                  </a:schemeClr>
                </a:solidFill>
              </a:rPr>
              <a:t>authorities need to engage </a:t>
            </a:r>
            <a:r>
              <a:rPr lang="en-US" dirty="0"/>
              <a:t>with developers early in the deployment planning process, and work closely to prepare plans for siting of equipment.</a:t>
            </a:r>
          </a:p>
          <a:p>
            <a:r>
              <a:rPr lang="en-US" dirty="0"/>
              <a:t>Telecoms operators need to incorporate early engagement with all local authorities as a standard part of their deployment planning process, and to share information about their deployment plans, existing assets and reinforcing costs to serve new </a:t>
            </a:r>
            <a:r>
              <a:rPr lang="en-US" dirty="0">
                <a:solidFill>
                  <a:schemeClr val="tx2">
                    <a:lumMod val="75000"/>
                  </a:schemeClr>
                </a:solidFill>
              </a:rPr>
              <a:t>developments as early as possible</a:t>
            </a:r>
          </a:p>
          <a:p>
            <a:pPr marL="0" indent="0">
              <a:buNone/>
            </a:pPr>
            <a:endParaRPr lang="en-US" dirty="0"/>
          </a:p>
        </p:txBody>
      </p:sp>
    </p:spTree>
    <p:extLst>
      <p:ext uri="{BB962C8B-B14F-4D97-AF65-F5344CB8AC3E}">
        <p14:creationId xmlns:p14="http://schemas.microsoft.com/office/powerpoint/2010/main" val="336124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7A516-EA81-824C-8CDF-1B02B819E7D3}"/>
              </a:ext>
            </a:extLst>
          </p:cNvPr>
          <p:cNvSpPr>
            <a:spLocks noGrp="1"/>
          </p:cNvSpPr>
          <p:nvPr>
            <p:ph type="title"/>
          </p:nvPr>
        </p:nvSpPr>
        <p:spPr/>
        <p:txBody>
          <a:bodyPr>
            <a:normAutofit fontScale="90000"/>
          </a:bodyPr>
          <a:lstStyle/>
          <a:p>
            <a:r>
              <a:rPr lang="en-US" sz="3200" dirty="0"/>
              <a:t>Direct Relationship is key </a:t>
            </a:r>
            <a:br>
              <a:rPr lang="en-US" sz="3200" dirty="0"/>
            </a:br>
            <a:endParaRPr lang="en-US" dirty="0"/>
          </a:p>
        </p:txBody>
      </p:sp>
      <p:sp>
        <p:nvSpPr>
          <p:cNvPr id="3" name="Content Placeholder 2">
            <a:extLst>
              <a:ext uri="{FF2B5EF4-FFF2-40B4-BE49-F238E27FC236}">
                <a16:creationId xmlns:a16="http://schemas.microsoft.com/office/drawing/2014/main" id="{39578261-D563-2E45-B28A-F33575DAF5FA}"/>
              </a:ext>
            </a:extLst>
          </p:cNvPr>
          <p:cNvSpPr>
            <a:spLocks noGrp="1"/>
          </p:cNvSpPr>
          <p:nvPr>
            <p:ph idx="1"/>
          </p:nvPr>
        </p:nvSpPr>
        <p:spPr/>
        <p:txBody>
          <a:bodyPr/>
          <a:lstStyle/>
          <a:p>
            <a:pPr marL="0" indent="0">
              <a:buNone/>
            </a:pPr>
            <a:endParaRPr lang="en-GB" dirty="0"/>
          </a:p>
          <a:p>
            <a:pPr marL="0" indent="0">
              <a:buNone/>
            </a:pPr>
            <a:r>
              <a:rPr lang="en-GB" dirty="0"/>
              <a:t>Having a direct relationship with telecommunication infrastructure </a:t>
            </a:r>
            <a:r>
              <a:rPr lang="en-GB" dirty="0">
                <a:solidFill>
                  <a:schemeClr val="tx2">
                    <a:lumMod val="75000"/>
                  </a:schemeClr>
                </a:solidFill>
              </a:rPr>
              <a:t>providers is </a:t>
            </a:r>
            <a:r>
              <a:rPr lang="en-GB" dirty="0"/>
              <a:t>key to forming a relationship, and allows a developer to:- </a:t>
            </a:r>
          </a:p>
          <a:p>
            <a:pPr marL="0" indent="0">
              <a:buNone/>
            </a:pPr>
            <a:endParaRPr lang="en-GB" dirty="0"/>
          </a:p>
          <a:p>
            <a:pPr marL="457200" indent="-457200">
              <a:buAutoNum type="arabicParenR"/>
            </a:pPr>
            <a:r>
              <a:rPr lang="en-GB" dirty="0"/>
              <a:t>Create a </a:t>
            </a:r>
            <a:r>
              <a:rPr lang="en-GB" dirty="0">
                <a:highlight>
                  <a:srgbClr val="FFFF00"/>
                </a:highlight>
              </a:rPr>
              <a:t>co-ordinating</a:t>
            </a:r>
            <a:r>
              <a:rPr lang="en-GB" dirty="0"/>
              <a:t> end-to-end build programme for delivery of on-site and off-site works</a:t>
            </a:r>
          </a:p>
          <a:p>
            <a:pPr marL="457200" indent="-457200">
              <a:buAutoNum type="arabicParenR"/>
            </a:pPr>
            <a:r>
              <a:rPr lang="en-GB" dirty="0"/>
              <a:t>Share key up-dates on project deployment of off-site infrastructure</a:t>
            </a:r>
          </a:p>
          <a:p>
            <a:pPr marL="457200" indent="-457200">
              <a:buAutoNum type="arabicParenR"/>
            </a:pPr>
            <a:r>
              <a:rPr lang="en-GB" dirty="0">
                <a:solidFill>
                  <a:schemeClr val="tx2">
                    <a:lumMod val="75000"/>
                  </a:schemeClr>
                </a:solidFill>
              </a:rPr>
              <a:t>Efficiently identify and co-ordinate escalation and delivery delays </a:t>
            </a:r>
          </a:p>
          <a:p>
            <a:pPr marL="457200" indent="-457200">
              <a:buAutoNum type="arabicParenR"/>
            </a:pPr>
            <a:r>
              <a:rPr lang="en-GB" dirty="0"/>
              <a:t>Manage on-site teams’ build quality, and the rebate payment process</a:t>
            </a:r>
          </a:p>
        </p:txBody>
      </p:sp>
    </p:spTree>
    <p:extLst>
      <p:ext uri="{BB962C8B-B14F-4D97-AF65-F5344CB8AC3E}">
        <p14:creationId xmlns:p14="http://schemas.microsoft.com/office/powerpoint/2010/main" val="59243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0813-121C-074D-85EB-40BC4F15B6F5}"/>
              </a:ext>
            </a:extLst>
          </p:cNvPr>
          <p:cNvSpPr>
            <a:spLocks noGrp="1"/>
          </p:cNvSpPr>
          <p:nvPr>
            <p:ph type="title"/>
          </p:nvPr>
        </p:nvSpPr>
        <p:spPr/>
        <p:txBody>
          <a:bodyPr>
            <a:normAutofit fontScale="90000"/>
          </a:bodyPr>
          <a:lstStyle/>
          <a:p>
            <a:br>
              <a:rPr lang="en-US" sz="3200" dirty="0"/>
            </a:br>
            <a:r>
              <a:rPr lang="en-US" sz="3200" dirty="0"/>
              <a:t>Ability to work together </a:t>
            </a:r>
            <a:br>
              <a:rPr lang="en-US" sz="3200" dirty="0"/>
            </a:br>
            <a:endParaRPr lang="en-US" dirty="0"/>
          </a:p>
        </p:txBody>
      </p:sp>
      <p:sp>
        <p:nvSpPr>
          <p:cNvPr id="3" name="Content Placeholder 2">
            <a:extLst>
              <a:ext uri="{FF2B5EF4-FFF2-40B4-BE49-F238E27FC236}">
                <a16:creationId xmlns:a16="http://schemas.microsoft.com/office/drawing/2014/main" id="{1D4EF151-062F-E440-8A5E-0A3B9573263B}"/>
              </a:ext>
            </a:extLst>
          </p:cNvPr>
          <p:cNvSpPr>
            <a:spLocks noGrp="1"/>
          </p:cNvSpPr>
          <p:nvPr>
            <p:ph idx="1"/>
          </p:nvPr>
        </p:nvSpPr>
        <p:spPr/>
        <p:txBody>
          <a:bodyPr/>
          <a:lstStyle/>
          <a:p>
            <a:pPr marL="0" indent="0">
              <a:buNone/>
            </a:pPr>
            <a:r>
              <a:rPr lang="en-GB" dirty="0"/>
              <a:t>U.K. infrastructure technology is changing rapidly, with new and sustainable development always evolving. Therefore it’s critical for U.K. providers to have the ability to </a:t>
            </a:r>
            <a:r>
              <a:rPr lang="en-GB" dirty="0">
                <a:solidFill>
                  <a:schemeClr val="tx2">
                    <a:lumMod val="75000"/>
                  </a:schemeClr>
                </a:solidFill>
              </a:rPr>
              <a:t>share knowledge and </a:t>
            </a:r>
            <a:r>
              <a:rPr lang="en-GB" dirty="0"/>
              <a:t>work together with developers.</a:t>
            </a:r>
          </a:p>
          <a:p>
            <a:pPr marL="0" indent="0">
              <a:buNone/>
            </a:pPr>
            <a:endParaRPr lang="en-GB" dirty="0"/>
          </a:p>
          <a:p>
            <a:pPr marL="0" indent="0">
              <a:buNone/>
            </a:pPr>
            <a:r>
              <a:rPr lang="en-GB" dirty="0"/>
              <a:t>The strength of an adjoined approach to sustainable deployment creates key working abilities between industries.</a:t>
            </a:r>
          </a:p>
          <a:p>
            <a:pPr marL="0" indent="0">
              <a:buNone/>
            </a:pPr>
            <a:endParaRPr lang="en-GB" dirty="0"/>
          </a:p>
          <a:p>
            <a:pPr marL="457200" indent="-457200">
              <a:buAutoNum type="arabicParenR"/>
            </a:pPr>
            <a:r>
              <a:rPr lang="en-GB" dirty="0"/>
              <a:t>Fosters and creates strong understanding of industry development requirements </a:t>
            </a:r>
          </a:p>
          <a:p>
            <a:pPr marL="457200" indent="-457200">
              <a:buAutoNum type="arabicParenR"/>
            </a:pPr>
            <a:r>
              <a:rPr lang="en-GB" dirty="0"/>
              <a:t>Commercial and financial constraints can be discussed and overcome </a:t>
            </a:r>
          </a:p>
          <a:p>
            <a:pPr marL="457200" indent="-457200">
              <a:buAutoNum type="arabicParenR"/>
            </a:pPr>
            <a:r>
              <a:rPr lang="en-GB" dirty="0"/>
              <a:t>It manages end-user demand and requirements</a:t>
            </a:r>
          </a:p>
          <a:p>
            <a:pPr marL="457200" indent="-457200">
              <a:buAutoNum type="arabicParenR"/>
            </a:pPr>
            <a:r>
              <a:rPr lang="en-GB" dirty="0"/>
              <a:t>It supports the government visions for future proofing a digital Britain</a:t>
            </a:r>
            <a:endParaRPr lang="en-US" dirty="0"/>
          </a:p>
        </p:txBody>
      </p:sp>
    </p:spTree>
    <p:extLst>
      <p:ext uri="{BB962C8B-B14F-4D97-AF65-F5344CB8AC3E}">
        <p14:creationId xmlns:p14="http://schemas.microsoft.com/office/powerpoint/2010/main" val="182141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EC40CC-4065-264C-A89C-C45847C33F7B}"/>
              </a:ext>
            </a:extLst>
          </p:cNvPr>
          <p:cNvSpPr>
            <a:spLocks noGrp="1"/>
          </p:cNvSpPr>
          <p:nvPr>
            <p:ph type="ctrTitle"/>
          </p:nvPr>
        </p:nvSpPr>
        <p:spPr/>
        <p:txBody>
          <a:bodyPr/>
          <a:lstStyle/>
          <a:p>
            <a:r>
              <a:rPr lang="en-US" dirty="0"/>
              <a:t>Section 4 </a:t>
            </a:r>
          </a:p>
        </p:txBody>
      </p:sp>
      <p:sp>
        <p:nvSpPr>
          <p:cNvPr id="2" name="TextBox 1">
            <a:extLst>
              <a:ext uri="{FF2B5EF4-FFF2-40B4-BE49-F238E27FC236}">
                <a16:creationId xmlns:a16="http://schemas.microsoft.com/office/drawing/2014/main" id="{FC5C3CB1-61B4-7E4A-AD3C-EDC59D51CD1D}"/>
              </a:ext>
            </a:extLst>
          </p:cNvPr>
          <p:cNvSpPr txBox="1"/>
          <p:nvPr/>
        </p:nvSpPr>
        <p:spPr>
          <a:xfrm>
            <a:off x="3695343" y="3640975"/>
            <a:ext cx="4801314" cy="369332"/>
          </a:xfrm>
          <a:prstGeom prst="rect">
            <a:avLst/>
          </a:prstGeom>
          <a:noFill/>
        </p:spPr>
        <p:txBody>
          <a:bodyPr wrap="none" rtlCol="0">
            <a:spAutoFit/>
          </a:bodyPr>
          <a:lstStyle/>
          <a:p>
            <a:r>
              <a:rPr lang="en-US" dirty="0"/>
              <a:t>Delivering a future proof network to new sites</a:t>
            </a:r>
          </a:p>
        </p:txBody>
      </p:sp>
    </p:spTree>
    <p:extLst>
      <p:ext uri="{BB962C8B-B14F-4D97-AF65-F5344CB8AC3E}">
        <p14:creationId xmlns:p14="http://schemas.microsoft.com/office/powerpoint/2010/main" val="365569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9CCE74-AEDE-C647-800B-9598153D6315}"/>
              </a:ext>
            </a:extLst>
          </p:cNvPr>
          <p:cNvSpPr>
            <a:spLocks noGrp="1"/>
          </p:cNvSpPr>
          <p:nvPr>
            <p:ph type="ctrTitle"/>
          </p:nvPr>
        </p:nvSpPr>
        <p:spPr/>
        <p:txBody>
          <a:bodyPr/>
          <a:lstStyle/>
          <a:p>
            <a:r>
              <a:rPr lang="en-US" dirty="0"/>
              <a:t>Section 1 </a:t>
            </a:r>
          </a:p>
        </p:txBody>
      </p:sp>
      <p:sp>
        <p:nvSpPr>
          <p:cNvPr id="3" name="Subtitle 2">
            <a:extLst>
              <a:ext uri="{FF2B5EF4-FFF2-40B4-BE49-F238E27FC236}">
                <a16:creationId xmlns:a16="http://schemas.microsoft.com/office/drawing/2014/main" id="{D6E5A60C-DB0D-4672-B2BF-232C13BB2A65}"/>
              </a:ext>
            </a:extLst>
          </p:cNvPr>
          <p:cNvSpPr>
            <a:spLocks noGrp="1"/>
          </p:cNvSpPr>
          <p:nvPr>
            <p:ph type="subTitle" idx="1"/>
          </p:nvPr>
        </p:nvSpPr>
        <p:spPr>
          <a:xfrm>
            <a:off x="1828800" y="3643464"/>
            <a:ext cx="8534400" cy="1456375"/>
          </a:xfrm>
        </p:spPr>
        <p:txBody>
          <a:bodyPr/>
          <a:lstStyle/>
          <a:p>
            <a:r>
              <a:rPr lang="fr-FR" dirty="0"/>
              <a:t>UK Current Telecommunication Infrastructure Market Engagement Status</a:t>
            </a:r>
            <a:endParaRPr lang="en-GB" dirty="0"/>
          </a:p>
        </p:txBody>
      </p:sp>
    </p:spTree>
    <p:extLst>
      <p:ext uri="{BB962C8B-B14F-4D97-AF65-F5344CB8AC3E}">
        <p14:creationId xmlns:p14="http://schemas.microsoft.com/office/powerpoint/2010/main" val="53377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75B5-5DC9-DD45-A89D-9D2118940FF8}"/>
              </a:ext>
            </a:extLst>
          </p:cNvPr>
          <p:cNvSpPr>
            <a:spLocks noGrp="1"/>
          </p:cNvSpPr>
          <p:nvPr>
            <p:ph type="title"/>
          </p:nvPr>
        </p:nvSpPr>
        <p:spPr/>
        <p:txBody>
          <a:bodyPr/>
          <a:lstStyle/>
          <a:p>
            <a:r>
              <a:rPr lang="en-US" sz="2800" dirty="0">
                <a:solidFill>
                  <a:schemeClr val="accent1"/>
                </a:solidFill>
              </a:rPr>
              <a:t>Delivering a future proof network to new sites</a:t>
            </a:r>
            <a:endParaRPr lang="en-US" dirty="0"/>
          </a:p>
        </p:txBody>
      </p:sp>
      <p:sp>
        <p:nvSpPr>
          <p:cNvPr id="3" name="Content Placeholder 2">
            <a:extLst>
              <a:ext uri="{FF2B5EF4-FFF2-40B4-BE49-F238E27FC236}">
                <a16:creationId xmlns:a16="http://schemas.microsoft.com/office/drawing/2014/main" id="{27D5BC42-0AB2-7542-B8AF-54E55BF8AA78}"/>
              </a:ext>
            </a:extLst>
          </p:cNvPr>
          <p:cNvSpPr>
            <a:spLocks noGrp="1"/>
          </p:cNvSpPr>
          <p:nvPr>
            <p:ph idx="1"/>
          </p:nvPr>
        </p:nvSpPr>
        <p:spPr/>
        <p:txBody>
          <a:bodyPr/>
          <a:lstStyle/>
          <a:p>
            <a:endParaRPr lang="en-US" sz="2000" dirty="0"/>
          </a:p>
          <a:p>
            <a:endParaRPr lang="en-US" sz="2000" dirty="0"/>
          </a:p>
          <a:p>
            <a:r>
              <a:rPr lang="en-US" sz="2000" dirty="0"/>
              <a:t>Reasons for future proofing networks in telecoms </a:t>
            </a:r>
          </a:p>
          <a:p>
            <a:pPr marL="0" indent="0">
              <a:buNone/>
            </a:pPr>
            <a:endParaRPr lang="en-US" sz="2000" dirty="0"/>
          </a:p>
          <a:p>
            <a:r>
              <a:rPr lang="en-US" sz="2000" dirty="0"/>
              <a:t>The social and www demand for fast and efficient access to technology solutions </a:t>
            </a:r>
          </a:p>
          <a:p>
            <a:pPr marL="0" indent="0">
              <a:buNone/>
            </a:pPr>
            <a:endParaRPr lang="en-US" sz="2000" dirty="0"/>
          </a:p>
          <a:p>
            <a:r>
              <a:rPr lang="en-US" sz="2000" dirty="0"/>
              <a:t>Long term evolution </a:t>
            </a:r>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4847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6C1DD-A6A8-8340-B95D-7F123368A192}"/>
              </a:ext>
            </a:extLst>
          </p:cNvPr>
          <p:cNvSpPr>
            <a:spLocks noGrp="1"/>
          </p:cNvSpPr>
          <p:nvPr>
            <p:ph type="title"/>
          </p:nvPr>
        </p:nvSpPr>
        <p:spPr/>
        <p:txBody>
          <a:bodyPr>
            <a:normAutofit fontScale="90000"/>
          </a:bodyPr>
          <a:lstStyle/>
          <a:p>
            <a:br>
              <a:rPr lang="en-US" sz="3200" dirty="0"/>
            </a:br>
            <a:r>
              <a:rPr lang="en-US" sz="3200" dirty="0"/>
              <a:t>Reasons for future proofing networks in telecoms </a:t>
            </a:r>
            <a:br>
              <a:rPr lang="en-US" sz="3200" dirty="0"/>
            </a:br>
            <a:endParaRPr lang="en-US" dirty="0"/>
          </a:p>
        </p:txBody>
      </p:sp>
      <p:sp>
        <p:nvSpPr>
          <p:cNvPr id="3" name="Content Placeholder 2">
            <a:extLst>
              <a:ext uri="{FF2B5EF4-FFF2-40B4-BE49-F238E27FC236}">
                <a16:creationId xmlns:a16="http://schemas.microsoft.com/office/drawing/2014/main" id="{68CD18C3-325B-C840-9216-97C38EC6638D}"/>
              </a:ext>
            </a:extLst>
          </p:cNvPr>
          <p:cNvSpPr>
            <a:spLocks noGrp="1"/>
          </p:cNvSpPr>
          <p:nvPr>
            <p:ph idx="1"/>
          </p:nvPr>
        </p:nvSpPr>
        <p:spPr/>
        <p:txBody>
          <a:bodyPr>
            <a:normAutofit fontScale="92500"/>
          </a:bodyPr>
          <a:lstStyle/>
          <a:p>
            <a:pPr marL="0" indent="0">
              <a:buNone/>
            </a:pPr>
            <a:r>
              <a:rPr lang="en-US" dirty="0"/>
              <a:t>Broadband networks are built with the aim of lasting for decades, and they need to support increasingly heavy traffic at higher bandwidths. </a:t>
            </a:r>
          </a:p>
          <a:p>
            <a:endParaRPr lang="en-US" dirty="0"/>
          </a:p>
          <a:p>
            <a:r>
              <a:rPr lang="en-US" dirty="0"/>
              <a:t>Factors that contribute to the network’s reliability and longevity include building sustainable infrastructure on new developments</a:t>
            </a:r>
          </a:p>
          <a:p>
            <a:pPr marL="0" indent="0">
              <a:buNone/>
            </a:pPr>
            <a:endParaRPr lang="en-US" dirty="0"/>
          </a:p>
          <a:p>
            <a:r>
              <a:rPr lang="en-US" dirty="0"/>
              <a:t>The requirement for good fibre/cable management and highly reliable connections throughout the network have been accepted as necessary.</a:t>
            </a:r>
          </a:p>
          <a:p>
            <a:pPr marL="0" indent="0">
              <a:buNone/>
            </a:pPr>
            <a:r>
              <a:rPr lang="en-US" dirty="0"/>
              <a:t> </a:t>
            </a:r>
          </a:p>
          <a:p>
            <a:r>
              <a:rPr lang="en-US" dirty="0"/>
              <a:t>Today’s needs mean that operators &amp; the UK construction industry have to build networks with an eye to future requirements evolving, with new developments becoming more infrastructure sustainable and ready for technological evolution </a:t>
            </a:r>
          </a:p>
          <a:p>
            <a:pPr marL="0" indent="0">
              <a:buNone/>
            </a:pPr>
            <a:br>
              <a:rPr lang="en-US" dirty="0"/>
            </a:br>
            <a:endParaRPr lang="en-US" dirty="0"/>
          </a:p>
        </p:txBody>
      </p:sp>
    </p:spTree>
    <p:extLst>
      <p:ext uri="{BB962C8B-B14F-4D97-AF65-F5344CB8AC3E}">
        <p14:creationId xmlns:p14="http://schemas.microsoft.com/office/powerpoint/2010/main" val="263774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8CE87-8505-4749-923F-1AF07D1B23DC}"/>
              </a:ext>
            </a:extLst>
          </p:cNvPr>
          <p:cNvSpPr>
            <a:spLocks noGrp="1"/>
          </p:cNvSpPr>
          <p:nvPr>
            <p:ph type="title"/>
          </p:nvPr>
        </p:nvSpPr>
        <p:spPr>
          <a:xfrm>
            <a:off x="1007435" y="289655"/>
            <a:ext cx="10363200" cy="668828"/>
          </a:xfrm>
        </p:spPr>
        <p:txBody>
          <a:bodyPr>
            <a:normAutofit fontScale="90000"/>
          </a:bodyPr>
          <a:lstStyle/>
          <a:p>
            <a:r>
              <a:rPr lang="en-US" sz="3200" dirty="0"/>
              <a:t>The social and www demand for fast and efficient  access to technology solutions </a:t>
            </a:r>
            <a:br>
              <a:rPr lang="en-US" sz="3200" dirty="0"/>
            </a:br>
            <a:endParaRPr lang="en-US" dirty="0"/>
          </a:p>
        </p:txBody>
      </p:sp>
      <p:sp>
        <p:nvSpPr>
          <p:cNvPr id="3" name="Content Placeholder 2">
            <a:extLst>
              <a:ext uri="{FF2B5EF4-FFF2-40B4-BE49-F238E27FC236}">
                <a16:creationId xmlns:a16="http://schemas.microsoft.com/office/drawing/2014/main" id="{706E2536-2562-B947-B975-1C945AE604C1}"/>
              </a:ext>
            </a:extLst>
          </p:cNvPr>
          <p:cNvSpPr>
            <a:spLocks noGrp="1"/>
          </p:cNvSpPr>
          <p:nvPr>
            <p:ph idx="1"/>
          </p:nvPr>
        </p:nvSpPr>
        <p:spPr>
          <a:xfrm>
            <a:off x="1007435" y="1052746"/>
            <a:ext cx="10363200" cy="4933450"/>
          </a:xfrm>
        </p:spPr>
        <p:txBody>
          <a:bodyPr>
            <a:normAutofit fontScale="92500" lnSpcReduction="10000"/>
          </a:bodyPr>
          <a:lstStyle/>
          <a:p>
            <a:pPr marL="0" indent="0">
              <a:buNone/>
            </a:pPr>
            <a:r>
              <a:rPr lang="en-US" dirty="0"/>
              <a:t>The World Wide Web – www - was designed originally as an interactive world of shared information, through which people could communicate with each other.</a:t>
            </a:r>
          </a:p>
          <a:p>
            <a:pPr marL="0" indent="0">
              <a:buNone/>
            </a:pPr>
            <a:r>
              <a:rPr lang="en-US" dirty="0"/>
              <a:t>Since its inception in 1989 it has grown</a:t>
            </a:r>
            <a:r>
              <a:rPr lang="en-US" dirty="0">
                <a:solidFill>
                  <a:srgbClr val="FF0000"/>
                </a:solidFill>
              </a:rPr>
              <a:t> </a:t>
            </a:r>
            <a:r>
              <a:rPr lang="en-US" dirty="0"/>
              <a:t>as a medium for broadcasting to the mass of Internet-connected consumers. </a:t>
            </a:r>
          </a:p>
          <a:p>
            <a:pPr marL="0" indent="0">
              <a:buNone/>
            </a:pPr>
            <a:endParaRPr lang="en-US" dirty="0"/>
          </a:p>
          <a:p>
            <a:pPr marL="0" indent="0">
              <a:buNone/>
            </a:pPr>
            <a:r>
              <a:rPr lang="en-US" dirty="0"/>
              <a:t>In the future,</a:t>
            </a:r>
          </a:p>
          <a:p>
            <a:r>
              <a:rPr lang="en-US" dirty="0"/>
              <a:t>In the UK we look towards the web becoming a tool for even smaller groups, such </a:t>
            </a:r>
            <a:r>
              <a:rPr lang="en-US" dirty="0">
                <a:solidFill>
                  <a:schemeClr val="tx2">
                    <a:lumMod val="75000"/>
                  </a:schemeClr>
                </a:solidFill>
              </a:rPr>
              <a:t>as families, and personal information systems. </a:t>
            </a:r>
          </a:p>
          <a:p>
            <a:r>
              <a:rPr lang="en-US" dirty="0"/>
              <a:t>Other interesting developments would be the increasingly interactive nature of the interface to the user, </a:t>
            </a:r>
          </a:p>
          <a:p>
            <a:r>
              <a:rPr lang="en-US" dirty="0"/>
              <a:t>Increasing use of machine-readable information, with defined semantics allowing more advanced machine processing of global information - including machine-readable signed assertions (AI), interactive homes, fridges and utility services </a:t>
            </a:r>
          </a:p>
          <a:p>
            <a:pPr marL="0" indent="0">
              <a:buNone/>
            </a:pPr>
            <a:endParaRPr lang="en-US" dirty="0"/>
          </a:p>
          <a:p>
            <a:pPr marL="0" indent="0">
              <a:buNone/>
            </a:pPr>
            <a:r>
              <a:rPr lang="en-US" dirty="0">
                <a:solidFill>
                  <a:schemeClr val="tx2">
                    <a:lumMod val="75000"/>
                  </a:schemeClr>
                </a:solidFill>
              </a:rPr>
              <a:t>You will undoubtedly be building a full and readily accessible house to accommodate the evolving bandwidth, and allow future performance access to the www.</a:t>
            </a:r>
          </a:p>
          <a:p>
            <a:pPr marL="0" indent="0">
              <a:buNone/>
            </a:pPr>
            <a:endParaRPr lang="en-US" dirty="0"/>
          </a:p>
        </p:txBody>
      </p:sp>
    </p:spTree>
    <p:extLst>
      <p:ext uri="{BB962C8B-B14F-4D97-AF65-F5344CB8AC3E}">
        <p14:creationId xmlns:p14="http://schemas.microsoft.com/office/powerpoint/2010/main" val="107212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B7AB-2335-BA4A-A370-96F97B74109C}"/>
              </a:ext>
            </a:extLst>
          </p:cNvPr>
          <p:cNvSpPr>
            <a:spLocks noGrp="1"/>
          </p:cNvSpPr>
          <p:nvPr>
            <p:ph type="title"/>
          </p:nvPr>
        </p:nvSpPr>
        <p:spPr/>
        <p:txBody>
          <a:bodyPr>
            <a:normAutofit fontScale="90000"/>
          </a:bodyPr>
          <a:lstStyle/>
          <a:p>
            <a:br>
              <a:rPr lang="en-US" sz="3200" dirty="0"/>
            </a:br>
            <a:r>
              <a:rPr lang="en-US" sz="3200" dirty="0"/>
              <a:t>Long term evolution </a:t>
            </a:r>
            <a:br>
              <a:rPr lang="en-US" sz="3200" dirty="0"/>
            </a:br>
            <a:endParaRPr lang="en-US" dirty="0"/>
          </a:p>
        </p:txBody>
      </p:sp>
      <p:sp>
        <p:nvSpPr>
          <p:cNvPr id="3" name="Content Placeholder 2">
            <a:extLst>
              <a:ext uri="{FF2B5EF4-FFF2-40B4-BE49-F238E27FC236}">
                <a16:creationId xmlns:a16="http://schemas.microsoft.com/office/drawing/2014/main" id="{E3697739-419E-B344-90DA-D2E92C7F2618}"/>
              </a:ext>
            </a:extLst>
          </p:cNvPr>
          <p:cNvSpPr>
            <a:spLocks noGrp="1"/>
          </p:cNvSpPr>
          <p:nvPr>
            <p:ph idx="1"/>
          </p:nvPr>
        </p:nvSpPr>
        <p:spPr/>
        <p:txBody>
          <a:bodyPr/>
          <a:lstStyle/>
          <a:p>
            <a:pPr marL="0" indent="0">
              <a:buNone/>
            </a:pPr>
            <a:r>
              <a:rPr lang="en-US" dirty="0"/>
              <a:t>Fibre optics has helped push the telecommunications system into hyperdrive. But only when fibre connections reach all the way into the home will the technology’s promise be fully realised.</a:t>
            </a:r>
          </a:p>
          <a:p>
            <a:pPr marL="0" indent="0">
              <a:buNone/>
            </a:pPr>
            <a:endParaRPr lang="en-US" dirty="0"/>
          </a:p>
          <a:p>
            <a:pPr marL="0" indent="0">
              <a:buNone/>
            </a:pPr>
            <a:r>
              <a:rPr lang="en-US" dirty="0"/>
              <a:t>It’s critical that all new developments propose a solution to build duct infrastructure that is future proof and maintainable for long term evolution by:-</a:t>
            </a:r>
          </a:p>
          <a:p>
            <a:pPr marL="0" indent="0">
              <a:buNone/>
            </a:pPr>
            <a:endParaRPr lang="en-US" dirty="0"/>
          </a:p>
          <a:p>
            <a:pPr marL="0" indent="0">
              <a:buNone/>
            </a:pPr>
            <a:r>
              <a:rPr lang="en-US" dirty="0"/>
              <a:t>1) Supporting the quality build standard of the telecom duct provision needed for installation.</a:t>
            </a:r>
          </a:p>
          <a:p>
            <a:pPr marL="0" indent="0">
              <a:buNone/>
            </a:pPr>
            <a:r>
              <a:rPr lang="en-US" dirty="0"/>
              <a:t>2) Liaising with your adopting partner to inspect and accept the duct install provision </a:t>
            </a:r>
          </a:p>
          <a:p>
            <a:pPr marL="0" indent="0">
              <a:buNone/>
            </a:pPr>
            <a:r>
              <a:rPr lang="en-US" dirty="0"/>
              <a:t>3) Making ready provision for future-proof access for adjoining developments/strategic land access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577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EC40CC-4065-264C-A89C-C45847C33F7B}"/>
              </a:ext>
            </a:extLst>
          </p:cNvPr>
          <p:cNvSpPr>
            <a:spLocks noGrp="1"/>
          </p:cNvSpPr>
          <p:nvPr>
            <p:ph type="ctrTitle"/>
          </p:nvPr>
        </p:nvSpPr>
        <p:spPr/>
        <p:txBody>
          <a:bodyPr/>
          <a:lstStyle/>
          <a:p>
            <a:r>
              <a:rPr lang="en-US" dirty="0"/>
              <a:t>Section 5 </a:t>
            </a:r>
          </a:p>
        </p:txBody>
      </p:sp>
      <p:sp>
        <p:nvSpPr>
          <p:cNvPr id="2" name="TextBox 1">
            <a:extLst>
              <a:ext uri="{FF2B5EF4-FFF2-40B4-BE49-F238E27FC236}">
                <a16:creationId xmlns:a16="http://schemas.microsoft.com/office/drawing/2014/main" id="{56ECCC60-DA17-2045-8867-C0495CC7832A}"/>
              </a:ext>
            </a:extLst>
          </p:cNvPr>
          <p:cNvSpPr txBox="1"/>
          <p:nvPr/>
        </p:nvSpPr>
        <p:spPr>
          <a:xfrm>
            <a:off x="2342376" y="3524596"/>
            <a:ext cx="7186647" cy="369332"/>
          </a:xfrm>
          <a:prstGeom prst="rect">
            <a:avLst/>
          </a:prstGeom>
          <a:noFill/>
        </p:spPr>
        <p:txBody>
          <a:bodyPr wrap="none" rtlCol="0">
            <a:spAutoFit/>
          </a:bodyPr>
          <a:lstStyle/>
          <a:p>
            <a:r>
              <a:rPr lang="en-US" dirty="0"/>
              <a:t>Types of infrastructure solutions available to UK housing developers</a:t>
            </a:r>
          </a:p>
        </p:txBody>
      </p:sp>
    </p:spTree>
    <p:extLst>
      <p:ext uri="{BB962C8B-B14F-4D97-AF65-F5344CB8AC3E}">
        <p14:creationId xmlns:p14="http://schemas.microsoft.com/office/powerpoint/2010/main" val="429309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657A-E76B-744B-AF62-1C0FBDCDA1D7}"/>
              </a:ext>
            </a:extLst>
          </p:cNvPr>
          <p:cNvSpPr>
            <a:spLocks noGrp="1"/>
          </p:cNvSpPr>
          <p:nvPr>
            <p:ph type="title"/>
          </p:nvPr>
        </p:nvSpPr>
        <p:spPr/>
        <p:txBody>
          <a:bodyPr>
            <a:normAutofit fontScale="90000"/>
          </a:bodyPr>
          <a:lstStyle/>
          <a:p>
            <a:r>
              <a:rPr lang="en-US" sz="2800" dirty="0">
                <a:ln w="0"/>
                <a:solidFill>
                  <a:schemeClr val="accent1"/>
                </a:solidFill>
                <a:effectLst>
                  <a:outerShdw blurRad="38100" dist="25400" dir="5400000" algn="ctr" rotWithShape="0">
                    <a:srgbClr val="6E747A">
                      <a:alpha val="43000"/>
                    </a:srgbClr>
                  </a:outerShdw>
                </a:effectLst>
              </a:rPr>
              <a:t>Types of infrastructure solutions available to the UK housing developers</a:t>
            </a:r>
            <a:endParaRPr lang="en-US" dirty="0"/>
          </a:p>
        </p:txBody>
      </p:sp>
      <p:sp>
        <p:nvSpPr>
          <p:cNvPr id="3" name="Content Placeholder 2">
            <a:extLst>
              <a:ext uri="{FF2B5EF4-FFF2-40B4-BE49-F238E27FC236}">
                <a16:creationId xmlns:a16="http://schemas.microsoft.com/office/drawing/2014/main" id="{0EED2CEC-DE83-9C4E-9B5A-973858DDB4B9}"/>
              </a:ext>
            </a:extLst>
          </p:cNvPr>
          <p:cNvSpPr>
            <a:spLocks noGrp="1"/>
          </p:cNvSpPr>
          <p:nvPr>
            <p:ph idx="1"/>
          </p:nvPr>
        </p:nvSpPr>
        <p:spPr/>
        <p:txBody>
          <a:bodyPr/>
          <a:lstStyle/>
          <a:p>
            <a:endParaRPr lang="en-US" sz="2000" dirty="0"/>
          </a:p>
          <a:p>
            <a:r>
              <a:rPr lang="en-US" sz="2000" dirty="0"/>
              <a:t>Single duct solutions</a:t>
            </a:r>
          </a:p>
          <a:p>
            <a:endParaRPr lang="en-US" sz="2000" dirty="0"/>
          </a:p>
          <a:p>
            <a:r>
              <a:rPr lang="en-US" sz="2000" dirty="0"/>
              <a:t>Dual lay solutions </a:t>
            </a:r>
          </a:p>
          <a:p>
            <a:pPr marL="0" indent="0">
              <a:buNone/>
            </a:pPr>
            <a:endParaRPr lang="en-US" sz="2000" dirty="0"/>
          </a:p>
          <a:p>
            <a:r>
              <a:rPr lang="en-US" sz="2000" dirty="0"/>
              <a:t>Passive Infrastructure Access - PIA - and competition of duct sharing </a:t>
            </a:r>
          </a:p>
          <a:p>
            <a:pPr marL="0" indent="0">
              <a:buNone/>
            </a:pPr>
            <a:endParaRPr lang="en-US" dirty="0"/>
          </a:p>
        </p:txBody>
      </p:sp>
    </p:spTree>
    <p:extLst>
      <p:ext uri="{BB962C8B-B14F-4D97-AF65-F5344CB8AC3E}">
        <p14:creationId xmlns:p14="http://schemas.microsoft.com/office/powerpoint/2010/main" val="200797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42564-9FF6-5C44-A3EF-9D70246AD5E1}"/>
              </a:ext>
            </a:extLst>
          </p:cNvPr>
          <p:cNvSpPr>
            <a:spLocks noGrp="1"/>
          </p:cNvSpPr>
          <p:nvPr>
            <p:ph type="title"/>
          </p:nvPr>
        </p:nvSpPr>
        <p:spPr/>
        <p:txBody>
          <a:bodyPr>
            <a:normAutofit fontScale="90000"/>
          </a:bodyPr>
          <a:lstStyle/>
          <a:p>
            <a:br>
              <a:rPr lang="en-US" sz="3200" dirty="0"/>
            </a:br>
            <a:r>
              <a:rPr lang="en-US" sz="3200" dirty="0"/>
              <a:t>Single duct solutions</a:t>
            </a:r>
            <a:br>
              <a:rPr lang="en-US" sz="3200" dirty="0"/>
            </a:br>
            <a:endParaRPr lang="en-US" dirty="0"/>
          </a:p>
        </p:txBody>
      </p:sp>
      <p:sp>
        <p:nvSpPr>
          <p:cNvPr id="3" name="Content Placeholder 2">
            <a:extLst>
              <a:ext uri="{FF2B5EF4-FFF2-40B4-BE49-F238E27FC236}">
                <a16:creationId xmlns:a16="http://schemas.microsoft.com/office/drawing/2014/main" id="{2AF17E23-7FE4-6648-A3CD-327FB3DE25D4}"/>
              </a:ext>
            </a:extLst>
          </p:cNvPr>
          <p:cNvSpPr>
            <a:spLocks noGrp="1"/>
          </p:cNvSpPr>
          <p:nvPr>
            <p:ph idx="1"/>
          </p:nvPr>
        </p:nvSpPr>
        <p:spPr/>
        <p:txBody>
          <a:bodyPr/>
          <a:lstStyle/>
          <a:p>
            <a:pPr marL="0" indent="0">
              <a:buNone/>
            </a:pPr>
            <a:endParaRPr lang="en-US" dirty="0"/>
          </a:p>
          <a:p>
            <a:pPr marL="0" indent="0">
              <a:buNone/>
            </a:pPr>
            <a:r>
              <a:rPr lang="en-US" dirty="0"/>
              <a:t>Single duct solutions comprise of:-</a:t>
            </a:r>
          </a:p>
          <a:p>
            <a:pPr marL="0" indent="0">
              <a:buNone/>
            </a:pPr>
            <a:endParaRPr lang="en-US" dirty="0"/>
          </a:p>
          <a:p>
            <a:pPr marL="457200" indent="-457200">
              <a:buAutoNum type="arabicParenR"/>
            </a:pPr>
            <a:r>
              <a:rPr lang="en-US" dirty="0"/>
              <a:t>Laying only one singular open access provider</a:t>
            </a:r>
          </a:p>
          <a:p>
            <a:pPr marL="457200" indent="-457200">
              <a:buAutoNum type="arabicParenR"/>
            </a:pPr>
            <a:r>
              <a:rPr lang="en-US" dirty="0"/>
              <a:t>Consists of a twin duct and rider duct solution, or</a:t>
            </a:r>
          </a:p>
          <a:p>
            <a:pPr marL="457200" indent="-457200">
              <a:buAutoNum type="arabicParenR"/>
            </a:pPr>
            <a:r>
              <a:rPr lang="en-US" dirty="0"/>
              <a:t>Fibre tubing solution for FTTP </a:t>
            </a:r>
          </a:p>
          <a:p>
            <a:pPr marL="457200" indent="-457200">
              <a:buAutoNum type="arabicParenR"/>
            </a:pPr>
            <a:endParaRPr lang="en-US" dirty="0"/>
          </a:p>
          <a:p>
            <a:pPr marL="0" indent="0">
              <a:buNone/>
            </a:pPr>
            <a:endParaRPr lang="en-US" dirty="0"/>
          </a:p>
        </p:txBody>
      </p:sp>
    </p:spTree>
    <p:extLst>
      <p:ext uri="{BB962C8B-B14F-4D97-AF65-F5344CB8AC3E}">
        <p14:creationId xmlns:p14="http://schemas.microsoft.com/office/powerpoint/2010/main" val="73624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A73D-8C86-B842-8340-654175E4814A}"/>
              </a:ext>
            </a:extLst>
          </p:cNvPr>
          <p:cNvSpPr>
            <a:spLocks noGrp="1"/>
          </p:cNvSpPr>
          <p:nvPr>
            <p:ph type="title"/>
          </p:nvPr>
        </p:nvSpPr>
        <p:spPr/>
        <p:txBody>
          <a:bodyPr>
            <a:normAutofit fontScale="90000"/>
          </a:bodyPr>
          <a:lstStyle/>
          <a:p>
            <a:br>
              <a:rPr lang="en-US" sz="3200" dirty="0"/>
            </a:br>
            <a:r>
              <a:rPr lang="en-US" sz="3200" dirty="0"/>
              <a:t>Dual lay solutions – within highways  </a:t>
            </a:r>
            <a:br>
              <a:rPr lang="en-US" sz="3200" dirty="0"/>
            </a:br>
            <a:endParaRPr lang="en-US" dirty="0"/>
          </a:p>
        </p:txBody>
      </p:sp>
      <p:pic>
        <p:nvPicPr>
          <p:cNvPr id="4" name="Content Placeholder 3">
            <a:extLst>
              <a:ext uri="{FF2B5EF4-FFF2-40B4-BE49-F238E27FC236}">
                <a16:creationId xmlns:a16="http://schemas.microsoft.com/office/drawing/2014/main" id="{8CBA4C5D-D75F-C04E-AEC8-DDEB7E72574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85087" y="2975266"/>
            <a:ext cx="5754625" cy="1761325"/>
          </a:xfrm>
          <a:prstGeom prst="rect">
            <a:avLst/>
          </a:prstGeom>
        </p:spPr>
      </p:pic>
      <p:sp>
        <p:nvSpPr>
          <p:cNvPr id="5" name="Rectangle 4">
            <a:extLst>
              <a:ext uri="{FF2B5EF4-FFF2-40B4-BE49-F238E27FC236}">
                <a16:creationId xmlns:a16="http://schemas.microsoft.com/office/drawing/2014/main" id="{47E84294-64C9-4648-AC71-0AB4A42A58ED}"/>
              </a:ext>
            </a:extLst>
          </p:cNvPr>
          <p:cNvSpPr/>
          <p:nvPr/>
        </p:nvSpPr>
        <p:spPr>
          <a:xfrm>
            <a:off x="1007435" y="1256068"/>
            <a:ext cx="6096000" cy="369332"/>
          </a:xfrm>
          <a:prstGeom prst="rect">
            <a:avLst/>
          </a:prstGeom>
        </p:spPr>
        <p:txBody>
          <a:bodyPr>
            <a:spAutoFit/>
          </a:bodyPr>
          <a:lstStyle/>
          <a:p>
            <a:r>
              <a:rPr lang="en-US" dirty="0"/>
              <a:t>Dual duct solutions comprise of:-</a:t>
            </a:r>
          </a:p>
        </p:txBody>
      </p:sp>
      <p:sp>
        <p:nvSpPr>
          <p:cNvPr id="6" name="TextBox 5">
            <a:extLst>
              <a:ext uri="{FF2B5EF4-FFF2-40B4-BE49-F238E27FC236}">
                <a16:creationId xmlns:a16="http://schemas.microsoft.com/office/drawing/2014/main" id="{0F3F14B8-ECBB-AA4D-9224-BA7B6FE315DC}"/>
              </a:ext>
            </a:extLst>
          </p:cNvPr>
          <p:cNvSpPr txBox="1"/>
          <p:nvPr/>
        </p:nvSpPr>
        <p:spPr>
          <a:xfrm>
            <a:off x="1007435" y="1734532"/>
            <a:ext cx="5570756" cy="923330"/>
          </a:xfrm>
          <a:prstGeom prst="rect">
            <a:avLst/>
          </a:prstGeom>
          <a:noFill/>
        </p:spPr>
        <p:txBody>
          <a:bodyPr wrap="none" rtlCol="0">
            <a:spAutoFit/>
          </a:bodyPr>
          <a:lstStyle/>
          <a:p>
            <a:pPr marL="457200" indent="-457200">
              <a:buAutoNum type="arabicParenR"/>
            </a:pPr>
            <a:r>
              <a:rPr lang="en-US" dirty="0"/>
              <a:t>Laying multiple ducts for  open access providers</a:t>
            </a:r>
          </a:p>
          <a:p>
            <a:pPr marL="457200" indent="-457200">
              <a:buAutoNum type="arabicParenR"/>
            </a:pPr>
            <a:r>
              <a:rPr lang="en-US" dirty="0"/>
              <a:t>Consists of twin duct and rider duct solution, or</a:t>
            </a:r>
          </a:p>
          <a:p>
            <a:pPr marL="457200" indent="-457200">
              <a:buAutoNum type="arabicParenR"/>
            </a:pPr>
            <a:r>
              <a:rPr lang="en-US" dirty="0"/>
              <a:t>Fibre tubing solution for FTTP </a:t>
            </a:r>
          </a:p>
        </p:txBody>
      </p:sp>
    </p:spTree>
    <p:extLst>
      <p:ext uri="{BB962C8B-B14F-4D97-AF65-F5344CB8AC3E}">
        <p14:creationId xmlns:p14="http://schemas.microsoft.com/office/powerpoint/2010/main" val="337373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161B-A832-5A4A-B884-45A0EAE0789A}"/>
              </a:ext>
            </a:extLst>
          </p:cNvPr>
          <p:cNvSpPr>
            <a:spLocks noGrp="1"/>
          </p:cNvSpPr>
          <p:nvPr>
            <p:ph type="title"/>
          </p:nvPr>
        </p:nvSpPr>
        <p:spPr/>
        <p:txBody>
          <a:bodyPr>
            <a:normAutofit fontScale="90000"/>
          </a:bodyPr>
          <a:lstStyle/>
          <a:p>
            <a:br>
              <a:rPr lang="en-US" sz="3200" dirty="0"/>
            </a:br>
            <a:r>
              <a:rPr lang="en-US" sz="3200" dirty="0"/>
              <a:t>PIA and competition of duct sharing </a:t>
            </a:r>
            <a:br>
              <a:rPr lang="en-US" sz="3200" dirty="0"/>
            </a:br>
            <a:endParaRPr lang="en-US" dirty="0"/>
          </a:p>
        </p:txBody>
      </p:sp>
      <p:sp>
        <p:nvSpPr>
          <p:cNvPr id="3" name="Content Placeholder 2">
            <a:extLst>
              <a:ext uri="{FF2B5EF4-FFF2-40B4-BE49-F238E27FC236}">
                <a16:creationId xmlns:a16="http://schemas.microsoft.com/office/drawing/2014/main" id="{C1AAB295-3198-7340-B03D-41F293327A8A}"/>
              </a:ext>
            </a:extLst>
          </p:cNvPr>
          <p:cNvSpPr>
            <a:spLocks noGrp="1"/>
          </p:cNvSpPr>
          <p:nvPr>
            <p:ph idx="1"/>
          </p:nvPr>
        </p:nvSpPr>
        <p:spPr/>
        <p:txBody>
          <a:bodyPr>
            <a:normAutofit lnSpcReduction="10000"/>
          </a:bodyPr>
          <a:lstStyle/>
          <a:p>
            <a:pPr marL="0" indent="0">
              <a:buNone/>
            </a:pPr>
            <a:r>
              <a:rPr lang="en-GB" dirty="0"/>
              <a:t>The U.K. telecom market is still evolving, with an view to having the ability to deploy shared ducting and improved competition. However not all providers subscribe to this desire for Passive Infrastructure Access - PIA </a:t>
            </a:r>
          </a:p>
          <a:p>
            <a:pPr marL="0" indent="0">
              <a:buNone/>
            </a:pPr>
            <a:r>
              <a:rPr lang="en-GB" dirty="0">
                <a:solidFill>
                  <a:srgbClr val="404040"/>
                </a:solidFill>
                <a:latin typeface="ArialMT"/>
              </a:rPr>
              <a:t>Where new sites are </a:t>
            </a:r>
            <a:r>
              <a:rPr lang="en-US" dirty="0">
                <a:solidFill>
                  <a:srgbClr val="404040"/>
                </a:solidFill>
                <a:latin typeface="ArialMT"/>
              </a:rPr>
              <a:t>deploying </a:t>
            </a:r>
            <a:r>
              <a:rPr lang="en-GB" dirty="0">
                <a:solidFill>
                  <a:srgbClr val="404040"/>
                </a:solidFill>
                <a:latin typeface="ArialMT"/>
              </a:rPr>
              <a:t>networks</a:t>
            </a:r>
            <a:r>
              <a:rPr lang="en-GB" dirty="0">
                <a:solidFill>
                  <a:schemeClr val="tx2">
                    <a:lumMod val="75000"/>
                  </a:schemeClr>
                </a:solidFill>
                <a:latin typeface="ArialMT"/>
              </a:rPr>
              <a:t>, it’s envisioned that </a:t>
            </a:r>
            <a:r>
              <a:rPr lang="en-US" dirty="0">
                <a:solidFill>
                  <a:schemeClr val="tx2">
                    <a:lumMod val="75000"/>
                  </a:schemeClr>
                </a:solidFill>
                <a:latin typeface="ArialMT"/>
              </a:rPr>
              <a:t>accessing the existing physical infrastructure can allow for significant savings – potentially up to 60% in some cases - as compared to excavating afresh. </a:t>
            </a:r>
          </a:p>
          <a:p>
            <a:pPr marL="0" indent="0">
              <a:buNone/>
            </a:pPr>
            <a:r>
              <a:rPr lang="en-US" dirty="0">
                <a:solidFill>
                  <a:srgbClr val="404040"/>
                </a:solidFill>
                <a:latin typeface="ArialMT"/>
              </a:rPr>
              <a:t>Owners of existing infrastructure are also expected to benefit from this change - for instance, energy utilities exploiting synergies with smart grids deployment </a:t>
            </a:r>
          </a:p>
          <a:p>
            <a:pPr marL="0" indent="0">
              <a:buNone/>
            </a:pPr>
            <a:r>
              <a:rPr lang="en-US" dirty="0">
                <a:solidFill>
                  <a:srgbClr val="404040"/>
                </a:solidFill>
                <a:latin typeface="ArialMT"/>
              </a:rPr>
              <a:t>Access to passive infrastructure enhances efficiencies, minimises the costs and accelerates the deployment of telecommunication infrastructure.</a:t>
            </a:r>
            <a:endParaRPr lang="en-GB" dirty="0">
              <a:solidFill>
                <a:srgbClr val="404040"/>
              </a:solidFill>
              <a:latin typeface="ArialMT"/>
            </a:endParaRPr>
          </a:p>
          <a:p>
            <a:pPr marL="0" indent="0">
              <a:buNone/>
            </a:pPr>
            <a:r>
              <a:rPr lang="en-GB" dirty="0">
                <a:solidFill>
                  <a:srgbClr val="404040"/>
                </a:solidFill>
                <a:latin typeface="ArialMT"/>
              </a:rPr>
              <a:t>The U.K. markets in both telecoms service and infrastructure are currently discussing how this can evolve into a faster and more efficient deployment within new infrastructure.</a:t>
            </a:r>
          </a:p>
          <a:p>
            <a:pPr marL="0" indent="0" algn="ctr">
              <a:buNone/>
            </a:pPr>
            <a:r>
              <a:rPr lang="en-GB" b="1" dirty="0"/>
              <a:t>PIA is a long term solution for the industry</a:t>
            </a:r>
            <a:r>
              <a:rPr lang="en-GB" b="1" dirty="0">
                <a:solidFill>
                  <a:srgbClr val="404040"/>
                </a:solidFill>
                <a:latin typeface="ArialMT"/>
              </a:rPr>
              <a:t> </a:t>
            </a:r>
          </a:p>
          <a:p>
            <a:pPr marL="0" indent="0">
              <a:buNone/>
            </a:pPr>
            <a:endParaRPr lang="en-GB" dirty="0"/>
          </a:p>
        </p:txBody>
      </p:sp>
    </p:spTree>
    <p:extLst>
      <p:ext uri="{BB962C8B-B14F-4D97-AF65-F5344CB8AC3E}">
        <p14:creationId xmlns:p14="http://schemas.microsoft.com/office/powerpoint/2010/main" val="583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EC40CC-4065-264C-A89C-C45847C33F7B}"/>
              </a:ext>
            </a:extLst>
          </p:cNvPr>
          <p:cNvSpPr>
            <a:spLocks noGrp="1"/>
          </p:cNvSpPr>
          <p:nvPr>
            <p:ph type="ctrTitle"/>
          </p:nvPr>
        </p:nvSpPr>
        <p:spPr/>
        <p:txBody>
          <a:bodyPr/>
          <a:lstStyle/>
          <a:p>
            <a:r>
              <a:rPr lang="en-US" dirty="0"/>
              <a:t>Section 6 </a:t>
            </a:r>
          </a:p>
        </p:txBody>
      </p:sp>
      <p:sp>
        <p:nvSpPr>
          <p:cNvPr id="2" name="TextBox 1">
            <a:extLst>
              <a:ext uri="{FF2B5EF4-FFF2-40B4-BE49-F238E27FC236}">
                <a16:creationId xmlns:a16="http://schemas.microsoft.com/office/drawing/2014/main" id="{91271B37-04E0-2344-8D86-3334C3AAA8A0}"/>
              </a:ext>
            </a:extLst>
          </p:cNvPr>
          <p:cNvSpPr txBox="1"/>
          <p:nvPr/>
        </p:nvSpPr>
        <p:spPr>
          <a:xfrm>
            <a:off x="914400" y="3493213"/>
            <a:ext cx="10715946" cy="646331"/>
          </a:xfrm>
          <a:prstGeom prst="rect">
            <a:avLst/>
          </a:prstGeom>
          <a:noFill/>
        </p:spPr>
        <p:txBody>
          <a:bodyPr wrap="square" rtlCol="0">
            <a:spAutoFit/>
          </a:bodyPr>
          <a:lstStyle/>
          <a:p>
            <a:r>
              <a:rPr lang="en-US" dirty="0"/>
              <a:t>Regulatory requirements for providers offering telecommunication provision to new developments</a:t>
            </a:r>
          </a:p>
          <a:p>
            <a:endParaRPr lang="en-US" dirty="0"/>
          </a:p>
        </p:txBody>
      </p:sp>
    </p:spTree>
    <p:extLst>
      <p:ext uri="{BB962C8B-B14F-4D97-AF65-F5344CB8AC3E}">
        <p14:creationId xmlns:p14="http://schemas.microsoft.com/office/powerpoint/2010/main" val="10490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2431-31E1-894A-A6B3-5F6CAC453680}"/>
              </a:ext>
            </a:extLst>
          </p:cNvPr>
          <p:cNvSpPr>
            <a:spLocks noGrp="1"/>
          </p:cNvSpPr>
          <p:nvPr>
            <p:ph type="title"/>
          </p:nvPr>
        </p:nvSpPr>
        <p:spPr/>
        <p:txBody>
          <a:bodyPr>
            <a:normAutofit fontScale="90000"/>
          </a:bodyPr>
          <a:lstStyle/>
          <a:p>
            <a:r>
              <a:rPr lang="en-GB" sz="2800" dirty="0">
                <a:solidFill>
                  <a:schemeClr val="accent1"/>
                </a:solidFill>
              </a:rPr>
              <a:t>UK</a:t>
            </a:r>
            <a:r>
              <a:rPr lang="en-US" sz="2800" dirty="0">
                <a:solidFill>
                  <a:schemeClr val="accent1"/>
                </a:solidFill>
              </a:rPr>
              <a:t> current</a:t>
            </a:r>
            <a:r>
              <a:rPr lang="en-GB" sz="2800" dirty="0">
                <a:solidFill>
                  <a:schemeClr val="accent1"/>
                </a:solidFill>
              </a:rPr>
              <a:t> </a:t>
            </a:r>
            <a:r>
              <a:rPr lang="en-US" sz="2800" dirty="0">
                <a:solidFill>
                  <a:schemeClr val="accent1"/>
                </a:solidFill>
              </a:rPr>
              <a:t>telecommunication infrastructure market engagement status</a:t>
            </a:r>
            <a:endParaRPr lang="en-US" dirty="0"/>
          </a:p>
        </p:txBody>
      </p:sp>
      <p:sp>
        <p:nvSpPr>
          <p:cNvPr id="3" name="Content Placeholder 2">
            <a:extLst>
              <a:ext uri="{FF2B5EF4-FFF2-40B4-BE49-F238E27FC236}">
                <a16:creationId xmlns:a16="http://schemas.microsoft.com/office/drawing/2014/main" id="{64FBA096-A813-304B-BF73-7FFE6FE1F169}"/>
              </a:ext>
            </a:extLst>
          </p:cNvPr>
          <p:cNvSpPr>
            <a:spLocks noGrp="1"/>
          </p:cNvSpPr>
          <p:nvPr>
            <p:ph idx="1"/>
          </p:nvPr>
        </p:nvSpPr>
        <p:spPr/>
        <p:txBody>
          <a:bodyPr/>
          <a:lstStyle/>
          <a:p>
            <a:pPr marL="0" indent="0">
              <a:buNone/>
            </a:pPr>
            <a:endParaRPr lang="en-US" sz="2000" dirty="0"/>
          </a:p>
          <a:p>
            <a:endParaRPr lang="en-US" sz="2000" dirty="0"/>
          </a:p>
          <a:p>
            <a:r>
              <a:rPr lang="en-US" sz="2000" dirty="0"/>
              <a:t>Who is who in the market place to date </a:t>
            </a:r>
          </a:p>
          <a:p>
            <a:endParaRPr lang="en-US" sz="2000" dirty="0"/>
          </a:p>
          <a:p>
            <a:r>
              <a:rPr lang="en-US" sz="2000" dirty="0"/>
              <a:t>Service providers of technology to new sites’ </a:t>
            </a:r>
          </a:p>
          <a:p>
            <a:endParaRPr lang="en-US" sz="2000" dirty="0"/>
          </a:p>
          <a:p>
            <a:r>
              <a:rPr lang="en-US" sz="2000" dirty="0"/>
              <a:t>Sustainable and future proofing - why is it important?</a:t>
            </a:r>
          </a:p>
          <a:p>
            <a:endParaRPr lang="en-US" sz="2000" dirty="0"/>
          </a:p>
          <a:p>
            <a:pPr marL="0" indent="0">
              <a:buNone/>
            </a:pPr>
            <a:endParaRPr lang="en-US" dirty="0"/>
          </a:p>
        </p:txBody>
      </p:sp>
    </p:spTree>
    <p:extLst>
      <p:ext uri="{BB962C8B-B14F-4D97-AF65-F5344CB8AC3E}">
        <p14:creationId xmlns:p14="http://schemas.microsoft.com/office/powerpoint/2010/main" val="199239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0F11-067A-EE40-904B-29DF5E974775}"/>
              </a:ext>
            </a:extLst>
          </p:cNvPr>
          <p:cNvSpPr>
            <a:spLocks noGrp="1"/>
          </p:cNvSpPr>
          <p:nvPr>
            <p:ph type="title"/>
          </p:nvPr>
        </p:nvSpPr>
        <p:spPr/>
        <p:txBody>
          <a:bodyPr>
            <a:normAutofit fontScale="90000"/>
          </a:bodyPr>
          <a:lstStyle/>
          <a:p>
            <a:r>
              <a:rPr lang="en-US" sz="2800" dirty="0">
                <a:solidFill>
                  <a:schemeClr val="accent1"/>
                </a:solidFill>
              </a:rPr>
              <a:t>Regulatory requirements for developers providing telecommunication provision to new developments</a:t>
            </a:r>
            <a:endParaRPr lang="en-US" dirty="0"/>
          </a:p>
        </p:txBody>
      </p:sp>
      <p:sp>
        <p:nvSpPr>
          <p:cNvPr id="3" name="Content Placeholder 2">
            <a:extLst>
              <a:ext uri="{FF2B5EF4-FFF2-40B4-BE49-F238E27FC236}">
                <a16:creationId xmlns:a16="http://schemas.microsoft.com/office/drawing/2014/main" id="{26A99AE6-B362-764A-917C-549EAAC6BCD0}"/>
              </a:ext>
            </a:extLst>
          </p:cNvPr>
          <p:cNvSpPr>
            <a:spLocks noGrp="1"/>
          </p:cNvSpPr>
          <p:nvPr>
            <p:ph idx="1"/>
          </p:nvPr>
        </p:nvSpPr>
        <p:spPr/>
        <p:txBody>
          <a:bodyPr/>
          <a:lstStyle/>
          <a:p>
            <a:pPr marL="0" indent="0">
              <a:buNone/>
            </a:pPr>
            <a:r>
              <a:rPr lang="en-US" sz="2000" dirty="0"/>
              <a:t>In this section we will discuss:-</a:t>
            </a:r>
          </a:p>
          <a:p>
            <a:pPr marL="0" indent="0">
              <a:buNone/>
            </a:pPr>
            <a:endParaRPr lang="en-US" sz="2000" dirty="0"/>
          </a:p>
          <a:p>
            <a:r>
              <a:rPr lang="en-US" sz="2000" dirty="0"/>
              <a:t>UK regulation requirements for broadband </a:t>
            </a:r>
          </a:p>
          <a:p>
            <a:pPr marL="0" indent="0">
              <a:buNone/>
            </a:pPr>
            <a:endParaRPr lang="en-US" sz="2000" dirty="0"/>
          </a:p>
          <a:p>
            <a:r>
              <a:rPr lang="en-US" sz="2000" dirty="0"/>
              <a:t>Provision of service to new homes for new sites – understanding the requirements</a:t>
            </a:r>
          </a:p>
          <a:p>
            <a:pPr marL="0" indent="0">
              <a:buNone/>
            </a:pPr>
            <a:endParaRPr lang="en-US" sz="2000" dirty="0"/>
          </a:p>
          <a:p>
            <a:r>
              <a:rPr lang="en-US" sz="2000" dirty="0"/>
              <a:t>What is the Universal Service Obligation – USO – and what does ‘lock out’ mean</a:t>
            </a:r>
          </a:p>
          <a:p>
            <a:pPr marL="0" indent="0">
              <a:buNone/>
            </a:pPr>
            <a:endParaRPr lang="en-US" sz="2000" dirty="0"/>
          </a:p>
          <a:p>
            <a:r>
              <a:rPr lang="en-US" sz="2000" dirty="0"/>
              <a:t>What happens when a USO provider can’t serve a new development </a:t>
            </a:r>
          </a:p>
          <a:p>
            <a:pPr marL="0" indent="0">
              <a:buNone/>
            </a:pPr>
            <a:endParaRPr lang="en-US" sz="2000" dirty="0"/>
          </a:p>
          <a:p>
            <a:r>
              <a:rPr lang="en-US" sz="2000" dirty="0"/>
              <a:t>Quality and assurance duties</a:t>
            </a:r>
            <a:endParaRPr lang="en-US" dirty="0"/>
          </a:p>
        </p:txBody>
      </p:sp>
    </p:spTree>
    <p:extLst>
      <p:ext uri="{BB962C8B-B14F-4D97-AF65-F5344CB8AC3E}">
        <p14:creationId xmlns:p14="http://schemas.microsoft.com/office/powerpoint/2010/main" val="353150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D14B-DF89-E54C-9C87-D1515F64FD43}"/>
              </a:ext>
            </a:extLst>
          </p:cNvPr>
          <p:cNvSpPr>
            <a:spLocks noGrp="1"/>
          </p:cNvSpPr>
          <p:nvPr>
            <p:ph type="title"/>
          </p:nvPr>
        </p:nvSpPr>
        <p:spPr/>
        <p:txBody>
          <a:bodyPr/>
          <a:lstStyle/>
          <a:p>
            <a:r>
              <a:rPr lang="en-US" sz="3200" dirty="0"/>
              <a:t>UK regulation requirements for broadband </a:t>
            </a:r>
            <a:endParaRPr lang="en-US" dirty="0"/>
          </a:p>
        </p:txBody>
      </p:sp>
      <p:sp>
        <p:nvSpPr>
          <p:cNvPr id="3" name="Content Placeholder 2">
            <a:extLst>
              <a:ext uri="{FF2B5EF4-FFF2-40B4-BE49-F238E27FC236}">
                <a16:creationId xmlns:a16="http://schemas.microsoft.com/office/drawing/2014/main" id="{2F192EA4-57CE-E84A-9EFA-88A91F382F20}"/>
              </a:ext>
            </a:extLst>
          </p:cNvPr>
          <p:cNvSpPr>
            <a:spLocks noGrp="1"/>
          </p:cNvSpPr>
          <p:nvPr>
            <p:ph idx="1"/>
          </p:nvPr>
        </p:nvSpPr>
        <p:spPr/>
        <p:txBody>
          <a:bodyPr>
            <a:normAutofit lnSpcReduction="10000"/>
          </a:bodyPr>
          <a:lstStyle/>
          <a:p>
            <a:r>
              <a:rPr lang="en-US" dirty="0"/>
              <a:t>The UK is delivering a future ‘Digital Britain’ footprint by improving bandwidth speeds and geographical connectivity UK wide</a:t>
            </a:r>
          </a:p>
          <a:p>
            <a:r>
              <a:rPr lang="en-US" dirty="0"/>
              <a:t>Investment, technology and infrastructure delivery will create wider access to improved broadband and bring sustainability for a digital footprint across the UK </a:t>
            </a:r>
          </a:p>
          <a:p>
            <a:r>
              <a:rPr lang="en-US" dirty="0"/>
              <a:t>New developments have key opportunities to secure future proofing infrastructure, to mitigate high cost, retro-fitted infrastructure by being prepared from the outset.</a:t>
            </a:r>
          </a:p>
          <a:p>
            <a:r>
              <a:rPr lang="en-US" dirty="0"/>
              <a:t>The UK construction industry is not legally bound to provide </a:t>
            </a:r>
            <a:r>
              <a:rPr lang="en-US" dirty="0">
                <a:solidFill>
                  <a:schemeClr val="tx2">
                    <a:lumMod val="75000"/>
                  </a:schemeClr>
                </a:solidFill>
              </a:rPr>
              <a:t>bandwidth, but needs to provide effective and sustainable duct infrastructure for the UK service internet providers to serve end-consumers</a:t>
            </a:r>
          </a:p>
          <a:p>
            <a:r>
              <a:rPr lang="en-US" dirty="0"/>
              <a:t>The UK construction industry have been given key commercial incentives to aid in the duct infrastructure provision, ensuring the cost to construct is mitigated to some degree</a:t>
            </a:r>
          </a:p>
          <a:p>
            <a:r>
              <a:rPr lang="en-US" dirty="0"/>
              <a:t>All new sites payment incentives can be found on the HBF website </a:t>
            </a:r>
          </a:p>
        </p:txBody>
      </p:sp>
    </p:spTree>
    <p:extLst>
      <p:ext uri="{BB962C8B-B14F-4D97-AF65-F5344CB8AC3E}">
        <p14:creationId xmlns:p14="http://schemas.microsoft.com/office/powerpoint/2010/main" val="333195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8612-D75B-5443-9005-3A3EC1B551C5}"/>
              </a:ext>
            </a:extLst>
          </p:cNvPr>
          <p:cNvSpPr>
            <a:spLocks noGrp="1"/>
          </p:cNvSpPr>
          <p:nvPr>
            <p:ph type="title"/>
          </p:nvPr>
        </p:nvSpPr>
        <p:spPr/>
        <p:txBody>
          <a:bodyPr>
            <a:normAutofit fontScale="90000"/>
          </a:bodyPr>
          <a:lstStyle/>
          <a:p>
            <a:r>
              <a:rPr lang="en-US" sz="3200" dirty="0"/>
              <a:t>Provision of service to new homes for new sites – understanding the requirements</a:t>
            </a:r>
            <a:endParaRPr lang="en-US" dirty="0"/>
          </a:p>
        </p:txBody>
      </p:sp>
      <p:sp>
        <p:nvSpPr>
          <p:cNvPr id="3" name="Content Placeholder 2">
            <a:extLst>
              <a:ext uri="{FF2B5EF4-FFF2-40B4-BE49-F238E27FC236}">
                <a16:creationId xmlns:a16="http://schemas.microsoft.com/office/drawing/2014/main" id="{CF9887BF-6B62-824F-BAEB-669C26245547}"/>
              </a:ext>
            </a:extLst>
          </p:cNvPr>
          <p:cNvSpPr>
            <a:spLocks noGrp="1"/>
          </p:cNvSpPr>
          <p:nvPr>
            <p:ph idx="1"/>
          </p:nvPr>
        </p:nvSpPr>
        <p:spPr/>
        <p:txBody>
          <a:bodyPr/>
          <a:lstStyle/>
          <a:p>
            <a:r>
              <a:rPr lang="en-US" dirty="0"/>
              <a:t>New construction sites are not obliged to service a new development with a provision of telephony or broadband service till new homes are complete</a:t>
            </a:r>
          </a:p>
          <a:p>
            <a:r>
              <a:rPr lang="en-US" dirty="0"/>
              <a:t>Due to the cost of retrofit and highways implications when digging up newly laid roads and footpaths</a:t>
            </a:r>
            <a:r>
              <a:rPr lang="en-US" dirty="0">
                <a:solidFill>
                  <a:schemeClr val="tx2">
                    <a:lumMod val="75000"/>
                  </a:schemeClr>
                </a:solidFill>
              </a:rPr>
              <a:t>, under Sc38 or Sc278 it is vital that developers engage with a choice of providers to establish early design and duct for the development</a:t>
            </a:r>
          </a:p>
          <a:p>
            <a:r>
              <a:rPr lang="en-US" dirty="0"/>
              <a:t>The UK is an open-access market, where developers have the ability to choose an infrastructure provider to service any site, selected from a variety of options</a:t>
            </a:r>
          </a:p>
          <a:p>
            <a:r>
              <a:rPr lang="en-US" dirty="0"/>
              <a:t>Competition is available to allow developers choice, </a:t>
            </a:r>
            <a:r>
              <a:rPr lang="en-US" dirty="0">
                <a:solidFill>
                  <a:schemeClr val="accent2">
                    <a:lumMod val="75000"/>
                  </a:schemeClr>
                </a:solidFill>
              </a:rPr>
              <a:t>and conforms to all OFCOM regulatory requirements and controls</a:t>
            </a:r>
          </a:p>
          <a:p>
            <a:r>
              <a:rPr lang="en-US" dirty="0"/>
              <a:t>The universal service obligation (USO) has no automatic rights to service new sites developments. However, in 2017 Ofcom extended their duties to incorporate an obligation to provide a minimum bandwidth – currently 20mb.</a:t>
            </a:r>
          </a:p>
          <a:p>
            <a:endParaRPr lang="en-US" dirty="0"/>
          </a:p>
        </p:txBody>
      </p:sp>
    </p:spTree>
    <p:extLst>
      <p:ext uri="{BB962C8B-B14F-4D97-AF65-F5344CB8AC3E}">
        <p14:creationId xmlns:p14="http://schemas.microsoft.com/office/powerpoint/2010/main" val="100312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CC3C9-FAF2-D548-8BD8-AF2523E5765F}"/>
              </a:ext>
            </a:extLst>
          </p:cNvPr>
          <p:cNvSpPr>
            <a:spLocks noGrp="1"/>
          </p:cNvSpPr>
          <p:nvPr>
            <p:ph type="title"/>
          </p:nvPr>
        </p:nvSpPr>
        <p:spPr/>
        <p:txBody>
          <a:bodyPr>
            <a:normAutofit fontScale="90000"/>
          </a:bodyPr>
          <a:lstStyle/>
          <a:p>
            <a:r>
              <a:rPr lang="en-US" sz="3200" dirty="0"/>
              <a:t>What is the Universal Service Obligation and what does ‘lock out’ mean</a:t>
            </a:r>
            <a:endParaRPr lang="en-US" dirty="0"/>
          </a:p>
        </p:txBody>
      </p:sp>
      <p:sp>
        <p:nvSpPr>
          <p:cNvPr id="3" name="Content Placeholder 2">
            <a:extLst>
              <a:ext uri="{FF2B5EF4-FFF2-40B4-BE49-F238E27FC236}">
                <a16:creationId xmlns:a16="http://schemas.microsoft.com/office/drawing/2014/main" id="{E9B3ADC2-814B-AA43-B477-1FBE054A13C6}"/>
              </a:ext>
            </a:extLst>
          </p:cNvPr>
          <p:cNvSpPr>
            <a:spLocks noGrp="1"/>
          </p:cNvSpPr>
          <p:nvPr>
            <p:ph idx="1"/>
          </p:nvPr>
        </p:nvSpPr>
        <p:spPr/>
        <p:txBody>
          <a:bodyPr>
            <a:normAutofit fontScale="92500" lnSpcReduction="10000"/>
          </a:bodyPr>
          <a:lstStyle/>
          <a:p>
            <a:r>
              <a:rPr lang="en-US" dirty="0"/>
              <a:t>The universal service obligation is the duty of Openreach/BT &amp; Hull Telecommunications to service a dwelling/consumer with a telephony &amp; broadband provision, if not already serviced. It is regulated under the secondary legislation of The Digital Economy Act 2017.</a:t>
            </a:r>
          </a:p>
          <a:p>
            <a:r>
              <a:rPr lang="en-US" dirty="0">
                <a:solidFill>
                  <a:schemeClr val="accent2">
                    <a:lumMod val="75000"/>
                  </a:schemeClr>
                </a:solidFill>
              </a:rPr>
              <a:t>The USO has a duty to provide an end-user of a dwelling with a service when a request is made via one of the UK’s 400+ service providers.</a:t>
            </a:r>
          </a:p>
          <a:p>
            <a:r>
              <a:rPr lang="en-US" dirty="0"/>
              <a:t>Where such provision of infrastructure is not already in place, the USO provider will service the dwelling with an overhead line, pole and cable provision.</a:t>
            </a:r>
          </a:p>
          <a:p>
            <a:r>
              <a:rPr lang="en-US" dirty="0"/>
              <a:t>Where developers choose a provider other than a USO provider, this means the site or development effectively becomes ‘none-serviceable’ by the USO provider</a:t>
            </a:r>
            <a:r>
              <a:rPr lang="en-US" dirty="0">
                <a:solidFill>
                  <a:schemeClr val="tx2">
                    <a:lumMod val="75000"/>
                  </a:schemeClr>
                </a:solidFill>
              </a:rPr>
              <a:t>. This is known as ‘lock out’</a:t>
            </a:r>
          </a:p>
          <a:p>
            <a:r>
              <a:rPr lang="en-US" dirty="0">
                <a:solidFill>
                  <a:schemeClr val="accent2">
                    <a:lumMod val="75000"/>
                  </a:schemeClr>
                </a:solidFill>
              </a:rPr>
              <a:t>Choosing an alternative  infrastructure provider does not contravene any regulations, duties or legislative obligations.</a:t>
            </a:r>
          </a:p>
          <a:p>
            <a:r>
              <a:rPr lang="en-US" dirty="0"/>
              <a:t>As the dwelling on new sites has not yet being constructed or occupied, the USO is not applicable, allowing freedom of competition to service, without restricting the consumer in their choice, but still meeting Public Access Telephony rules </a:t>
            </a:r>
          </a:p>
        </p:txBody>
      </p:sp>
    </p:spTree>
    <p:extLst>
      <p:ext uri="{BB962C8B-B14F-4D97-AF65-F5344CB8AC3E}">
        <p14:creationId xmlns:p14="http://schemas.microsoft.com/office/powerpoint/2010/main" val="41947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90A8A-59DB-E54D-ADB1-BEB430B61849}"/>
              </a:ext>
            </a:extLst>
          </p:cNvPr>
          <p:cNvSpPr>
            <a:spLocks noGrp="1"/>
          </p:cNvSpPr>
          <p:nvPr>
            <p:ph type="title"/>
          </p:nvPr>
        </p:nvSpPr>
        <p:spPr/>
        <p:txBody>
          <a:bodyPr>
            <a:normAutofit fontScale="90000"/>
          </a:bodyPr>
          <a:lstStyle/>
          <a:p>
            <a:r>
              <a:rPr lang="en-US" sz="3200" dirty="0"/>
              <a:t>What happens when a USO provider can’t serve a new development </a:t>
            </a:r>
            <a:endParaRPr lang="en-US" dirty="0"/>
          </a:p>
        </p:txBody>
      </p:sp>
      <p:sp>
        <p:nvSpPr>
          <p:cNvPr id="3" name="Content Placeholder 2">
            <a:extLst>
              <a:ext uri="{FF2B5EF4-FFF2-40B4-BE49-F238E27FC236}">
                <a16:creationId xmlns:a16="http://schemas.microsoft.com/office/drawing/2014/main" id="{F0A8F376-FC2F-DE4F-8CA6-34CA6BE5B320}"/>
              </a:ext>
            </a:extLst>
          </p:cNvPr>
          <p:cNvSpPr>
            <a:spLocks noGrp="1"/>
          </p:cNvSpPr>
          <p:nvPr>
            <p:ph idx="1"/>
          </p:nvPr>
        </p:nvSpPr>
        <p:spPr/>
        <p:txBody>
          <a:bodyPr/>
          <a:lstStyle/>
          <a:p>
            <a:r>
              <a:rPr lang="en-US" dirty="0"/>
              <a:t> Where a USO provider is not being used to service a new development, this is not unlawful or contravening any regulations associated to the rights of PAT – Public Access Telephony</a:t>
            </a:r>
          </a:p>
          <a:p>
            <a:r>
              <a:rPr lang="en-US" dirty="0"/>
              <a:t>The USO provider can apply to service the development after the Sc38 and Sc278 maintenance period, but this will almost certainly be considered commercially unviable due to below-ground infrastructure having to be installed </a:t>
            </a:r>
          </a:p>
          <a:p>
            <a:r>
              <a:rPr lang="en-US" dirty="0"/>
              <a:t>The consumer living on a none USO service provider development therefore has </a:t>
            </a:r>
            <a:r>
              <a:rPr lang="en-US" dirty="0">
                <a:solidFill>
                  <a:schemeClr val="accent2">
                    <a:lumMod val="75000"/>
                  </a:schemeClr>
                </a:solidFill>
              </a:rPr>
              <a:t>access to a wide variety of internet consumer providers under the rules of open access network choice</a:t>
            </a:r>
          </a:p>
          <a:p>
            <a:r>
              <a:rPr lang="en-US" dirty="0"/>
              <a:t>The UK telecoms market is freely open and competitive for developers to choose a suitable and commercially beneficial delivery partner of choice to service their developments with telephony and broadband</a:t>
            </a:r>
          </a:p>
          <a:p>
            <a:endParaRPr lang="en-US" dirty="0"/>
          </a:p>
        </p:txBody>
      </p:sp>
    </p:spTree>
    <p:extLst>
      <p:ext uri="{BB962C8B-B14F-4D97-AF65-F5344CB8AC3E}">
        <p14:creationId xmlns:p14="http://schemas.microsoft.com/office/powerpoint/2010/main" val="122193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69813-A33B-A941-8DD5-2D4114D4DAED}"/>
              </a:ext>
            </a:extLst>
          </p:cNvPr>
          <p:cNvSpPr>
            <a:spLocks noGrp="1"/>
          </p:cNvSpPr>
          <p:nvPr>
            <p:ph type="title"/>
          </p:nvPr>
        </p:nvSpPr>
        <p:spPr/>
        <p:txBody>
          <a:bodyPr/>
          <a:lstStyle/>
          <a:p>
            <a:r>
              <a:rPr lang="en-US" sz="3200" dirty="0"/>
              <a:t>Quality and assurance duties</a:t>
            </a:r>
            <a:endParaRPr lang="en-US" dirty="0"/>
          </a:p>
        </p:txBody>
      </p:sp>
      <p:sp>
        <p:nvSpPr>
          <p:cNvPr id="3" name="Content Placeholder 2">
            <a:extLst>
              <a:ext uri="{FF2B5EF4-FFF2-40B4-BE49-F238E27FC236}">
                <a16:creationId xmlns:a16="http://schemas.microsoft.com/office/drawing/2014/main" id="{EED126A4-5620-7144-B7F0-E4638367A253}"/>
              </a:ext>
            </a:extLst>
          </p:cNvPr>
          <p:cNvSpPr>
            <a:spLocks noGrp="1"/>
          </p:cNvSpPr>
          <p:nvPr>
            <p:ph idx="1"/>
          </p:nvPr>
        </p:nvSpPr>
        <p:spPr/>
        <p:txBody>
          <a:bodyPr/>
          <a:lstStyle/>
          <a:p>
            <a:endParaRPr lang="en-US" dirty="0"/>
          </a:p>
          <a:p>
            <a:r>
              <a:rPr lang="en-US" dirty="0"/>
              <a:t>UK developers have a duty to conform to the quality assurance requirements of sustainable infrastructure build on new developments</a:t>
            </a:r>
          </a:p>
          <a:p>
            <a:pPr marL="0" indent="0">
              <a:buNone/>
            </a:pPr>
            <a:r>
              <a:rPr lang="en-US" dirty="0"/>
              <a:t> </a:t>
            </a:r>
          </a:p>
          <a:p>
            <a:r>
              <a:rPr lang="en-US" dirty="0"/>
              <a:t>All competitive infrastructure providers provide developer guides and quality build designs to ensure their provision of infrastructure meets the required service quality to provide a telephony and broadband service</a:t>
            </a:r>
          </a:p>
          <a:p>
            <a:pPr marL="0" indent="0">
              <a:buNone/>
            </a:pPr>
            <a:endParaRPr lang="en-US" dirty="0"/>
          </a:p>
          <a:p>
            <a:r>
              <a:rPr lang="en-US" dirty="0"/>
              <a:t>Building an infrastructure for the provision of service requires the developers to ensure the infrastructure meets with the ‘safe and suitability’ criteria for prevention of outage, and service quality to the end users</a:t>
            </a:r>
          </a:p>
          <a:p>
            <a:endParaRPr lang="en-US" dirty="0"/>
          </a:p>
          <a:p>
            <a:endParaRPr lang="en-US" dirty="0"/>
          </a:p>
          <a:p>
            <a:endParaRPr lang="en-US" dirty="0"/>
          </a:p>
        </p:txBody>
      </p:sp>
    </p:spTree>
    <p:extLst>
      <p:ext uri="{BB962C8B-B14F-4D97-AF65-F5344CB8AC3E}">
        <p14:creationId xmlns:p14="http://schemas.microsoft.com/office/powerpoint/2010/main" val="146917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EC40CC-4065-264C-A89C-C45847C33F7B}"/>
              </a:ext>
            </a:extLst>
          </p:cNvPr>
          <p:cNvSpPr>
            <a:spLocks noGrp="1"/>
          </p:cNvSpPr>
          <p:nvPr>
            <p:ph type="ctrTitle"/>
          </p:nvPr>
        </p:nvSpPr>
        <p:spPr/>
        <p:txBody>
          <a:bodyPr/>
          <a:lstStyle/>
          <a:p>
            <a:r>
              <a:rPr lang="en-US" dirty="0"/>
              <a:t>Section 7</a:t>
            </a:r>
          </a:p>
        </p:txBody>
      </p:sp>
      <p:sp>
        <p:nvSpPr>
          <p:cNvPr id="2" name="TextBox 1">
            <a:extLst>
              <a:ext uri="{FF2B5EF4-FFF2-40B4-BE49-F238E27FC236}">
                <a16:creationId xmlns:a16="http://schemas.microsoft.com/office/drawing/2014/main" id="{BAA02C76-106B-DE48-B06B-1011FFE53045}"/>
              </a:ext>
            </a:extLst>
          </p:cNvPr>
          <p:cNvSpPr txBox="1"/>
          <p:nvPr/>
        </p:nvSpPr>
        <p:spPr>
          <a:xfrm>
            <a:off x="4394252" y="3572933"/>
            <a:ext cx="3403496" cy="369332"/>
          </a:xfrm>
          <a:prstGeom prst="rect">
            <a:avLst/>
          </a:prstGeom>
          <a:noFill/>
        </p:spPr>
        <p:txBody>
          <a:bodyPr wrap="none" rtlCol="0">
            <a:spAutoFit/>
          </a:bodyPr>
          <a:lstStyle/>
          <a:p>
            <a:r>
              <a:rPr lang="en-US" dirty="0"/>
              <a:t>Getting service on and installed</a:t>
            </a:r>
          </a:p>
        </p:txBody>
      </p:sp>
    </p:spTree>
    <p:extLst>
      <p:ext uri="{BB962C8B-B14F-4D97-AF65-F5344CB8AC3E}">
        <p14:creationId xmlns:p14="http://schemas.microsoft.com/office/powerpoint/2010/main" val="248056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F25B-EDF4-F343-A97B-44380874EE4A}"/>
              </a:ext>
            </a:extLst>
          </p:cNvPr>
          <p:cNvSpPr>
            <a:spLocks noGrp="1"/>
          </p:cNvSpPr>
          <p:nvPr>
            <p:ph type="title"/>
          </p:nvPr>
        </p:nvSpPr>
        <p:spPr/>
        <p:txBody>
          <a:bodyPr/>
          <a:lstStyle/>
          <a:p>
            <a:r>
              <a:rPr lang="en-US" sz="2800" dirty="0">
                <a:ln w="0"/>
                <a:solidFill>
                  <a:schemeClr val="accent1"/>
                </a:solidFill>
                <a:effectLst>
                  <a:outerShdw blurRad="38100" dist="25400" dir="5400000" algn="ctr" rotWithShape="0">
                    <a:srgbClr val="6E747A">
                      <a:alpha val="43000"/>
                    </a:srgbClr>
                  </a:outerShdw>
                </a:effectLst>
              </a:rPr>
              <a:t>Getting service on and installed</a:t>
            </a:r>
            <a:endParaRPr lang="en-US" dirty="0"/>
          </a:p>
        </p:txBody>
      </p:sp>
      <p:sp>
        <p:nvSpPr>
          <p:cNvPr id="3" name="Content Placeholder 2">
            <a:extLst>
              <a:ext uri="{FF2B5EF4-FFF2-40B4-BE49-F238E27FC236}">
                <a16:creationId xmlns:a16="http://schemas.microsoft.com/office/drawing/2014/main" id="{AE1775B4-C6FB-CD49-B8EC-53AF4F40DACF}"/>
              </a:ext>
            </a:extLst>
          </p:cNvPr>
          <p:cNvSpPr>
            <a:spLocks noGrp="1"/>
          </p:cNvSpPr>
          <p:nvPr>
            <p:ph idx="1"/>
          </p:nvPr>
        </p:nvSpPr>
        <p:spPr/>
        <p:txBody>
          <a:bodyPr/>
          <a:lstStyle/>
          <a:p>
            <a:endParaRPr lang="en-US" sz="2000" dirty="0"/>
          </a:p>
          <a:p>
            <a:r>
              <a:rPr lang="en-US" sz="2000" dirty="0"/>
              <a:t>Choosing a service provider that suits your needs</a:t>
            </a:r>
          </a:p>
          <a:p>
            <a:r>
              <a:rPr lang="en-US" sz="2000" dirty="0"/>
              <a:t>The three key process stage for providers</a:t>
            </a:r>
          </a:p>
          <a:p>
            <a:r>
              <a:rPr lang="en-US" sz="2000" dirty="0"/>
              <a:t>Considerations when choosing your provider</a:t>
            </a:r>
          </a:p>
          <a:p>
            <a:r>
              <a:rPr lang="en-US" sz="2000" dirty="0"/>
              <a:t>Timelines considerations when choosing your provider</a:t>
            </a:r>
          </a:p>
          <a:p>
            <a:r>
              <a:rPr lang="en-US" sz="2000" dirty="0"/>
              <a:t>Your agreement and wayleave </a:t>
            </a:r>
          </a:p>
          <a:p>
            <a:r>
              <a:rPr lang="en-US" sz="2000" dirty="0"/>
              <a:t>Wayleave – process </a:t>
            </a:r>
          </a:p>
          <a:p>
            <a:r>
              <a:rPr lang="en-US" sz="2000" dirty="0"/>
              <a:t>Service Level Agreements – SLA’s</a:t>
            </a:r>
          </a:p>
          <a:p>
            <a:r>
              <a:rPr lang="en-US" sz="2000" dirty="0"/>
              <a:t>Homeowner service level agreement with their internet service provider and telephony provider</a:t>
            </a:r>
          </a:p>
          <a:p>
            <a:pPr marL="0" indent="0">
              <a:buNone/>
            </a:pPr>
            <a:endParaRPr lang="en-US" dirty="0"/>
          </a:p>
        </p:txBody>
      </p:sp>
    </p:spTree>
    <p:extLst>
      <p:ext uri="{BB962C8B-B14F-4D97-AF65-F5344CB8AC3E}">
        <p14:creationId xmlns:p14="http://schemas.microsoft.com/office/powerpoint/2010/main" val="306148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8A5B-FA25-0B42-88D0-A16792CE5F51}"/>
              </a:ext>
            </a:extLst>
          </p:cNvPr>
          <p:cNvSpPr>
            <a:spLocks noGrp="1"/>
          </p:cNvSpPr>
          <p:nvPr>
            <p:ph type="title"/>
          </p:nvPr>
        </p:nvSpPr>
        <p:spPr>
          <a:xfrm>
            <a:off x="1007435" y="228599"/>
            <a:ext cx="10363200" cy="729883"/>
          </a:xfrm>
        </p:spPr>
        <p:txBody>
          <a:bodyPr>
            <a:normAutofit fontScale="90000"/>
          </a:bodyPr>
          <a:lstStyle/>
          <a:p>
            <a:r>
              <a:rPr lang="en-US" sz="3200" dirty="0"/>
              <a:t> </a:t>
            </a:r>
            <a:br>
              <a:rPr lang="en-US" sz="3200" dirty="0"/>
            </a:br>
            <a:r>
              <a:rPr lang="en-US" sz="3200" dirty="0"/>
              <a:t>Choosing a service provider that suits your needs</a:t>
            </a:r>
            <a:br>
              <a:rPr lang="en-US" sz="3200" dirty="0"/>
            </a:br>
            <a:br>
              <a:rPr lang="en-US" sz="3200" dirty="0"/>
            </a:br>
            <a:endParaRPr lang="en-US" dirty="0"/>
          </a:p>
        </p:txBody>
      </p:sp>
      <p:sp>
        <p:nvSpPr>
          <p:cNvPr id="3" name="Content Placeholder 2">
            <a:extLst>
              <a:ext uri="{FF2B5EF4-FFF2-40B4-BE49-F238E27FC236}">
                <a16:creationId xmlns:a16="http://schemas.microsoft.com/office/drawing/2014/main" id="{CDB036BC-A2FA-D34B-A471-D8AD076F8C63}"/>
              </a:ext>
            </a:extLst>
          </p:cNvPr>
          <p:cNvSpPr>
            <a:spLocks noGrp="1"/>
          </p:cNvSpPr>
          <p:nvPr>
            <p:ph idx="1"/>
          </p:nvPr>
        </p:nvSpPr>
        <p:spPr>
          <a:xfrm>
            <a:off x="1007435" y="1052746"/>
            <a:ext cx="10363200" cy="4110925"/>
          </a:xfrm>
        </p:spPr>
        <p:txBody>
          <a:bodyPr>
            <a:normAutofit/>
          </a:bodyPr>
          <a:lstStyle/>
          <a:p>
            <a:pPr marL="0" indent="0">
              <a:buNone/>
            </a:pPr>
            <a:endParaRPr lang="en-US" dirty="0"/>
          </a:p>
          <a:p>
            <a:pPr marL="0" indent="0">
              <a:buNone/>
            </a:pPr>
            <a:r>
              <a:rPr lang="en-US" dirty="0"/>
              <a:t>All infrastructure ducting contracts require a contract of service or single service contract agreement. </a:t>
            </a:r>
          </a:p>
          <a:p>
            <a:pPr marL="0" indent="0">
              <a:buNone/>
            </a:pPr>
            <a:endParaRPr lang="en-US" dirty="0"/>
          </a:p>
          <a:p>
            <a:pPr marL="0" indent="0">
              <a:buNone/>
            </a:pPr>
            <a:r>
              <a:rPr lang="en-US" dirty="0">
                <a:solidFill>
                  <a:schemeClr val="accent2">
                    <a:lumMod val="75000"/>
                  </a:schemeClr>
                </a:solidFill>
              </a:rPr>
              <a:t>This agreement can entitle an entity to be a sole </a:t>
            </a:r>
            <a:r>
              <a:rPr lang="en-US" dirty="0"/>
              <a:t>provider of duct infrastructure to any new development. </a:t>
            </a:r>
          </a:p>
          <a:p>
            <a:pPr marL="0" indent="0">
              <a:buNone/>
            </a:pPr>
            <a:endParaRPr lang="en-US" dirty="0"/>
          </a:p>
          <a:p>
            <a:pPr marL="0" indent="0">
              <a:buNone/>
            </a:pPr>
            <a:r>
              <a:rPr lang="en-US" dirty="0"/>
              <a:t>This is a developer choice, and depends on what they feel is most suited and appropriate for their development.</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8803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20B4-C9F3-A945-8138-A091576EE238}"/>
              </a:ext>
            </a:extLst>
          </p:cNvPr>
          <p:cNvSpPr>
            <a:spLocks noGrp="1"/>
          </p:cNvSpPr>
          <p:nvPr>
            <p:ph type="title"/>
          </p:nvPr>
        </p:nvSpPr>
        <p:spPr>
          <a:xfrm>
            <a:off x="1007435" y="0"/>
            <a:ext cx="10363200" cy="958483"/>
          </a:xfrm>
        </p:spPr>
        <p:txBody>
          <a:bodyPr>
            <a:normAutofit fontScale="90000"/>
          </a:bodyPr>
          <a:lstStyle/>
          <a:p>
            <a:br>
              <a:rPr lang="en-US" sz="3200" dirty="0"/>
            </a:br>
            <a:r>
              <a:rPr lang="en-US" sz="3200" dirty="0"/>
              <a:t>The three key process stage for providers</a:t>
            </a:r>
            <a:br>
              <a:rPr lang="en-US" sz="3200" dirty="0"/>
            </a:br>
            <a:endParaRPr lang="en-US" dirty="0"/>
          </a:p>
        </p:txBody>
      </p:sp>
      <p:sp>
        <p:nvSpPr>
          <p:cNvPr id="3" name="Content Placeholder 2">
            <a:extLst>
              <a:ext uri="{FF2B5EF4-FFF2-40B4-BE49-F238E27FC236}">
                <a16:creationId xmlns:a16="http://schemas.microsoft.com/office/drawing/2014/main" id="{9471626A-33E6-E542-89BD-52CC994EEEA4}"/>
              </a:ext>
            </a:extLst>
          </p:cNvPr>
          <p:cNvSpPr>
            <a:spLocks noGrp="1"/>
          </p:cNvSpPr>
          <p:nvPr>
            <p:ph idx="1"/>
          </p:nvPr>
        </p:nvSpPr>
        <p:spPr>
          <a:xfrm>
            <a:off x="1007435" y="1052746"/>
            <a:ext cx="10363200" cy="792781"/>
          </a:xfrm>
        </p:spPr>
        <p:txBody>
          <a:bodyPr/>
          <a:lstStyle/>
          <a:p>
            <a:pPr marL="0" indent="0">
              <a:buNone/>
            </a:pPr>
            <a:r>
              <a:rPr lang="en-US" dirty="0"/>
              <a:t>Below is an orchestration flow path process that shows the three key stages of each of the main infrastructure providers.</a:t>
            </a:r>
          </a:p>
          <a:p>
            <a:pPr marL="0" indent="0">
              <a:buNone/>
            </a:pPr>
            <a:endParaRPr lang="en-US" dirty="0"/>
          </a:p>
          <a:p>
            <a:pPr marL="0" indent="0">
              <a:buNone/>
            </a:pPr>
            <a:endParaRPr lang="en-US" dirty="0"/>
          </a:p>
        </p:txBody>
      </p:sp>
      <p:graphicFrame>
        <p:nvGraphicFramePr>
          <p:cNvPr id="6" name="Diagram 5">
            <a:extLst>
              <a:ext uri="{FF2B5EF4-FFF2-40B4-BE49-F238E27FC236}">
                <a16:creationId xmlns:a16="http://schemas.microsoft.com/office/drawing/2014/main" id="{68D8D074-3A99-734B-870E-F53EC0107682}"/>
              </a:ext>
            </a:extLst>
          </p:cNvPr>
          <p:cNvGraphicFramePr/>
          <p:nvPr/>
        </p:nvGraphicFramePr>
        <p:xfrm>
          <a:off x="1211767" y="2672577"/>
          <a:ext cx="2520174" cy="2575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3908AF2D-7CB9-1045-9868-222BC73C811E}"/>
              </a:ext>
            </a:extLst>
          </p:cNvPr>
          <p:cNvGraphicFramePr/>
          <p:nvPr/>
        </p:nvGraphicFramePr>
        <p:xfrm>
          <a:off x="7939670" y="2672577"/>
          <a:ext cx="2520174" cy="25759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699B554E-4811-8F48-B3AE-F75E4741E17C}"/>
              </a:ext>
            </a:extLst>
          </p:cNvPr>
          <p:cNvSpPr txBox="1"/>
          <p:nvPr/>
        </p:nvSpPr>
        <p:spPr>
          <a:xfrm>
            <a:off x="1211767" y="2074386"/>
            <a:ext cx="2578591" cy="369332"/>
          </a:xfrm>
          <a:prstGeom prst="rect">
            <a:avLst/>
          </a:prstGeom>
          <a:noFill/>
        </p:spPr>
        <p:txBody>
          <a:bodyPr wrap="none" rtlCol="0">
            <a:spAutoFit/>
          </a:bodyPr>
          <a:lstStyle/>
          <a:p>
            <a:r>
              <a:rPr lang="en-US" dirty="0"/>
              <a:t>Virgin Media </a:t>
            </a:r>
            <a:r>
              <a:rPr lang="en-US" sz="1000" dirty="0"/>
              <a:t>(private network) </a:t>
            </a:r>
            <a:r>
              <a:rPr lang="en-US" dirty="0"/>
              <a:t> </a:t>
            </a:r>
          </a:p>
        </p:txBody>
      </p:sp>
      <p:sp>
        <p:nvSpPr>
          <p:cNvPr id="9" name="TextBox 8">
            <a:extLst>
              <a:ext uri="{FF2B5EF4-FFF2-40B4-BE49-F238E27FC236}">
                <a16:creationId xmlns:a16="http://schemas.microsoft.com/office/drawing/2014/main" id="{658CB17F-386E-0B44-90B3-CF87018F2FB6}"/>
              </a:ext>
            </a:extLst>
          </p:cNvPr>
          <p:cNvSpPr txBox="1"/>
          <p:nvPr/>
        </p:nvSpPr>
        <p:spPr>
          <a:xfrm>
            <a:off x="4397299" y="2074386"/>
            <a:ext cx="2187843" cy="369332"/>
          </a:xfrm>
          <a:prstGeom prst="rect">
            <a:avLst/>
          </a:prstGeom>
          <a:noFill/>
        </p:spPr>
        <p:txBody>
          <a:bodyPr wrap="none" rtlCol="0">
            <a:spAutoFit/>
          </a:bodyPr>
          <a:lstStyle/>
          <a:p>
            <a:r>
              <a:rPr lang="en-US" dirty="0"/>
              <a:t>IFNL </a:t>
            </a:r>
            <a:r>
              <a:rPr lang="en-US" sz="1000" dirty="0"/>
              <a:t>(open access network)</a:t>
            </a:r>
            <a:r>
              <a:rPr lang="en-US" dirty="0"/>
              <a:t>  </a:t>
            </a:r>
          </a:p>
        </p:txBody>
      </p:sp>
      <p:sp>
        <p:nvSpPr>
          <p:cNvPr id="10" name="TextBox 9">
            <a:extLst>
              <a:ext uri="{FF2B5EF4-FFF2-40B4-BE49-F238E27FC236}">
                <a16:creationId xmlns:a16="http://schemas.microsoft.com/office/drawing/2014/main" id="{98F9BD22-0A12-024B-809C-475071486EAF}"/>
              </a:ext>
            </a:extLst>
          </p:cNvPr>
          <p:cNvSpPr txBox="1"/>
          <p:nvPr/>
        </p:nvSpPr>
        <p:spPr>
          <a:xfrm>
            <a:off x="7829033" y="2074386"/>
            <a:ext cx="2773516" cy="369332"/>
          </a:xfrm>
          <a:prstGeom prst="rect">
            <a:avLst/>
          </a:prstGeom>
          <a:noFill/>
        </p:spPr>
        <p:txBody>
          <a:bodyPr wrap="none" rtlCol="0">
            <a:spAutoFit/>
          </a:bodyPr>
          <a:lstStyle/>
          <a:p>
            <a:r>
              <a:rPr lang="en-US" dirty="0"/>
              <a:t>Openreach </a:t>
            </a:r>
            <a:r>
              <a:rPr lang="en-US" sz="1000" dirty="0"/>
              <a:t>(open access network) </a:t>
            </a:r>
            <a:r>
              <a:rPr lang="en-US" dirty="0"/>
              <a:t> </a:t>
            </a:r>
          </a:p>
        </p:txBody>
      </p:sp>
      <p:graphicFrame>
        <p:nvGraphicFramePr>
          <p:cNvPr id="11" name="Diagram 10">
            <a:extLst>
              <a:ext uri="{FF2B5EF4-FFF2-40B4-BE49-F238E27FC236}">
                <a16:creationId xmlns:a16="http://schemas.microsoft.com/office/drawing/2014/main" id="{5E93AA21-C175-F440-9B06-999E2DBC5E87}"/>
              </a:ext>
            </a:extLst>
          </p:cNvPr>
          <p:cNvGraphicFramePr/>
          <p:nvPr/>
        </p:nvGraphicFramePr>
        <p:xfrm>
          <a:off x="4378628" y="2672577"/>
          <a:ext cx="2520174" cy="257593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TextBox 11">
            <a:extLst>
              <a:ext uri="{FF2B5EF4-FFF2-40B4-BE49-F238E27FC236}">
                <a16:creationId xmlns:a16="http://schemas.microsoft.com/office/drawing/2014/main" id="{43C2333D-AB4C-924F-AB7B-A8F2D1ADAE13}"/>
              </a:ext>
            </a:extLst>
          </p:cNvPr>
          <p:cNvSpPr txBox="1"/>
          <p:nvPr/>
        </p:nvSpPr>
        <p:spPr>
          <a:xfrm>
            <a:off x="1211767" y="5277311"/>
            <a:ext cx="2101857" cy="523220"/>
          </a:xfrm>
          <a:prstGeom prst="rect">
            <a:avLst/>
          </a:prstGeom>
          <a:noFill/>
        </p:spPr>
        <p:txBody>
          <a:bodyPr wrap="none" rtlCol="0">
            <a:spAutoFit/>
          </a:bodyPr>
          <a:lstStyle/>
          <a:p>
            <a:r>
              <a:rPr lang="en-US" sz="1000" dirty="0"/>
              <a:t>Virgin media platform is triple play</a:t>
            </a:r>
          </a:p>
          <a:p>
            <a:r>
              <a:rPr lang="en-US" sz="1000" dirty="0"/>
              <a:t>Telephony, broadband and TV </a:t>
            </a:r>
          </a:p>
          <a:p>
            <a:r>
              <a:rPr lang="en-US" sz="800" dirty="0">
                <a:hlinkClick r:id="rId18"/>
              </a:rPr>
              <a:t>www.virginmedia.com</a:t>
            </a:r>
            <a:r>
              <a:rPr lang="en-US" sz="800" dirty="0"/>
              <a:t> </a:t>
            </a:r>
          </a:p>
        </p:txBody>
      </p:sp>
      <p:sp>
        <p:nvSpPr>
          <p:cNvPr id="13" name="TextBox 12">
            <a:extLst>
              <a:ext uri="{FF2B5EF4-FFF2-40B4-BE49-F238E27FC236}">
                <a16:creationId xmlns:a16="http://schemas.microsoft.com/office/drawing/2014/main" id="{BBB2F542-4D76-0D49-B191-50C2C2E68A04}"/>
              </a:ext>
            </a:extLst>
          </p:cNvPr>
          <p:cNvSpPr txBox="1"/>
          <p:nvPr/>
        </p:nvSpPr>
        <p:spPr>
          <a:xfrm>
            <a:off x="4354492" y="5248507"/>
            <a:ext cx="2972289" cy="523220"/>
          </a:xfrm>
          <a:prstGeom prst="rect">
            <a:avLst/>
          </a:prstGeom>
          <a:noFill/>
        </p:spPr>
        <p:txBody>
          <a:bodyPr wrap="none" rtlCol="0">
            <a:spAutoFit/>
          </a:bodyPr>
          <a:lstStyle/>
          <a:p>
            <a:r>
              <a:rPr lang="en-US" sz="1000" dirty="0"/>
              <a:t>IFNL platform has multiple ISP providers offering</a:t>
            </a:r>
          </a:p>
          <a:p>
            <a:r>
              <a:rPr lang="en-US" sz="1000" dirty="0"/>
              <a:t>Telephony, broadband ,TV networks </a:t>
            </a:r>
          </a:p>
          <a:p>
            <a:r>
              <a:rPr lang="en-US" sz="800" dirty="0">
                <a:hlinkClick r:id="rId18"/>
              </a:rPr>
              <a:t>www.</a:t>
            </a:r>
            <a:r>
              <a:rPr lang="en-US" sz="800" dirty="0"/>
              <a:t>ifnl.net</a:t>
            </a:r>
          </a:p>
        </p:txBody>
      </p:sp>
      <p:sp>
        <p:nvSpPr>
          <p:cNvPr id="14" name="TextBox 13">
            <a:extLst>
              <a:ext uri="{FF2B5EF4-FFF2-40B4-BE49-F238E27FC236}">
                <a16:creationId xmlns:a16="http://schemas.microsoft.com/office/drawing/2014/main" id="{F7B6433D-7C3A-434B-B6EF-52F89C834F47}"/>
              </a:ext>
            </a:extLst>
          </p:cNvPr>
          <p:cNvSpPr txBox="1"/>
          <p:nvPr/>
        </p:nvSpPr>
        <p:spPr>
          <a:xfrm>
            <a:off x="7785919" y="5248507"/>
            <a:ext cx="3456395" cy="553998"/>
          </a:xfrm>
          <a:prstGeom prst="rect">
            <a:avLst/>
          </a:prstGeom>
          <a:noFill/>
        </p:spPr>
        <p:txBody>
          <a:bodyPr wrap="none" rtlCol="0">
            <a:spAutoFit/>
          </a:bodyPr>
          <a:lstStyle/>
          <a:p>
            <a:r>
              <a:rPr lang="en-US" sz="1000" dirty="0"/>
              <a:t>Openreach is the UK equivalent infrastructure provider</a:t>
            </a:r>
          </a:p>
          <a:p>
            <a:r>
              <a:rPr lang="en-US" sz="1000" dirty="0"/>
              <a:t>to open access fibre to the cabinet and premise providers </a:t>
            </a:r>
          </a:p>
          <a:p>
            <a:r>
              <a:rPr lang="en-US" sz="1000" dirty="0">
                <a:hlinkClick r:id="rId19"/>
              </a:rPr>
              <a:t>www.openreach.co.uk</a:t>
            </a:r>
            <a:r>
              <a:rPr lang="en-US" sz="1000" dirty="0"/>
              <a:t> </a:t>
            </a:r>
          </a:p>
        </p:txBody>
      </p:sp>
    </p:spTree>
    <p:extLst>
      <p:ext uri="{BB962C8B-B14F-4D97-AF65-F5344CB8AC3E}">
        <p14:creationId xmlns:p14="http://schemas.microsoft.com/office/powerpoint/2010/main" val="98185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Graphic spid="7" grpId="0">
        <p:bldAsOne/>
      </p:bldGraphic>
      <p:bldP spid="8" grpId="0"/>
      <p:bldP spid="9" grpId="0"/>
      <p:bldP spid="10" grpId="0"/>
      <p:bldGraphic spid="11" grpId="0">
        <p:bldAsOne/>
      </p:bldGraphic>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0FB4-601D-C14F-A9F1-7D2F2847FBC6}"/>
              </a:ext>
            </a:extLst>
          </p:cNvPr>
          <p:cNvSpPr>
            <a:spLocks noGrp="1"/>
          </p:cNvSpPr>
          <p:nvPr>
            <p:ph type="title"/>
          </p:nvPr>
        </p:nvSpPr>
        <p:spPr/>
        <p:txBody>
          <a:bodyPr>
            <a:normAutofit fontScale="90000"/>
          </a:bodyPr>
          <a:lstStyle/>
          <a:p>
            <a:r>
              <a:rPr lang="en-US" sz="3200" dirty="0"/>
              <a:t>Who is who in the market place to date </a:t>
            </a:r>
            <a:br>
              <a:rPr lang="en-US" sz="3200" dirty="0"/>
            </a:br>
            <a:endParaRPr lang="en-US" dirty="0"/>
          </a:p>
        </p:txBody>
      </p:sp>
      <p:sp>
        <p:nvSpPr>
          <p:cNvPr id="3" name="Content Placeholder 2">
            <a:extLst>
              <a:ext uri="{FF2B5EF4-FFF2-40B4-BE49-F238E27FC236}">
                <a16:creationId xmlns:a16="http://schemas.microsoft.com/office/drawing/2014/main" id="{643C4FC2-3B2B-BF47-92B0-B3C42B1C01B6}"/>
              </a:ext>
            </a:extLst>
          </p:cNvPr>
          <p:cNvSpPr>
            <a:spLocks noGrp="1"/>
          </p:cNvSpPr>
          <p:nvPr>
            <p:ph idx="1"/>
          </p:nvPr>
        </p:nvSpPr>
        <p:spPr/>
        <p:txBody>
          <a:bodyPr>
            <a:normAutofit fontScale="92500" lnSpcReduction="10000"/>
          </a:bodyPr>
          <a:lstStyle/>
          <a:p>
            <a:pPr marL="0" indent="0">
              <a:buNone/>
            </a:pPr>
            <a:r>
              <a:rPr lang="en-US" dirty="0"/>
              <a:t>The availability of key infrastructure providers supplying new site solutions has increased in the last 7 years, with key players providing alternatives to the traditional infrastructure suppliers, such as Openreach.</a:t>
            </a:r>
          </a:p>
          <a:p>
            <a:pPr marL="0" indent="0">
              <a:buNone/>
            </a:pPr>
            <a:endParaRPr lang="en-US" dirty="0"/>
          </a:p>
          <a:p>
            <a:pPr marL="0" indent="0">
              <a:buNone/>
            </a:pPr>
            <a:r>
              <a:rPr lang="en-US" dirty="0"/>
              <a:t>The primary objective was to open the market for developers to have choice and access innovation. </a:t>
            </a:r>
          </a:p>
          <a:p>
            <a:pPr marL="0" indent="0">
              <a:buNone/>
            </a:pPr>
            <a:endParaRPr lang="en-US" dirty="0"/>
          </a:p>
          <a:p>
            <a:pPr marL="0" indent="0">
              <a:buNone/>
            </a:pPr>
            <a:r>
              <a:rPr lang="en-US" dirty="0"/>
              <a:t>The following providers also offer new site solutions so that traditional providers, such as Openreach, are no longer the only option available.</a:t>
            </a:r>
          </a:p>
          <a:p>
            <a:pPr marL="0" indent="0">
              <a:buNone/>
            </a:pPr>
            <a:endParaRPr lang="en-US" dirty="0"/>
          </a:p>
          <a:p>
            <a:r>
              <a:rPr lang="en-US" dirty="0"/>
              <a:t>Virgin Media</a:t>
            </a:r>
          </a:p>
          <a:p>
            <a:r>
              <a:rPr lang="en-US" dirty="0"/>
              <a:t>GTC – Independent Fibre Network Limited - IFNL</a:t>
            </a:r>
          </a:p>
          <a:p>
            <a:r>
              <a:rPr lang="en-US" dirty="0"/>
              <a:t>Hyperoptics </a:t>
            </a:r>
          </a:p>
          <a:p>
            <a:r>
              <a:rPr lang="en-US" dirty="0"/>
              <a:t>Giga clear </a:t>
            </a:r>
          </a:p>
          <a:p>
            <a:pPr marL="0" indent="0">
              <a:buNone/>
            </a:pPr>
            <a:endParaRPr lang="en-US" dirty="0"/>
          </a:p>
        </p:txBody>
      </p:sp>
    </p:spTree>
    <p:extLst>
      <p:ext uri="{BB962C8B-B14F-4D97-AF65-F5344CB8AC3E}">
        <p14:creationId xmlns:p14="http://schemas.microsoft.com/office/powerpoint/2010/main" val="144539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B28C6-A11F-BD42-BA21-8B19E57F5B34}"/>
              </a:ext>
            </a:extLst>
          </p:cNvPr>
          <p:cNvSpPr>
            <a:spLocks noGrp="1"/>
          </p:cNvSpPr>
          <p:nvPr>
            <p:ph type="title"/>
          </p:nvPr>
        </p:nvSpPr>
        <p:spPr/>
        <p:txBody>
          <a:bodyPr/>
          <a:lstStyle/>
          <a:p>
            <a:r>
              <a:rPr lang="en-US" dirty="0"/>
              <a:t>Considerations when choosing your provider</a:t>
            </a:r>
          </a:p>
        </p:txBody>
      </p:sp>
      <p:sp>
        <p:nvSpPr>
          <p:cNvPr id="5" name="Content Placeholder 4">
            <a:extLst>
              <a:ext uri="{FF2B5EF4-FFF2-40B4-BE49-F238E27FC236}">
                <a16:creationId xmlns:a16="http://schemas.microsoft.com/office/drawing/2014/main" id="{0D717DDD-2B56-4C45-AB9B-3C9DC057ADC6}"/>
              </a:ext>
            </a:extLst>
          </p:cNvPr>
          <p:cNvSpPr>
            <a:spLocks noGrp="1"/>
          </p:cNvSpPr>
          <p:nvPr>
            <p:ph idx="1"/>
          </p:nvPr>
        </p:nvSpPr>
        <p:spPr/>
        <p:txBody>
          <a:bodyPr>
            <a:normAutofit lnSpcReduction="10000"/>
          </a:bodyPr>
          <a:lstStyle/>
          <a:p>
            <a:pPr marL="0" indent="0">
              <a:buNone/>
            </a:pPr>
            <a:r>
              <a:rPr lang="en-US" dirty="0"/>
              <a:t>When choosing a utility infrastructure provider for specific types of sites, this requires careful consideration of your </a:t>
            </a:r>
            <a:r>
              <a:rPr lang="en-US" dirty="0">
                <a:solidFill>
                  <a:schemeClr val="accent2">
                    <a:lumMod val="75000"/>
                  </a:schemeClr>
                </a:solidFill>
              </a:rPr>
              <a:t>chosen partner’s ability to </a:t>
            </a:r>
            <a:r>
              <a:rPr lang="en-US" dirty="0"/>
              <a:t>deliver an infrastructure service provision. </a:t>
            </a:r>
          </a:p>
          <a:p>
            <a:pPr marL="0" indent="0">
              <a:buNone/>
            </a:pPr>
            <a:r>
              <a:rPr lang="en-US" dirty="0"/>
              <a:t>You need to take into account each of the following:-</a:t>
            </a:r>
          </a:p>
          <a:p>
            <a:r>
              <a:rPr lang="en-US" dirty="0"/>
              <a:t>Type of development  - mix use, residential, commercial or both </a:t>
            </a:r>
          </a:p>
          <a:p>
            <a:r>
              <a:rPr lang="en-US" dirty="0"/>
              <a:t>Size of development - small, medium or large, including strategic sites</a:t>
            </a:r>
          </a:p>
          <a:p>
            <a:r>
              <a:rPr lang="en-US" dirty="0"/>
              <a:t>The geographical area - populated areas, rural areas</a:t>
            </a:r>
          </a:p>
          <a:p>
            <a:r>
              <a:rPr lang="en-US" dirty="0"/>
              <a:t>Your marketing strategy and market target </a:t>
            </a:r>
          </a:p>
          <a:p>
            <a:r>
              <a:rPr lang="en-US" dirty="0"/>
              <a:t>Local network dynamics – the availability of existing service </a:t>
            </a:r>
          </a:p>
          <a:p>
            <a:endParaRPr lang="en-US" dirty="0"/>
          </a:p>
          <a:p>
            <a:pPr marL="0" indent="0">
              <a:buNone/>
            </a:pPr>
            <a:r>
              <a:rPr lang="en-US" dirty="0"/>
              <a:t>When choosing a provider</a:t>
            </a:r>
            <a:r>
              <a:rPr lang="en-US" dirty="0">
                <a:solidFill>
                  <a:srgbClr val="002060"/>
                </a:solidFill>
              </a:rPr>
              <a:t>, using the utility asset search report will identify any network dynamics restrictions that could potentially mean a limited choice of</a:t>
            </a:r>
            <a:r>
              <a:rPr lang="en-US" dirty="0"/>
              <a:t> the type of technology proposed to be deployed to the new development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6866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B28C6-A11F-BD42-BA21-8B19E57F5B34}"/>
              </a:ext>
            </a:extLst>
          </p:cNvPr>
          <p:cNvSpPr>
            <a:spLocks noGrp="1"/>
          </p:cNvSpPr>
          <p:nvPr>
            <p:ph type="title"/>
          </p:nvPr>
        </p:nvSpPr>
        <p:spPr/>
        <p:txBody>
          <a:bodyPr/>
          <a:lstStyle/>
          <a:p>
            <a:r>
              <a:rPr lang="en-US" dirty="0"/>
              <a:t>Time-lines considerations when choosing your provider</a:t>
            </a:r>
          </a:p>
        </p:txBody>
      </p:sp>
      <p:sp>
        <p:nvSpPr>
          <p:cNvPr id="5" name="Content Placeholder 4">
            <a:extLst>
              <a:ext uri="{FF2B5EF4-FFF2-40B4-BE49-F238E27FC236}">
                <a16:creationId xmlns:a16="http://schemas.microsoft.com/office/drawing/2014/main" id="{0D717DDD-2B56-4C45-AB9B-3C9DC057ADC6}"/>
              </a:ext>
            </a:extLst>
          </p:cNvPr>
          <p:cNvSpPr>
            <a:spLocks noGrp="1"/>
          </p:cNvSpPr>
          <p:nvPr>
            <p:ph idx="1"/>
          </p:nvPr>
        </p:nvSpPr>
        <p:spPr/>
        <p:txBody>
          <a:bodyPr>
            <a:normAutofit lnSpcReduction="10000"/>
          </a:bodyPr>
          <a:lstStyle/>
          <a:p>
            <a:pPr marL="0" indent="0">
              <a:buNone/>
            </a:pPr>
            <a:r>
              <a:rPr lang="en-US" dirty="0"/>
              <a:t>All Utility providers have different deployment and delivery timelines, although the  process steps are common to all in terms of how the project is proposed to be delivered.</a:t>
            </a:r>
          </a:p>
          <a:p>
            <a:pPr marL="0" indent="0">
              <a:buNone/>
            </a:pPr>
            <a:endParaRPr lang="en-US" dirty="0"/>
          </a:p>
          <a:p>
            <a:pPr marL="0" indent="0">
              <a:buNone/>
            </a:pPr>
            <a:r>
              <a:rPr lang="en-US" dirty="0"/>
              <a:t>The exception of the rule is time, as each utility provider indicates a specific timescale on their network experience for off-site infrastructure delivery.</a:t>
            </a:r>
          </a:p>
          <a:p>
            <a:pPr marL="0" indent="0">
              <a:buNone/>
            </a:pPr>
            <a:endParaRPr lang="en-US" dirty="0"/>
          </a:p>
          <a:p>
            <a:pPr marL="0" indent="0">
              <a:buNone/>
            </a:pPr>
            <a:r>
              <a:rPr lang="en-US" dirty="0"/>
              <a:t>Consideration of timelines to consider;</a:t>
            </a:r>
          </a:p>
          <a:p>
            <a:pPr marL="457200" indent="-457200">
              <a:buFont typeface="+mj-lt"/>
              <a:buAutoNum type="arabicPeriod"/>
            </a:pPr>
            <a:r>
              <a:rPr lang="en-US" dirty="0"/>
              <a:t>Does the provider have a fair and reasonable timescale for off-site works </a:t>
            </a:r>
          </a:p>
          <a:p>
            <a:pPr marL="457200" indent="-457200">
              <a:buFont typeface="+mj-lt"/>
              <a:buAutoNum type="arabicPeriod"/>
            </a:pPr>
            <a:r>
              <a:rPr lang="en-US" dirty="0"/>
              <a:t>Time lines in off-site infrastructure delivery are between 20 weeks to 9 months </a:t>
            </a:r>
          </a:p>
          <a:p>
            <a:pPr marL="457200" indent="-457200">
              <a:buFont typeface="+mj-lt"/>
              <a:buAutoNum type="arabicPeriod"/>
            </a:pPr>
            <a:r>
              <a:rPr lang="en-US" dirty="0"/>
              <a:t>Off-site connection and network availability </a:t>
            </a:r>
          </a:p>
          <a:p>
            <a:pPr marL="457200" indent="-457200">
              <a:buFont typeface="+mj-lt"/>
              <a:buAutoNum type="arabicPeriod"/>
            </a:pPr>
            <a:r>
              <a:rPr lang="en-US" dirty="0"/>
              <a:t>UK infrastructure providers have different areas of network responsibilities and management of key infrastructure that results in network dynamics </a:t>
            </a:r>
          </a:p>
        </p:txBody>
      </p:sp>
    </p:spTree>
    <p:extLst>
      <p:ext uri="{BB962C8B-B14F-4D97-AF65-F5344CB8AC3E}">
        <p14:creationId xmlns:p14="http://schemas.microsoft.com/office/powerpoint/2010/main" val="350990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C4B54-D630-A74E-9102-16CF9D8FCCA4}"/>
              </a:ext>
            </a:extLst>
          </p:cNvPr>
          <p:cNvSpPr>
            <a:spLocks noGrp="1"/>
          </p:cNvSpPr>
          <p:nvPr>
            <p:ph type="title"/>
          </p:nvPr>
        </p:nvSpPr>
        <p:spPr>
          <a:xfrm>
            <a:off x="1007435" y="192505"/>
            <a:ext cx="10363200" cy="765978"/>
          </a:xfrm>
        </p:spPr>
        <p:txBody>
          <a:bodyPr>
            <a:normAutofit fontScale="90000"/>
          </a:bodyPr>
          <a:lstStyle/>
          <a:p>
            <a:br>
              <a:rPr lang="en-US" sz="3200" dirty="0"/>
            </a:br>
            <a:r>
              <a:rPr lang="en-US" sz="3200" dirty="0"/>
              <a:t>Your agreement and wayleaves</a:t>
            </a:r>
            <a:br>
              <a:rPr lang="en-US" sz="3200" dirty="0"/>
            </a:br>
            <a:endParaRPr lang="en-US" dirty="0"/>
          </a:p>
        </p:txBody>
      </p:sp>
      <p:sp>
        <p:nvSpPr>
          <p:cNvPr id="3" name="Content Placeholder 2">
            <a:extLst>
              <a:ext uri="{FF2B5EF4-FFF2-40B4-BE49-F238E27FC236}">
                <a16:creationId xmlns:a16="http://schemas.microsoft.com/office/drawing/2014/main" id="{C3B73AEF-CC2D-AF42-9001-1FD6211BA079}"/>
              </a:ext>
            </a:extLst>
          </p:cNvPr>
          <p:cNvSpPr>
            <a:spLocks noGrp="1"/>
          </p:cNvSpPr>
          <p:nvPr>
            <p:ph idx="1"/>
          </p:nvPr>
        </p:nvSpPr>
        <p:spPr>
          <a:xfrm>
            <a:off x="836967" y="1278560"/>
            <a:ext cx="10363200" cy="1188649"/>
          </a:xfrm>
        </p:spPr>
        <p:txBody>
          <a:bodyPr>
            <a:normAutofit fontScale="92500" lnSpcReduction="20000"/>
          </a:bodyPr>
          <a:lstStyle/>
          <a:p>
            <a:pPr marL="0" indent="0">
              <a:buNone/>
            </a:pPr>
            <a:r>
              <a:rPr lang="en-US" dirty="0"/>
              <a:t>UK new sites are only required to service the development with duct infrastructure that will carry a service cable, once it is required.</a:t>
            </a:r>
          </a:p>
          <a:p>
            <a:pPr marL="0" indent="0">
              <a:buNone/>
            </a:pPr>
            <a:endParaRPr lang="en-US" dirty="0"/>
          </a:p>
          <a:p>
            <a:pPr marL="0" indent="0">
              <a:buNone/>
            </a:pPr>
            <a:r>
              <a:rPr lang="en-US" dirty="0"/>
              <a:t>The key steps necessary in the process are outlined below and on the following slides.</a:t>
            </a:r>
          </a:p>
          <a:p>
            <a:pPr marL="0" indent="0">
              <a:buNone/>
            </a:pPr>
            <a:endParaRPr lang="en-US" dirty="0"/>
          </a:p>
          <a:p>
            <a:pPr marL="0" indent="0">
              <a:buNone/>
            </a:pPr>
            <a:endParaRPr lang="en-US" dirty="0"/>
          </a:p>
        </p:txBody>
      </p:sp>
      <p:graphicFrame>
        <p:nvGraphicFramePr>
          <p:cNvPr id="6" name="Diagram 5">
            <a:extLst>
              <a:ext uri="{FF2B5EF4-FFF2-40B4-BE49-F238E27FC236}">
                <a16:creationId xmlns:a16="http://schemas.microsoft.com/office/drawing/2014/main" id="{1BF75BBB-3367-6F44-9EAC-E60A5A3887BA}"/>
              </a:ext>
            </a:extLst>
          </p:cNvPr>
          <p:cNvGraphicFramePr/>
          <p:nvPr>
            <p:extLst>
              <p:ext uri="{D42A27DB-BD31-4B8C-83A1-F6EECF244321}">
                <p14:modId xmlns:p14="http://schemas.microsoft.com/office/powerpoint/2010/main" val="51010952"/>
              </p:ext>
            </p:extLst>
          </p:nvPr>
        </p:nvGraphicFramePr>
        <p:xfrm>
          <a:off x="908824" y="3239428"/>
          <a:ext cx="4834054" cy="2078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A3E37DCB-D08E-8641-AED9-66E3264E2C0C}"/>
              </a:ext>
            </a:extLst>
          </p:cNvPr>
          <p:cNvGraphicFramePr/>
          <p:nvPr>
            <p:extLst>
              <p:ext uri="{D42A27DB-BD31-4B8C-83A1-F6EECF244321}">
                <p14:modId xmlns:p14="http://schemas.microsoft.com/office/powerpoint/2010/main" val="1491531163"/>
              </p:ext>
            </p:extLst>
          </p:nvPr>
        </p:nvGraphicFramePr>
        <p:xfrm>
          <a:off x="6657278" y="3239428"/>
          <a:ext cx="4834054" cy="20785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4569EE18-C94A-F047-B2A3-9C9DFC2D1533}"/>
              </a:ext>
            </a:extLst>
          </p:cNvPr>
          <p:cNvSpPr txBox="1"/>
          <p:nvPr/>
        </p:nvSpPr>
        <p:spPr>
          <a:xfrm>
            <a:off x="1719982" y="2787287"/>
            <a:ext cx="8045792" cy="369332"/>
          </a:xfrm>
          <a:prstGeom prst="rect">
            <a:avLst/>
          </a:prstGeom>
          <a:noFill/>
        </p:spPr>
        <p:txBody>
          <a:bodyPr wrap="none" rtlCol="0">
            <a:spAutoFit/>
          </a:bodyPr>
          <a:lstStyle/>
          <a:p>
            <a:r>
              <a:rPr lang="en-US" dirty="0"/>
              <a:t>Commercial agreement between infrastructure adopting party and developer </a:t>
            </a:r>
          </a:p>
        </p:txBody>
      </p:sp>
    </p:spTree>
    <p:extLst>
      <p:ext uri="{BB962C8B-B14F-4D97-AF65-F5344CB8AC3E}">
        <p14:creationId xmlns:p14="http://schemas.microsoft.com/office/powerpoint/2010/main" val="41065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Graphic spid="7" grpId="0">
        <p:bldAsOne/>
      </p:bldGraphic>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DBF87-AFFD-C247-A68D-EEE753431F6B}"/>
              </a:ext>
            </a:extLst>
          </p:cNvPr>
          <p:cNvSpPr>
            <a:spLocks noGrp="1"/>
          </p:cNvSpPr>
          <p:nvPr>
            <p:ph type="title"/>
          </p:nvPr>
        </p:nvSpPr>
        <p:spPr/>
        <p:txBody>
          <a:bodyPr/>
          <a:lstStyle/>
          <a:p>
            <a:r>
              <a:rPr lang="en-US" dirty="0"/>
              <a:t>Wayleave – Process </a:t>
            </a:r>
          </a:p>
        </p:txBody>
      </p:sp>
      <p:graphicFrame>
        <p:nvGraphicFramePr>
          <p:cNvPr id="4" name="Content Placeholder 3">
            <a:extLst>
              <a:ext uri="{FF2B5EF4-FFF2-40B4-BE49-F238E27FC236}">
                <a16:creationId xmlns:a16="http://schemas.microsoft.com/office/drawing/2014/main" id="{C557EDAB-0016-8B4A-8131-B25592CA03B1}"/>
              </a:ext>
            </a:extLst>
          </p:cNvPr>
          <p:cNvGraphicFramePr>
            <a:graphicFrameLocks noGrp="1"/>
          </p:cNvGraphicFramePr>
          <p:nvPr>
            <p:ph idx="1"/>
          </p:nvPr>
        </p:nvGraphicFramePr>
        <p:xfrm>
          <a:off x="1008063" y="1052513"/>
          <a:ext cx="10363200" cy="4559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104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7114-7EDF-0440-AC70-A965BFB0BAE8}"/>
              </a:ext>
            </a:extLst>
          </p:cNvPr>
          <p:cNvSpPr>
            <a:spLocks noGrp="1"/>
          </p:cNvSpPr>
          <p:nvPr>
            <p:ph type="title"/>
          </p:nvPr>
        </p:nvSpPr>
        <p:spPr>
          <a:xfrm>
            <a:off x="1007435" y="264695"/>
            <a:ext cx="10363200" cy="693788"/>
          </a:xfrm>
        </p:spPr>
        <p:txBody>
          <a:bodyPr>
            <a:normAutofit fontScale="90000"/>
          </a:bodyPr>
          <a:lstStyle/>
          <a:p>
            <a:br>
              <a:rPr lang="en-US" sz="3200" dirty="0"/>
            </a:br>
            <a:r>
              <a:rPr lang="en-US" sz="3200" dirty="0"/>
              <a:t>SLA agreements and their purpose</a:t>
            </a:r>
            <a:br>
              <a:rPr lang="en-US" sz="3200" dirty="0"/>
            </a:br>
            <a:br>
              <a:rPr lang="en-US" sz="3200" dirty="0"/>
            </a:br>
            <a:endParaRPr lang="en-US" dirty="0"/>
          </a:p>
        </p:txBody>
      </p:sp>
      <p:sp>
        <p:nvSpPr>
          <p:cNvPr id="3" name="Content Placeholder 2">
            <a:extLst>
              <a:ext uri="{FF2B5EF4-FFF2-40B4-BE49-F238E27FC236}">
                <a16:creationId xmlns:a16="http://schemas.microsoft.com/office/drawing/2014/main" id="{C58F9AAB-E87C-B140-AE16-651171506696}"/>
              </a:ext>
            </a:extLst>
          </p:cNvPr>
          <p:cNvSpPr>
            <a:spLocks noGrp="1"/>
          </p:cNvSpPr>
          <p:nvPr>
            <p:ph idx="1"/>
          </p:nvPr>
        </p:nvSpPr>
        <p:spPr>
          <a:xfrm>
            <a:off x="1220795" y="1117127"/>
            <a:ext cx="10363200" cy="1400522"/>
          </a:xfrm>
        </p:spPr>
        <p:txBody>
          <a:bodyPr>
            <a:normAutofit/>
          </a:bodyPr>
          <a:lstStyle/>
          <a:p>
            <a:pPr marL="0" indent="0">
              <a:buNone/>
            </a:pPr>
            <a:r>
              <a:rPr lang="en-US" dirty="0"/>
              <a:t>A </a:t>
            </a:r>
            <a:r>
              <a:rPr lang="en-US" b="1" dirty="0"/>
              <a:t>service level agreement</a:t>
            </a:r>
            <a:r>
              <a:rPr lang="en-US" dirty="0"/>
              <a:t> - or </a:t>
            </a:r>
            <a:r>
              <a:rPr lang="en-US" b="1" dirty="0"/>
              <a:t>SLA -</a:t>
            </a:r>
            <a:r>
              <a:rPr lang="en-US" dirty="0"/>
              <a:t> is a formal document that defines a working relationship between parties for a </a:t>
            </a:r>
            <a:r>
              <a:rPr lang="en-US" b="1" dirty="0"/>
              <a:t>service</a:t>
            </a:r>
            <a:r>
              <a:rPr lang="en-US" dirty="0"/>
              <a:t> contract. It is generally more applicable to businesses than to consumers, and involves one or more end user party and a </a:t>
            </a:r>
            <a:r>
              <a:rPr lang="en-US" b="1" dirty="0"/>
              <a:t>service</a:t>
            </a:r>
            <a:r>
              <a:rPr lang="en-US" dirty="0"/>
              <a:t> provider.</a:t>
            </a:r>
          </a:p>
          <a:p>
            <a:pPr marL="0" indent="0">
              <a:buNone/>
            </a:pPr>
            <a:endParaRPr lang="en-US" dirty="0"/>
          </a:p>
          <a:p>
            <a:pPr marL="0" indent="0">
              <a:buNone/>
            </a:pPr>
            <a:endParaRPr lang="en-US" dirty="0"/>
          </a:p>
          <a:p>
            <a:pPr marL="0" indent="0">
              <a:buNone/>
            </a:pPr>
            <a:endParaRPr lang="en-US" dirty="0"/>
          </a:p>
        </p:txBody>
      </p:sp>
      <p:graphicFrame>
        <p:nvGraphicFramePr>
          <p:cNvPr id="7" name="Diagram 6">
            <a:extLst>
              <a:ext uri="{FF2B5EF4-FFF2-40B4-BE49-F238E27FC236}">
                <a16:creationId xmlns:a16="http://schemas.microsoft.com/office/drawing/2014/main" id="{B13B2D2C-FBF3-704F-98F3-BFEEF71F9A36}"/>
              </a:ext>
            </a:extLst>
          </p:cNvPr>
          <p:cNvGraphicFramePr/>
          <p:nvPr/>
        </p:nvGraphicFramePr>
        <p:xfrm>
          <a:off x="1007435" y="2676293"/>
          <a:ext cx="4032915" cy="2910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4270EC76-411B-BB4D-8667-953804017326}"/>
              </a:ext>
            </a:extLst>
          </p:cNvPr>
          <p:cNvSpPr txBox="1"/>
          <p:nvPr/>
        </p:nvSpPr>
        <p:spPr>
          <a:xfrm>
            <a:off x="5096107" y="3166946"/>
            <a:ext cx="6138747" cy="2031325"/>
          </a:xfrm>
          <a:prstGeom prst="rect">
            <a:avLst/>
          </a:prstGeom>
          <a:noFill/>
        </p:spPr>
        <p:txBody>
          <a:bodyPr wrap="square" rtlCol="0">
            <a:spAutoFit/>
          </a:bodyPr>
          <a:lstStyle/>
          <a:p>
            <a:pPr marL="285750" indent="-285750">
              <a:buFont typeface="Arial" panose="020B0604020202020204" pitchFamily="34" charset="0"/>
              <a:buChar char="•"/>
            </a:pPr>
            <a:r>
              <a:rPr lang="en-US" dirty="0"/>
              <a:t>The telecommunication industry has no standard SLA with developers </a:t>
            </a:r>
          </a:p>
          <a:p>
            <a:pPr marL="285750" indent="-285750">
              <a:buFont typeface="Arial" panose="020B0604020202020204" pitchFamily="34" charset="0"/>
              <a:buChar char="•"/>
            </a:pPr>
            <a:r>
              <a:rPr lang="en-US" dirty="0"/>
              <a:t>Accountability is sometimes lost in delivery translation, particularly in terms of the areas of responsibility </a:t>
            </a:r>
          </a:p>
          <a:p>
            <a:pPr marL="285750" indent="-285750">
              <a:buFont typeface="Arial" panose="020B0604020202020204" pitchFamily="34" charset="0"/>
              <a:buChar char="•"/>
            </a:pPr>
            <a:r>
              <a:rPr lang="en-US" dirty="0"/>
              <a:t>Where this occurs, consumers and end-users face uncertainty – and developers can therefore face poor customer care scores </a:t>
            </a:r>
          </a:p>
        </p:txBody>
      </p:sp>
    </p:spTree>
    <p:extLst>
      <p:ext uri="{BB962C8B-B14F-4D97-AF65-F5344CB8AC3E}">
        <p14:creationId xmlns:p14="http://schemas.microsoft.com/office/powerpoint/2010/main" val="12407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FBAD-33CD-3D45-B654-AB45052A3405}"/>
              </a:ext>
            </a:extLst>
          </p:cNvPr>
          <p:cNvSpPr>
            <a:spLocks noGrp="1"/>
          </p:cNvSpPr>
          <p:nvPr>
            <p:ph type="title"/>
          </p:nvPr>
        </p:nvSpPr>
        <p:spPr/>
        <p:txBody>
          <a:bodyPr>
            <a:normAutofit fontScale="90000"/>
          </a:bodyPr>
          <a:lstStyle/>
          <a:p>
            <a:br>
              <a:rPr lang="en-US" sz="3200" dirty="0"/>
            </a:br>
            <a:r>
              <a:rPr lang="en-US" sz="3200" dirty="0"/>
              <a:t>Homeowner service level agreement with their internet service provider and telephony provider</a:t>
            </a:r>
            <a:br>
              <a:rPr lang="en-US" sz="3200" dirty="0"/>
            </a:br>
            <a:endParaRPr lang="en-US" dirty="0"/>
          </a:p>
        </p:txBody>
      </p:sp>
      <p:sp>
        <p:nvSpPr>
          <p:cNvPr id="4" name="Content Placeholder 3">
            <a:extLst>
              <a:ext uri="{FF2B5EF4-FFF2-40B4-BE49-F238E27FC236}">
                <a16:creationId xmlns:a16="http://schemas.microsoft.com/office/drawing/2014/main" id="{3F5A57D1-E74A-5947-B26A-3ED6504223EB}"/>
              </a:ext>
            </a:extLst>
          </p:cNvPr>
          <p:cNvSpPr txBox="1">
            <a:spLocks noGrp="1"/>
          </p:cNvSpPr>
          <p:nvPr>
            <p:ph idx="1"/>
          </p:nvPr>
        </p:nvSpPr>
        <p:spPr>
          <a:xfrm>
            <a:off x="1007435" y="1052746"/>
            <a:ext cx="10897350" cy="1126462"/>
          </a:xfrm>
          <a:prstGeom prst="rect">
            <a:avLst/>
          </a:prstGeom>
          <a:noFill/>
        </p:spPr>
        <p:txBody>
          <a:bodyPr wrap="square" rtlCol="0">
            <a:spAutoFit/>
          </a:bodyPr>
          <a:lstStyle/>
          <a:p>
            <a:pPr marL="0" indent="0">
              <a:buNone/>
            </a:pPr>
            <a:endParaRPr lang="en-US" dirty="0"/>
          </a:p>
          <a:p>
            <a:pPr marL="0" indent="0">
              <a:buNone/>
            </a:pPr>
            <a:r>
              <a:rPr lang="en-US" dirty="0"/>
              <a:t>The flow chart below shows the regulated process between duct infrastructure provider and consumer appointed service provider when a consumer requests a service</a:t>
            </a:r>
          </a:p>
        </p:txBody>
      </p:sp>
      <p:graphicFrame>
        <p:nvGraphicFramePr>
          <p:cNvPr id="5" name="Diagram 4">
            <a:extLst>
              <a:ext uri="{FF2B5EF4-FFF2-40B4-BE49-F238E27FC236}">
                <a16:creationId xmlns:a16="http://schemas.microsoft.com/office/drawing/2014/main" id="{B700FB28-EFE8-6C43-99E0-725A5C6A6880}"/>
              </a:ext>
            </a:extLst>
          </p:cNvPr>
          <p:cNvGraphicFramePr/>
          <p:nvPr>
            <p:extLst>
              <p:ext uri="{D42A27DB-BD31-4B8C-83A1-F6EECF244321}">
                <p14:modId xmlns:p14="http://schemas.microsoft.com/office/powerpoint/2010/main" val="2415687528"/>
              </p:ext>
            </p:extLst>
          </p:nvPr>
        </p:nvGraphicFramePr>
        <p:xfrm>
          <a:off x="550322" y="2478602"/>
          <a:ext cx="8629773" cy="2177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607AB6A3-5C7A-8748-BCD9-06B172C0473F}"/>
              </a:ext>
            </a:extLst>
          </p:cNvPr>
          <p:cNvGrpSpPr/>
          <p:nvPr/>
        </p:nvGrpSpPr>
        <p:grpSpPr>
          <a:xfrm>
            <a:off x="9339259" y="2959817"/>
            <a:ext cx="2162930" cy="1215189"/>
            <a:chOff x="3220027" y="271377"/>
            <a:chExt cx="1450216" cy="361836"/>
          </a:xfrm>
        </p:grpSpPr>
        <p:sp>
          <p:nvSpPr>
            <p:cNvPr id="7" name="Rounded Rectangle 6">
              <a:extLst>
                <a:ext uri="{FF2B5EF4-FFF2-40B4-BE49-F238E27FC236}">
                  <a16:creationId xmlns:a16="http://schemas.microsoft.com/office/drawing/2014/main" id="{E4430087-95BA-5A40-B784-F46D153FE045}"/>
                </a:ext>
              </a:extLst>
            </p:cNvPr>
            <p:cNvSpPr/>
            <p:nvPr/>
          </p:nvSpPr>
          <p:spPr>
            <a:xfrm>
              <a:off x="3220027" y="271377"/>
              <a:ext cx="1450216" cy="36183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94CAE30E-1AD9-9A41-A750-750852A240B5}"/>
                </a:ext>
              </a:extLst>
            </p:cNvPr>
            <p:cNvSpPr txBox="1"/>
            <p:nvPr/>
          </p:nvSpPr>
          <p:spPr>
            <a:xfrm>
              <a:off x="3237690" y="289040"/>
              <a:ext cx="1414890" cy="326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1200" kern="1200" dirty="0"/>
                <a:t>ISP connects property within agreed timeframe – property connected </a:t>
              </a:r>
            </a:p>
          </p:txBody>
        </p:sp>
      </p:grpSp>
    </p:spTree>
    <p:extLst>
      <p:ext uri="{BB962C8B-B14F-4D97-AF65-F5344CB8AC3E}">
        <p14:creationId xmlns:p14="http://schemas.microsoft.com/office/powerpoint/2010/main" val="256256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EC40CC-4065-264C-A89C-C45847C33F7B}"/>
              </a:ext>
            </a:extLst>
          </p:cNvPr>
          <p:cNvSpPr>
            <a:spLocks noGrp="1"/>
          </p:cNvSpPr>
          <p:nvPr>
            <p:ph type="ctrTitle"/>
          </p:nvPr>
        </p:nvSpPr>
        <p:spPr/>
        <p:txBody>
          <a:bodyPr/>
          <a:lstStyle/>
          <a:p>
            <a:r>
              <a:rPr lang="en-US" dirty="0"/>
              <a:t>Section 8</a:t>
            </a:r>
          </a:p>
        </p:txBody>
      </p:sp>
      <p:sp>
        <p:nvSpPr>
          <p:cNvPr id="2" name="TextBox 1">
            <a:extLst>
              <a:ext uri="{FF2B5EF4-FFF2-40B4-BE49-F238E27FC236}">
                <a16:creationId xmlns:a16="http://schemas.microsoft.com/office/drawing/2014/main" id="{4E8BFF5F-B1C4-6F47-930B-90EEAF1157BE}"/>
              </a:ext>
            </a:extLst>
          </p:cNvPr>
          <p:cNvSpPr txBox="1"/>
          <p:nvPr/>
        </p:nvSpPr>
        <p:spPr>
          <a:xfrm>
            <a:off x="3345083" y="3576577"/>
            <a:ext cx="5865708" cy="369332"/>
          </a:xfrm>
          <a:prstGeom prst="rect">
            <a:avLst/>
          </a:prstGeom>
          <a:noFill/>
        </p:spPr>
        <p:txBody>
          <a:bodyPr wrap="none" rtlCol="0">
            <a:spAutoFit/>
          </a:bodyPr>
          <a:lstStyle/>
          <a:p>
            <a:r>
              <a:rPr lang="en-US" dirty="0"/>
              <a:t>Delayed installation and service provision to new homes</a:t>
            </a:r>
          </a:p>
        </p:txBody>
      </p:sp>
    </p:spTree>
    <p:extLst>
      <p:ext uri="{BB962C8B-B14F-4D97-AF65-F5344CB8AC3E}">
        <p14:creationId xmlns:p14="http://schemas.microsoft.com/office/powerpoint/2010/main" val="8556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039DB-E66D-A84F-A01D-6AF5237BF8D9}"/>
              </a:ext>
            </a:extLst>
          </p:cNvPr>
          <p:cNvSpPr>
            <a:spLocks noGrp="1"/>
          </p:cNvSpPr>
          <p:nvPr>
            <p:ph type="title"/>
          </p:nvPr>
        </p:nvSpPr>
        <p:spPr/>
        <p:txBody>
          <a:bodyPr/>
          <a:lstStyle/>
          <a:p>
            <a:r>
              <a:rPr lang="en-US" sz="2800" dirty="0">
                <a:ln w="0"/>
                <a:solidFill>
                  <a:schemeClr val="accent1"/>
                </a:solidFill>
                <a:effectLst>
                  <a:outerShdw blurRad="38100" dist="25400" dir="5400000" algn="ctr" rotWithShape="0">
                    <a:srgbClr val="6E747A">
                      <a:alpha val="43000"/>
                    </a:srgbClr>
                  </a:outerShdw>
                </a:effectLst>
              </a:rPr>
              <a:t>Delayed installation and service provision to new homes</a:t>
            </a:r>
            <a:endParaRPr lang="en-US" dirty="0"/>
          </a:p>
        </p:txBody>
      </p:sp>
      <p:sp>
        <p:nvSpPr>
          <p:cNvPr id="3" name="Content Placeholder 2">
            <a:extLst>
              <a:ext uri="{FF2B5EF4-FFF2-40B4-BE49-F238E27FC236}">
                <a16:creationId xmlns:a16="http://schemas.microsoft.com/office/drawing/2014/main" id="{0036E8CB-0B1A-5947-8F47-85813C7A9F10}"/>
              </a:ext>
            </a:extLst>
          </p:cNvPr>
          <p:cNvSpPr>
            <a:spLocks noGrp="1"/>
          </p:cNvSpPr>
          <p:nvPr>
            <p:ph idx="1"/>
          </p:nvPr>
        </p:nvSpPr>
        <p:spPr/>
        <p:txBody>
          <a:bodyPr/>
          <a:lstStyle/>
          <a:p>
            <a:endParaRPr lang="en-US" sz="2000" dirty="0"/>
          </a:p>
          <a:p>
            <a:r>
              <a:rPr lang="en-US" sz="2000" dirty="0"/>
              <a:t>Dealing with service delivery delays </a:t>
            </a:r>
          </a:p>
          <a:p>
            <a:pPr marL="0" indent="0">
              <a:buNone/>
            </a:pPr>
            <a:endParaRPr lang="en-US" sz="2000" dirty="0"/>
          </a:p>
          <a:p>
            <a:r>
              <a:rPr lang="en-US" sz="2000" dirty="0"/>
              <a:t>How complaints are raised</a:t>
            </a:r>
          </a:p>
          <a:p>
            <a:pPr marL="0" indent="0">
              <a:buNone/>
            </a:pPr>
            <a:endParaRPr lang="en-US" sz="2000" dirty="0"/>
          </a:p>
          <a:p>
            <a:r>
              <a:rPr lang="en-US" sz="2000" dirty="0"/>
              <a:t>Dealing with escalations procedures </a:t>
            </a:r>
          </a:p>
          <a:p>
            <a:pPr marL="0" indent="0">
              <a:buNone/>
            </a:pPr>
            <a:endParaRPr lang="en-US" sz="2000" dirty="0"/>
          </a:p>
          <a:p>
            <a:r>
              <a:rPr lang="en-US" sz="2000" dirty="0"/>
              <a:t>Ofcom complaints </a:t>
            </a:r>
          </a:p>
          <a:p>
            <a:endParaRPr lang="en-US" sz="2000" dirty="0"/>
          </a:p>
          <a:p>
            <a:r>
              <a:rPr lang="en-US" sz="2000" dirty="0"/>
              <a:t>Industry KPIs</a:t>
            </a:r>
          </a:p>
          <a:p>
            <a:pPr marL="0" indent="0">
              <a:buNone/>
            </a:pPr>
            <a:endParaRPr lang="en-US" dirty="0"/>
          </a:p>
        </p:txBody>
      </p:sp>
    </p:spTree>
    <p:extLst>
      <p:ext uri="{BB962C8B-B14F-4D97-AF65-F5344CB8AC3E}">
        <p14:creationId xmlns:p14="http://schemas.microsoft.com/office/powerpoint/2010/main" val="159559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8AA0-B504-7A47-8057-F5135A54C944}"/>
              </a:ext>
            </a:extLst>
          </p:cNvPr>
          <p:cNvSpPr>
            <a:spLocks noGrp="1"/>
          </p:cNvSpPr>
          <p:nvPr>
            <p:ph type="title"/>
          </p:nvPr>
        </p:nvSpPr>
        <p:spPr/>
        <p:txBody>
          <a:bodyPr>
            <a:normAutofit fontScale="90000"/>
          </a:bodyPr>
          <a:lstStyle/>
          <a:p>
            <a:r>
              <a:rPr lang="en-US" sz="3200" dirty="0"/>
              <a:t>Dealing with service delivery delays </a:t>
            </a:r>
            <a:br>
              <a:rPr lang="en-US" sz="3200" dirty="0"/>
            </a:br>
            <a:endParaRPr lang="en-US" dirty="0"/>
          </a:p>
        </p:txBody>
      </p:sp>
      <p:sp>
        <p:nvSpPr>
          <p:cNvPr id="3" name="Content Placeholder 2">
            <a:extLst>
              <a:ext uri="{FF2B5EF4-FFF2-40B4-BE49-F238E27FC236}">
                <a16:creationId xmlns:a16="http://schemas.microsoft.com/office/drawing/2014/main" id="{4CA9B78F-D844-6D4B-8DCC-DDD1212E7640}"/>
              </a:ext>
            </a:extLst>
          </p:cNvPr>
          <p:cNvSpPr>
            <a:spLocks noGrp="1"/>
          </p:cNvSpPr>
          <p:nvPr>
            <p:ph idx="1"/>
          </p:nvPr>
        </p:nvSpPr>
        <p:spPr/>
        <p:txBody>
          <a:bodyPr/>
          <a:lstStyle/>
          <a:p>
            <a:pPr marL="0" indent="0">
              <a:buNone/>
            </a:pPr>
            <a:r>
              <a:rPr lang="en-US" dirty="0"/>
              <a:t>When service delivery is delayed, it’s important to establish the impact on the development and the next steps necessary to address the issues. </a:t>
            </a:r>
          </a:p>
          <a:p>
            <a:pPr marL="0" indent="0">
              <a:buNone/>
            </a:pPr>
            <a:endParaRPr lang="en-US" dirty="0"/>
          </a:p>
          <a:p>
            <a:pPr marL="457200" indent="-457200">
              <a:buFont typeface="+mj-lt"/>
              <a:buAutoNum type="arabicPeriod"/>
            </a:pPr>
            <a:r>
              <a:rPr lang="en-US" dirty="0"/>
              <a:t>What are the new proposed time scales for the delivery of service? </a:t>
            </a:r>
          </a:p>
          <a:p>
            <a:pPr marL="457200" indent="-457200">
              <a:buFont typeface="+mj-lt"/>
              <a:buAutoNum type="arabicPeriod"/>
            </a:pPr>
            <a:r>
              <a:rPr lang="en-US" dirty="0"/>
              <a:t>What are the consequences of the delay for [a] onsite or [b] offsite connections</a:t>
            </a:r>
          </a:p>
          <a:p>
            <a:pPr marL="457200" indent="-457200">
              <a:buFont typeface="+mj-lt"/>
              <a:buAutoNum type="arabicPeriod"/>
            </a:pPr>
            <a:r>
              <a:rPr lang="en-US" dirty="0"/>
              <a:t>Has the homeowner moved in, and have they been awaiting a service provision? </a:t>
            </a:r>
          </a:p>
          <a:p>
            <a:pPr marL="457200" indent="-457200">
              <a:buFont typeface="+mj-lt"/>
              <a:buAutoNum type="arabicPeriod"/>
            </a:pPr>
            <a:r>
              <a:rPr lang="en-US" dirty="0"/>
              <a:t>The immediate impact on the homeowner</a:t>
            </a:r>
          </a:p>
          <a:p>
            <a:pPr marL="457200" indent="-457200">
              <a:buFont typeface="+mj-lt"/>
              <a:buAutoNum type="arabicPeriod"/>
            </a:pPr>
            <a:r>
              <a:rPr lang="en-US" dirty="0"/>
              <a:t>How is the infrastructure provider addressing the situation? </a:t>
            </a:r>
          </a:p>
          <a:p>
            <a:pPr marL="457200" indent="-457200">
              <a:buFont typeface="+mj-lt"/>
              <a:buAutoNum type="arabicPeriod"/>
            </a:pPr>
            <a:r>
              <a:rPr lang="en-US" dirty="0"/>
              <a:t>Alternative solution – use </a:t>
            </a:r>
            <a:r>
              <a:rPr lang="en-US" dirty="0">
                <a:solidFill>
                  <a:schemeClr val="tx2">
                    <a:lumMod val="75000"/>
                  </a:schemeClr>
                </a:solidFill>
              </a:rPr>
              <a:t>of ‘My Wi-Fi’ or </a:t>
            </a:r>
            <a:r>
              <a:rPr lang="en-US" dirty="0"/>
              <a:t>mobile devices to resolve their immediate connection issues</a:t>
            </a:r>
          </a:p>
          <a:p>
            <a:pPr marL="457200" indent="-457200">
              <a:buFont typeface="+mj-lt"/>
              <a:buAutoNum type="arabicPeriod"/>
            </a:pPr>
            <a:r>
              <a:rPr lang="en-US" dirty="0"/>
              <a:t>How is the escalation procedure being addressed by the provider?</a:t>
            </a:r>
          </a:p>
        </p:txBody>
      </p:sp>
    </p:spTree>
    <p:extLst>
      <p:ext uri="{BB962C8B-B14F-4D97-AF65-F5344CB8AC3E}">
        <p14:creationId xmlns:p14="http://schemas.microsoft.com/office/powerpoint/2010/main" val="152516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46003-55F3-4B41-89CB-DC42627BCBE3}"/>
              </a:ext>
            </a:extLst>
          </p:cNvPr>
          <p:cNvSpPr>
            <a:spLocks noGrp="1"/>
          </p:cNvSpPr>
          <p:nvPr>
            <p:ph type="title"/>
          </p:nvPr>
        </p:nvSpPr>
        <p:spPr/>
        <p:txBody>
          <a:bodyPr>
            <a:normAutofit fontScale="90000"/>
          </a:bodyPr>
          <a:lstStyle/>
          <a:p>
            <a:r>
              <a:rPr lang="en-US" sz="3200" dirty="0"/>
              <a:t>How complaints should be raised</a:t>
            </a:r>
            <a:br>
              <a:rPr lang="en-US" sz="3200" dirty="0"/>
            </a:br>
            <a:endParaRPr lang="en-US" dirty="0"/>
          </a:p>
        </p:txBody>
      </p:sp>
      <p:sp>
        <p:nvSpPr>
          <p:cNvPr id="3" name="Content Placeholder 2">
            <a:extLst>
              <a:ext uri="{FF2B5EF4-FFF2-40B4-BE49-F238E27FC236}">
                <a16:creationId xmlns:a16="http://schemas.microsoft.com/office/drawing/2014/main" id="{C3AB28DD-AB36-8542-A18C-F2CB6816C53F}"/>
              </a:ext>
            </a:extLst>
          </p:cNvPr>
          <p:cNvSpPr>
            <a:spLocks noGrp="1"/>
          </p:cNvSpPr>
          <p:nvPr>
            <p:ph idx="1"/>
          </p:nvPr>
        </p:nvSpPr>
        <p:spPr/>
        <p:txBody>
          <a:bodyPr>
            <a:normAutofit lnSpcReduction="10000"/>
          </a:bodyPr>
          <a:lstStyle/>
          <a:p>
            <a:pPr marL="0" indent="0">
              <a:buNone/>
            </a:pPr>
            <a:r>
              <a:rPr lang="en-US" dirty="0"/>
              <a:t>Raising an official complaint is a last resort, but critical if legal completions are taking place and there’s a potential risk of homeowners not receiving a ready telecommunication service. Whilst the telecoms service doesn’t effect the CML process with the NHBC or building control, it could effect the buyers willingness to legally complete, if they won’t receive a telecommunication service</a:t>
            </a:r>
          </a:p>
          <a:p>
            <a:pPr marL="0" indent="0">
              <a:buNone/>
            </a:pPr>
            <a:endParaRPr lang="en-US" dirty="0"/>
          </a:p>
          <a:p>
            <a:pPr marL="457200" indent="-457200">
              <a:buFont typeface="+mj-lt"/>
              <a:buAutoNum type="arabicPeriod"/>
            </a:pPr>
            <a:r>
              <a:rPr lang="en-US" dirty="0"/>
              <a:t>Address all concerns for any delay immediately with the appointed build manager from your chosen provider</a:t>
            </a:r>
          </a:p>
          <a:p>
            <a:pPr marL="457200" indent="-457200">
              <a:buFont typeface="+mj-lt"/>
              <a:buAutoNum type="arabicPeriod"/>
            </a:pPr>
            <a:r>
              <a:rPr lang="en-US" dirty="0"/>
              <a:t>Ascertain the actual route cause of the delay, and the immediate impact it will have</a:t>
            </a:r>
          </a:p>
          <a:p>
            <a:pPr marL="457200" indent="-457200">
              <a:buFont typeface="+mj-lt"/>
              <a:buAutoNum type="arabicPeriod"/>
            </a:pPr>
            <a:r>
              <a:rPr lang="en-US" dirty="0"/>
              <a:t>Formulate an agreed plan with the escalation team providing resources to address the delay</a:t>
            </a:r>
          </a:p>
          <a:p>
            <a:pPr marL="457200" indent="-457200">
              <a:buFont typeface="+mj-lt"/>
              <a:buAutoNum type="arabicPeriod"/>
            </a:pPr>
            <a:r>
              <a:rPr lang="en-US" dirty="0"/>
              <a:t>Road map out the timescales of fixing the delay, ensuring all parties involved are kept informed and aware of progress</a:t>
            </a:r>
          </a:p>
        </p:txBody>
      </p:sp>
    </p:spTree>
    <p:extLst>
      <p:ext uri="{BB962C8B-B14F-4D97-AF65-F5344CB8AC3E}">
        <p14:creationId xmlns:p14="http://schemas.microsoft.com/office/powerpoint/2010/main" val="124863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EDB81-F34B-E549-87CE-8E1520B3B8A4}"/>
              </a:ext>
            </a:extLst>
          </p:cNvPr>
          <p:cNvSpPr>
            <a:spLocks noGrp="1"/>
          </p:cNvSpPr>
          <p:nvPr>
            <p:ph type="title"/>
          </p:nvPr>
        </p:nvSpPr>
        <p:spPr/>
        <p:txBody>
          <a:bodyPr/>
          <a:lstStyle/>
          <a:p>
            <a:r>
              <a:rPr lang="en-US" sz="3200" dirty="0"/>
              <a:t>Service providers of technology to new sites</a:t>
            </a:r>
            <a:endParaRPr lang="en-US" dirty="0"/>
          </a:p>
        </p:txBody>
      </p:sp>
      <p:sp>
        <p:nvSpPr>
          <p:cNvPr id="3" name="Content Placeholder 2">
            <a:extLst>
              <a:ext uri="{FF2B5EF4-FFF2-40B4-BE49-F238E27FC236}">
                <a16:creationId xmlns:a16="http://schemas.microsoft.com/office/drawing/2014/main" id="{F98DC6BC-706C-374F-BAD0-2E3BC5C0D32E}"/>
              </a:ext>
            </a:extLst>
          </p:cNvPr>
          <p:cNvSpPr>
            <a:spLocks noGrp="1"/>
          </p:cNvSpPr>
          <p:nvPr>
            <p:ph idx="1"/>
          </p:nvPr>
        </p:nvSpPr>
        <p:spPr>
          <a:xfrm>
            <a:off x="1007435" y="1052747"/>
            <a:ext cx="10363200" cy="2327062"/>
          </a:xfrm>
        </p:spPr>
        <p:txBody>
          <a:bodyPr>
            <a:normAutofit fontScale="70000" lnSpcReduction="20000"/>
          </a:bodyPr>
          <a:lstStyle/>
          <a:p>
            <a:pPr marL="0" indent="0">
              <a:buNone/>
            </a:pPr>
            <a:r>
              <a:rPr lang="en-US" dirty="0"/>
              <a:t>The </a:t>
            </a:r>
            <a:r>
              <a:rPr lang="en-US" dirty="0">
                <a:solidFill>
                  <a:schemeClr val="tx2">
                    <a:lumMod val="75000"/>
                  </a:schemeClr>
                </a:solidFill>
              </a:rPr>
              <a:t>provision of infrastructure </a:t>
            </a:r>
            <a:r>
              <a:rPr lang="en-US" dirty="0"/>
              <a:t>has been expanded from traditional copper cables to fibre technology solutions directly serviced to the home.</a:t>
            </a:r>
          </a:p>
          <a:p>
            <a:pPr marL="0" indent="0">
              <a:buNone/>
            </a:pPr>
            <a:endParaRPr lang="en-US" dirty="0"/>
          </a:p>
          <a:p>
            <a:pPr marL="0" indent="0">
              <a:buNone/>
            </a:pPr>
            <a:r>
              <a:rPr lang="en-US" dirty="0"/>
              <a:t>All alternative providers utilise levels of technology that best suit their operating business solutions, but equally increase and deliver higher bandwidth solutions</a:t>
            </a:r>
          </a:p>
          <a:p>
            <a:pPr marL="0" indent="0">
              <a:buNone/>
            </a:pPr>
            <a:endParaRPr lang="en-US" dirty="0"/>
          </a:p>
          <a:p>
            <a:pPr marL="0" indent="0">
              <a:buNone/>
            </a:pPr>
            <a:r>
              <a:rPr lang="en-US" dirty="0"/>
              <a:t>Solutions of fibre technology range from;</a:t>
            </a:r>
          </a:p>
          <a:p>
            <a:pPr marL="457200" indent="-457200">
              <a:buAutoNum type="arabicParenR"/>
            </a:pPr>
            <a:r>
              <a:rPr lang="en-US" dirty="0"/>
              <a:t>Fibre to the premise </a:t>
            </a:r>
          </a:p>
          <a:p>
            <a:pPr marL="457200" indent="-457200">
              <a:buAutoNum type="arabicParenR"/>
            </a:pPr>
            <a:r>
              <a:rPr lang="en-US" dirty="0"/>
              <a:t>Fibre to the cabinet – last mile copper provision </a:t>
            </a:r>
          </a:p>
          <a:p>
            <a:pPr marL="457200" indent="-457200">
              <a:buAutoNum type="arabicParenR"/>
            </a:pPr>
            <a:r>
              <a:rPr lang="en-US" dirty="0"/>
              <a:t>Private fibre networks with high coaxial cable </a:t>
            </a:r>
          </a:p>
          <a:p>
            <a:pPr marL="457200" indent="-457200">
              <a:buAutoNum type="arabicParenR"/>
            </a:pPr>
            <a:endParaRPr lang="en-US" dirty="0"/>
          </a:p>
        </p:txBody>
      </p:sp>
      <p:pic>
        <p:nvPicPr>
          <p:cNvPr id="5" name="Picture 4">
            <a:extLst>
              <a:ext uri="{FF2B5EF4-FFF2-40B4-BE49-F238E27FC236}">
                <a16:creationId xmlns:a16="http://schemas.microsoft.com/office/drawing/2014/main" id="{63E3E3F0-DFC8-9744-9557-12543F56E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08" y="4038706"/>
            <a:ext cx="3479800" cy="1471238"/>
          </a:xfrm>
          <a:prstGeom prst="rect">
            <a:avLst/>
          </a:prstGeom>
        </p:spPr>
      </p:pic>
      <p:pic>
        <p:nvPicPr>
          <p:cNvPr id="8" name="Picture 7">
            <a:extLst>
              <a:ext uri="{FF2B5EF4-FFF2-40B4-BE49-F238E27FC236}">
                <a16:creationId xmlns:a16="http://schemas.microsoft.com/office/drawing/2014/main" id="{89379228-7B9C-5E45-AAD1-90724B1EB9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408" y="4037725"/>
            <a:ext cx="3429000" cy="1257300"/>
          </a:xfrm>
          <a:prstGeom prst="rect">
            <a:avLst/>
          </a:prstGeom>
        </p:spPr>
      </p:pic>
      <p:pic>
        <p:nvPicPr>
          <p:cNvPr id="10" name="Picture 9">
            <a:extLst>
              <a:ext uri="{FF2B5EF4-FFF2-40B4-BE49-F238E27FC236}">
                <a16:creationId xmlns:a16="http://schemas.microsoft.com/office/drawing/2014/main" id="{A3F7EC03-99B2-574F-BEB4-DD6E464DD8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5451" y="4037725"/>
            <a:ext cx="3675184" cy="1257300"/>
          </a:xfrm>
          <a:prstGeom prst="rect">
            <a:avLst/>
          </a:prstGeom>
        </p:spPr>
      </p:pic>
      <p:sp>
        <p:nvSpPr>
          <p:cNvPr id="11" name="TextBox 10">
            <a:extLst>
              <a:ext uri="{FF2B5EF4-FFF2-40B4-BE49-F238E27FC236}">
                <a16:creationId xmlns:a16="http://schemas.microsoft.com/office/drawing/2014/main" id="{F9F4B320-EAD9-E848-813D-3E8E315CDF15}"/>
              </a:ext>
            </a:extLst>
          </p:cNvPr>
          <p:cNvSpPr txBox="1"/>
          <p:nvPr/>
        </p:nvSpPr>
        <p:spPr>
          <a:xfrm>
            <a:off x="1404405" y="3662488"/>
            <a:ext cx="1784206" cy="369332"/>
          </a:xfrm>
          <a:prstGeom prst="rect">
            <a:avLst/>
          </a:prstGeom>
          <a:noFill/>
        </p:spPr>
        <p:txBody>
          <a:bodyPr wrap="none" rtlCol="0">
            <a:spAutoFit/>
          </a:bodyPr>
          <a:lstStyle/>
          <a:p>
            <a:r>
              <a:rPr lang="en-US" sz="1400" dirty="0">
                <a:latin typeface="+mj-lt"/>
              </a:rPr>
              <a:t>IFNL &amp; Openreach </a:t>
            </a:r>
            <a:r>
              <a:rPr lang="en-US" dirty="0"/>
              <a:t> </a:t>
            </a:r>
          </a:p>
        </p:txBody>
      </p:sp>
      <p:sp>
        <p:nvSpPr>
          <p:cNvPr id="14" name="TextBox 13">
            <a:extLst>
              <a:ext uri="{FF2B5EF4-FFF2-40B4-BE49-F238E27FC236}">
                <a16:creationId xmlns:a16="http://schemas.microsoft.com/office/drawing/2014/main" id="{D2110A8B-9D5E-ED47-8340-FFAE39D288DC}"/>
              </a:ext>
            </a:extLst>
          </p:cNvPr>
          <p:cNvSpPr txBox="1"/>
          <p:nvPr/>
        </p:nvSpPr>
        <p:spPr>
          <a:xfrm>
            <a:off x="8905721" y="3662488"/>
            <a:ext cx="1290674" cy="369332"/>
          </a:xfrm>
          <a:prstGeom prst="rect">
            <a:avLst/>
          </a:prstGeom>
          <a:noFill/>
        </p:spPr>
        <p:txBody>
          <a:bodyPr wrap="none" rtlCol="0">
            <a:spAutoFit/>
          </a:bodyPr>
          <a:lstStyle/>
          <a:p>
            <a:r>
              <a:rPr lang="en-US" sz="1400" dirty="0">
                <a:latin typeface="+mj-lt"/>
              </a:rPr>
              <a:t>Virgin Media </a:t>
            </a:r>
            <a:r>
              <a:rPr lang="en-US" dirty="0"/>
              <a:t> </a:t>
            </a:r>
          </a:p>
        </p:txBody>
      </p:sp>
      <p:sp>
        <p:nvSpPr>
          <p:cNvPr id="16" name="TextBox 15">
            <a:extLst>
              <a:ext uri="{FF2B5EF4-FFF2-40B4-BE49-F238E27FC236}">
                <a16:creationId xmlns:a16="http://schemas.microsoft.com/office/drawing/2014/main" id="{9EEC4620-8265-9848-B59C-D86E6E905F0C}"/>
              </a:ext>
            </a:extLst>
          </p:cNvPr>
          <p:cNvSpPr txBox="1"/>
          <p:nvPr/>
        </p:nvSpPr>
        <p:spPr>
          <a:xfrm>
            <a:off x="5274261" y="3662488"/>
            <a:ext cx="1183337" cy="369332"/>
          </a:xfrm>
          <a:prstGeom prst="rect">
            <a:avLst/>
          </a:prstGeom>
          <a:noFill/>
        </p:spPr>
        <p:txBody>
          <a:bodyPr wrap="none" rtlCol="0">
            <a:spAutoFit/>
          </a:bodyPr>
          <a:lstStyle/>
          <a:p>
            <a:r>
              <a:rPr lang="en-US" sz="1400" dirty="0">
                <a:latin typeface="+mj-lt"/>
              </a:rPr>
              <a:t>Openreach </a:t>
            </a:r>
            <a:r>
              <a:rPr lang="en-US" dirty="0"/>
              <a:t> </a:t>
            </a:r>
          </a:p>
        </p:txBody>
      </p:sp>
      <p:sp>
        <p:nvSpPr>
          <p:cNvPr id="4" name="TextBox 3">
            <a:extLst>
              <a:ext uri="{FF2B5EF4-FFF2-40B4-BE49-F238E27FC236}">
                <a16:creationId xmlns:a16="http://schemas.microsoft.com/office/drawing/2014/main" id="{7F218776-67AC-4BA6-B719-F4D07B2B2647}"/>
              </a:ext>
            </a:extLst>
          </p:cNvPr>
          <p:cNvSpPr txBox="1"/>
          <p:nvPr/>
        </p:nvSpPr>
        <p:spPr>
          <a:xfrm>
            <a:off x="1541435" y="5509944"/>
            <a:ext cx="1510146" cy="369332"/>
          </a:xfrm>
          <a:prstGeom prst="rect">
            <a:avLst/>
          </a:prstGeom>
          <a:noFill/>
        </p:spPr>
        <p:txBody>
          <a:bodyPr wrap="square" rtlCol="0">
            <a:spAutoFit/>
          </a:bodyPr>
          <a:lstStyle/>
          <a:p>
            <a:r>
              <a:rPr lang="en-GB" dirty="0"/>
              <a:t>Fibre Optic</a:t>
            </a:r>
          </a:p>
        </p:txBody>
      </p:sp>
    </p:spTree>
    <p:extLst>
      <p:ext uri="{BB962C8B-B14F-4D97-AF65-F5344CB8AC3E}">
        <p14:creationId xmlns:p14="http://schemas.microsoft.com/office/powerpoint/2010/main" val="324828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 calcmode="lin" valueType="num">
                                      <p:cBhvr additive="base">
                                        <p:cTn id="6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P spid="14"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6F2C-5AA0-CF4A-8692-434F58B82B72}"/>
              </a:ext>
            </a:extLst>
          </p:cNvPr>
          <p:cNvSpPr>
            <a:spLocks noGrp="1"/>
          </p:cNvSpPr>
          <p:nvPr>
            <p:ph type="title"/>
          </p:nvPr>
        </p:nvSpPr>
        <p:spPr>
          <a:xfrm>
            <a:off x="1007435" y="0"/>
            <a:ext cx="10363200" cy="981075"/>
          </a:xfrm>
        </p:spPr>
        <p:txBody>
          <a:bodyPr>
            <a:normAutofit fontScale="90000"/>
          </a:bodyPr>
          <a:lstStyle/>
          <a:p>
            <a:br>
              <a:rPr lang="en-US" sz="3200" dirty="0"/>
            </a:br>
            <a:br>
              <a:rPr lang="en-US" sz="3200" dirty="0"/>
            </a:br>
            <a:r>
              <a:rPr lang="en-US" sz="3200" dirty="0"/>
              <a:t>Dealing with escalations procedures </a:t>
            </a:r>
            <a:br>
              <a:rPr lang="en-US" sz="3200" dirty="0"/>
            </a:br>
            <a:br>
              <a:rPr lang="en-US" sz="3200" dirty="0"/>
            </a:br>
            <a:endParaRPr lang="en-US" dirty="0"/>
          </a:p>
        </p:txBody>
      </p:sp>
      <p:sp>
        <p:nvSpPr>
          <p:cNvPr id="3" name="Content Placeholder 2">
            <a:extLst>
              <a:ext uri="{FF2B5EF4-FFF2-40B4-BE49-F238E27FC236}">
                <a16:creationId xmlns:a16="http://schemas.microsoft.com/office/drawing/2014/main" id="{1FABA754-B5F9-8F46-B6E6-7421694043F4}"/>
              </a:ext>
            </a:extLst>
          </p:cNvPr>
          <p:cNvSpPr>
            <a:spLocks noGrp="1"/>
          </p:cNvSpPr>
          <p:nvPr>
            <p:ph idx="1"/>
          </p:nvPr>
        </p:nvSpPr>
        <p:spPr>
          <a:xfrm>
            <a:off x="1007435" y="981075"/>
            <a:ext cx="10363200" cy="4848953"/>
          </a:xfrm>
        </p:spPr>
        <p:txBody>
          <a:bodyPr>
            <a:normAutofit/>
          </a:bodyPr>
          <a:lstStyle/>
          <a:p>
            <a:pPr marL="0" indent="0">
              <a:buNone/>
            </a:pPr>
            <a:r>
              <a:rPr lang="en-US" dirty="0"/>
              <a:t>Escalation procedures are set out in the single contract agreement.</a:t>
            </a:r>
          </a:p>
          <a:p>
            <a:pPr marL="0" indent="0">
              <a:buNone/>
            </a:pPr>
            <a:endParaRPr lang="en-US" dirty="0"/>
          </a:p>
          <a:p>
            <a:pPr marL="457200" indent="-457200">
              <a:buFont typeface="+mj-lt"/>
              <a:buAutoNum type="arabicPeriod"/>
            </a:pPr>
            <a:r>
              <a:rPr lang="en-US" dirty="0"/>
              <a:t>Initial discussions should be undertaken to raise a formal outlined complaint, that details the potential delay incurred on site </a:t>
            </a:r>
          </a:p>
          <a:p>
            <a:pPr marL="457200" indent="-457200">
              <a:buFont typeface="+mj-lt"/>
              <a:buAutoNum type="arabicPeriod"/>
            </a:pPr>
            <a:r>
              <a:rPr lang="en-US" dirty="0"/>
              <a:t>This has to be clearly communicated to the project lead rep from the infrastructure provider and any third party contractor involved</a:t>
            </a:r>
          </a:p>
          <a:p>
            <a:pPr marL="457200" indent="-457200">
              <a:buFont typeface="+mj-lt"/>
              <a:buAutoNum type="arabicPeriod"/>
            </a:pPr>
            <a:r>
              <a:rPr lang="en-US" dirty="0"/>
              <a:t>What Impact does this have on your development  e.g. legal completions or Redcare and required service provision to vulnerable homeowners needing a provision of service.</a:t>
            </a:r>
          </a:p>
          <a:p>
            <a:pPr marL="457200" indent="-457200">
              <a:buFont typeface="+mj-lt"/>
              <a:buAutoNum type="arabicPeriod"/>
            </a:pPr>
            <a:r>
              <a:rPr lang="en-US" dirty="0"/>
              <a:t>The escalation negotiations need to establish immediate resource allocation and fault-finding solutions to enable a service provision to be successfully delivered.</a:t>
            </a:r>
          </a:p>
          <a:p>
            <a:pPr marL="457200" indent="-45720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154072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B3E5-F213-F644-9250-F31479240404}"/>
              </a:ext>
            </a:extLst>
          </p:cNvPr>
          <p:cNvSpPr>
            <a:spLocks noGrp="1"/>
          </p:cNvSpPr>
          <p:nvPr>
            <p:ph type="title"/>
          </p:nvPr>
        </p:nvSpPr>
        <p:spPr/>
        <p:txBody>
          <a:bodyPr>
            <a:normAutofit/>
          </a:bodyPr>
          <a:lstStyle/>
          <a:p>
            <a:r>
              <a:rPr lang="en-US" sz="3200" dirty="0"/>
              <a:t>Ofcom complaints</a:t>
            </a:r>
            <a:endParaRPr lang="en-US" dirty="0"/>
          </a:p>
        </p:txBody>
      </p:sp>
      <p:sp>
        <p:nvSpPr>
          <p:cNvPr id="3" name="Content Placeholder 2">
            <a:extLst>
              <a:ext uri="{FF2B5EF4-FFF2-40B4-BE49-F238E27FC236}">
                <a16:creationId xmlns:a16="http://schemas.microsoft.com/office/drawing/2014/main" id="{722C54F7-15B0-B44A-8657-8340C21CD591}"/>
              </a:ext>
            </a:extLst>
          </p:cNvPr>
          <p:cNvSpPr>
            <a:spLocks noGrp="1"/>
          </p:cNvSpPr>
          <p:nvPr>
            <p:ph idx="1"/>
          </p:nvPr>
        </p:nvSpPr>
        <p:spPr/>
        <p:txBody>
          <a:bodyPr>
            <a:normAutofit/>
          </a:bodyPr>
          <a:lstStyle/>
          <a:p>
            <a:pPr marL="0" indent="0">
              <a:buNone/>
            </a:pPr>
            <a:r>
              <a:rPr lang="en-US" sz="1800" dirty="0"/>
              <a:t>OFCOM regulates the telecommunications and radio industry. OFCOM does not regulate the commercial infrastructure market outside a direct service provision being provided to new developments.</a:t>
            </a:r>
          </a:p>
          <a:p>
            <a:pPr marL="0" indent="0">
              <a:buNone/>
            </a:pPr>
            <a:r>
              <a:rPr lang="en-US" sz="1800" dirty="0"/>
              <a:t>Below is a high level overview:-</a:t>
            </a:r>
          </a:p>
          <a:p>
            <a:pPr marL="0" indent="0">
              <a:buNone/>
            </a:pPr>
            <a:r>
              <a:rPr lang="en-US" sz="1800" b="1" dirty="0"/>
              <a:t>Regulated</a:t>
            </a:r>
          </a:p>
          <a:p>
            <a:pPr marL="457200" indent="-457200">
              <a:buFont typeface="+mj-lt"/>
              <a:buAutoNum type="arabicPeriod"/>
            </a:pPr>
            <a:r>
              <a:rPr lang="en-US" sz="1800" dirty="0"/>
              <a:t>Consumers receiving a provision of service across wireless telegraphy of the electro magnetic spectrum within the UK</a:t>
            </a:r>
          </a:p>
          <a:p>
            <a:pPr marL="457200" indent="-457200">
              <a:buFont typeface="+mj-lt"/>
              <a:buAutoNum type="arabicPeriod"/>
            </a:pPr>
            <a:r>
              <a:rPr lang="en-US" sz="1800" dirty="0"/>
              <a:t>Quality of competition and wide range of TV and radio services </a:t>
            </a:r>
          </a:p>
          <a:p>
            <a:pPr marL="457200" indent="-457200">
              <a:buFont typeface="+mj-lt"/>
              <a:buAutoNum type="arabicPeriod"/>
            </a:pPr>
            <a:r>
              <a:rPr lang="en-US" sz="1800" dirty="0"/>
              <a:t>Protection of offensive material with the public</a:t>
            </a:r>
          </a:p>
          <a:p>
            <a:pPr marL="0" indent="0">
              <a:buNone/>
            </a:pPr>
            <a:r>
              <a:rPr lang="en-US" sz="1800" b="1" dirty="0"/>
              <a:t>Not regulated</a:t>
            </a:r>
          </a:p>
          <a:p>
            <a:pPr marL="457200" indent="-457200">
              <a:buFont typeface="+mj-lt"/>
              <a:buAutoNum type="arabicPeriod"/>
            </a:pPr>
            <a:r>
              <a:rPr lang="en-US" sz="1800" dirty="0"/>
              <a:t>Disputes between you and telecoms provider (unless you have a service contract with a provider)</a:t>
            </a:r>
          </a:p>
          <a:p>
            <a:pPr marL="457200" indent="-457200">
              <a:buFont typeface="+mj-lt"/>
              <a:buAutoNum type="arabicPeriod"/>
            </a:pPr>
            <a:r>
              <a:rPr lang="en-US" sz="1800" dirty="0"/>
              <a:t>TV licenses , infrastructure, BBC world service , newspapers – all regulated by other entities</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457200" indent="-45720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364121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3C02C-D6EF-BC4A-AF09-30F529886AA5}"/>
              </a:ext>
            </a:extLst>
          </p:cNvPr>
          <p:cNvSpPr>
            <a:spLocks noGrp="1"/>
          </p:cNvSpPr>
          <p:nvPr>
            <p:ph type="title"/>
          </p:nvPr>
        </p:nvSpPr>
        <p:spPr/>
        <p:txBody>
          <a:bodyPr/>
          <a:lstStyle/>
          <a:p>
            <a:r>
              <a:rPr lang="en-US" dirty="0"/>
              <a:t>Industry KPI’s New sites </a:t>
            </a:r>
          </a:p>
        </p:txBody>
      </p:sp>
      <p:sp>
        <p:nvSpPr>
          <p:cNvPr id="3" name="Content Placeholder 2">
            <a:extLst>
              <a:ext uri="{FF2B5EF4-FFF2-40B4-BE49-F238E27FC236}">
                <a16:creationId xmlns:a16="http://schemas.microsoft.com/office/drawing/2014/main" id="{051CB78A-E4BE-D54E-8321-F889B65B6B2A}"/>
              </a:ext>
            </a:extLst>
          </p:cNvPr>
          <p:cNvSpPr>
            <a:spLocks noGrp="1"/>
          </p:cNvSpPr>
          <p:nvPr>
            <p:ph idx="1"/>
          </p:nvPr>
        </p:nvSpPr>
        <p:spPr>
          <a:xfrm>
            <a:off x="1007435" y="1998143"/>
            <a:ext cx="10363200" cy="4558749"/>
          </a:xfrm>
        </p:spPr>
        <p:txBody>
          <a:bodyPr/>
          <a:lstStyle/>
          <a:p>
            <a:pPr marL="0" indent="0">
              <a:buNone/>
            </a:pPr>
            <a:r>
              <a:rPr lang="en-US" sz="2400" dirty="0"/>
              <a:t>UK new development projects fall outside the USO - ‘universal service obligation’ - and in turn, OFCOM’s policy. </a:t>
            </a:r>
          </a:p>
          <a:p>
            <a:pPr marL="0" indent="0">
              <a:buNone/>
            </a:pPr>
            <a:endParaRPr lang="en-US" sz="2400" dirty="0"/>
          </a:p>
          <a:p>
            <a:pPr marL="0" indent="0">
              <a:buNone/>
            </a:pPr>
            <a:r>
              <a:rPr lang="en-US" sz="2400" dirty="0"/>
              <a:t>This results in the construction industry having to manage direct key performance indicator parameters with the provider themselves, the aim of which are to provide positive and constructive feedback and working relationships &amp; practices.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5769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6F90-1932-9945-9434-DBDC43457A51}"/>
              </a:ext>
            </a:extLst>
          </p:cNvPr>
          <p:cNvSpPr>
            <a:spLocks noGrp="1"/>
          </p:cNvSpPr>
          <p:nvPr>
            <p:ph type="title"/>
          </p:nvPr>
        </p:nvSpPr>
        <p:spPr/>
        <p:txBody>
          <a:bodyPr>
            <a:normAutofit fontScale="90000"/>
          </a:bodyPr>
          <a:lstStyle/>
          <a:p>
            <a:br>
              <a:rPr lang="en-US" sz="3200" dirty="0"/>
            </a:br>
            <a:r>
              <a:rPr lang="en-US" sz="3200" dirty="0"/>
              <a:t>Sustainable and future proofing, why is it important</a:t>
            </a:r>
            <a:br>
              <a:rPr lang="en-US" sz="3200" dirty="0"/>
            </a:br>
            <a:endParaRPr lang="en-US" dirty="0"/>
          </a:p>
        </p:txBody>
      </p:sp>
      <p:sp>
        <p:nvSpPr>
          <p:cNvPr id="3" name="Content Placeholder 2">
            <a:extLst>
              <a:ext uri="{FF2B5EF4-FFF2-40B4-BE49-F238E27FC236}">
                <a16:creationId xmlns:a16="http://schemas.microsoft.com/office/drawing/2014/main" id="{1EF5A5BA-7A5A-874B-B565-E95C308CC58D}"/>
              </a:ext>
            </a:extLst>
          </p:cNvPr>
          <p:cNvSpPr>
            <a:spLocks noGrp="1"/>
          </p:cNvSpPr>
          <p:nvPr>
            <p:ph idx="1"/>
          </p:nvPr>
        </p:nvSpPr>
        <p:spPr/>
        <p:txBody>
          <a:bodyPr/>
          <a:lstStyle/>
          <a:p>
            <a:pPr marL="0" indent="0">
              <a:buNone/>
            </a:pPr>
            <a:r>
              <a:rPr lang="en-US" dirty="0">
                <a:solidFill>
                  <a:schemeClr val="accent2"/>
                </a:solidFill>
              </a:rPr>
              <a:t>Opportunities for using evolving broadband technology to deliver services to new developments in innovative, economical and convenient ways are acknowledged to be necessary to meet the future demand of the WWW access. </a:t>
            </a:r>
          </a:p>
          <a:p>
            <a:pPr marL="0" indent="0">
              <a:buNone/>
            </a:pPr>
            <a:endParaRPr lang="en-US" dirty="0">
              <a:solidFill>
                <a:schemeClr val="accent2"/>
              </a:solidFill>
            </a:endParaRPr>
          </a:p>
          <a:p>
            <a:pPr marL="0" indent="0">
              <a:buNone/>
            </a:pPr>
            <a:r>
              <a:rPr lang="en-US" dirty="0">
                <a:solidFill>
                  <a:schemeClr val="accent2"/>
                </a:solidFill>
              </a:rPr>
              <a:t>Research also suggests that increased uptake of broadband technologies results in economic growth, providing strong rationale for public investment in broadband infrastructure, and future proofing new developments for sustainable access.</a:t>
            </a:r>
          </a:p>
          <a:p>
            <a:pPr marL="0" indent="0">
              <a:buNone/>
            </a:pPr>
            <a:endParaRPr lang="en-US" dirty="0">
              <a:solidFill>
                <a:schemeClr val="accent2"/>
              </a:solidFill>
            </a:endParaRPr>
          </a:p>
          <a:p>
            <a:pPr marL="0" indent="0">
              <a:buNone/>
            </a:pPr>
            <a:r>
              <a:rPr lang="en-US" dirty="0">
                <a:solidFill>
                  <a:schemeClr val="accent2"/>
                </a:solidFill>
              </a:rPr>
              <a:t>This early recogonition and engagement with providers by the developers allows all homes to be sustainable and accessible, with no further enhancement and investment necessary as the technology evolves.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3837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9CCE74-AEDE-C647-800B-9598153D6315}"/>
              </a:ext>
            </a:extLst>
          </p:cNvPr>
          <p:cNvSpPr>
            <a:spLocks noGrp="1"/>
          </p:cNvSpPr>
          <p:nvPr>
            <p:ph type="ctrTitle"/>
          </p:nvPr>
        </p:nvSpPr>
        <p:spPr/>
        <p:txBody>
          <a:bodyPr/>
          <a:lstStyle/>
          <a:p>
            <a:r>
              <a:rPr lang="en-US" dirty="0"/>
              <a:t>Section 2 </a:t>
            </a:r>
          </a:p>
        </p:txBody>
      </p:sp>
      <p:sp>
        <p:nvSpPr>
          <p:cNvPr id="3" name="Subtitle 2">
            <a:extLst>
              <a:ext uri="{FF2B5EF4-FFF2-40B4-BE49-F238E27FC236}">
                <a16:creationId xmlns:a16="http://schemas.microsoft.com/office/drawing/2014/main" id="{D6E5A60C-DB0D-4672-B2BF-232C13BB2A65}"/>
              </a:ext>
            </a:extLst>
          </p:cNvPr>
          <p:cNvSpPr>
            <a:spLocks noGrp="1"/>
          </p:cNvSpPr>
          <p:nvPr>
            <p:ph type="subTitle" idx="1"/>
          </p:nvPr>
        </p:nvSpPr>
        <p:spPr>
          <a:xfrm>
            <a:off x="1828800" y="3643464"/>
            <a:ext cx="8534400" cy="1456375"/>
          </a:xfrm>
        </p:spPr>
        <p:txBody>
          <a:bodyPr/>
          <a:lstStyle/>
          <a:p>
            <a:r>
              <a:rPr lang="en-US" dirty="0"/>
              <a:t>Successful provision of infrastructure service to new developments</a:t>
            </a:r>
            <a:endParaRPr lang="en-GB" dirty="0"/>
          </a:p>
        </p:txBody>
      </p:sp>
    </p:spTree>
    <p:extLst>
      <p:ext uri="{BB962C8B-B14F-4D97-AF65-F5344CB8AC3E}">
        <p14:creationId xmlns:p14="http://schemas.microsoft.com/office/powerpoint/2010/main" val="2565250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9917-4414-BB4F-88EC-48A9094A4CA8}"/>
              </a:ext>
            </a:extLst>
          </p:cNvPr>
          <p:cNvSpPr>
            <a:spLocks noGrp="1"/>
          </p:cNvSpPr>
          <p:nvPr>
            <p:ph type="title"/>
          </p:nvPr>
        </p:nvSpPr>
        <p:spPr>
          <a:xfrm>
            <a:off x="1007435" y="363071"/>
            <a:ext cx="10363200" cy="595411"/>
          </a:xfrm>
        </p:spPr>
        <p:txBody>
          <a:bodyPr>
            <a:normAutofit fontScale="90000"/>
          </a:bodyPr>
          <a:lstStyle/>
          <a:p>
            <a:r>
              <a:rPr lang="en-US" sz="3200" dirty="0"/>
              <a:t>Successful provision of infrastructure services to new developments</a:t>
            </a:r>
            <a:br>
              <a:rPr lang="en-US" sz="3200" dirty="0"/>
            </a:br>
            <a:endParaRPr lang="en-US" dirty="0"/>
          </a:p>
        </p:txBody>
      </p:sp>
      <p:sp>
        <p:nvSpPr>
          <p:cNvPr id="3" name="Content Placeholder 2">
            <a:extLst>
              <a:ext uri="{FF2B5EF4-FFF2-40B4-BE49-F238E27FC236}">
                <a16:creationId xmlns:a16="http://schemas.microsoft.com/office/drawing/2014/main" id="{44AFA806-F2AA-9C44-AF27-C35AC53858F8}"/>
              </a:ext>
            </a:extLst>
          </p:cNvPr>
          <p:cNvSpPr>
            <a:spLocks noGrp="1"/>
          </p:cNvSpPr>
          <p:nvPr>
            <p:ph idx="1"/>
          </p:nvPr>
        </p:nvSpPr>
        <p:spPr/>
        <p:txBody>
          <a:bodyPr/>
          <a:lstStyle/>
          <a:p>
            <a:endParaRPr lang="en-US" sz="2000" dirty="0"/>
          </a:p>
          <a:p>
            <a:r>
              <a:rPr lang="en-US" sz="2000" dirty="0"/>
              <a:t>When do you need to engage with an infrastructure provider?</a:t>
            </a:r>
          </a:p>
          <a:p>
            <a:pPr marL="0" indent="0">
              <a:buNone/>
            </a:pPr>
            <a:r>
              <a:rPr lang="en-US" sz="2000" dirty="0"/>
              <a:t> </a:t>
            </a:r>
          </a:p>
          <a:p>
            <a:r>
              <a:rPr lang="en-US" sz="2000" dirty="0"/>
              <a:t>The UK provider’s and their processes</a:t>
            </a:r>
          </a:p>
          <a:p>
            <a:pPr marL="0" indent="0">
              <a:buNone/>
            </a:pPr>
            <a:endParaRPr lang="en-US" sz="2000" dirty="0"/>
          </a:p>
          <a:p>
            <a:r>
              <a:rPr lang="en-US" sz="2000" dirty="0"/>
              <a:t>Single – dual lay options</a:t>
            </a:r>
          </a:p>
          <a:p>
            <a:pPr marL="0" indent="0">
              <a:buNone/>
            </a:pPr>
            <a:endParaRPr lang="en-US" sz="2000" dirty="0"/>
          </a:p>
          <a:p>
            <a:r>
              <a:rPr lang="en-US" sz="2000" dirty="0"/>
              <a:t>Self lay technology </a:t>
            </a:r>
          </a:p>
          <a:p>
            <a:pPr marL="0" indent="0">
              <a:buNone/>
            </a:pPr>
            <a:endParaRPr lang="en-US" dirty="0"/>
          </a:p>
        </p:txBody>
      </p:sp>
    </p:spTree>
    <p:extLst>
      <p:ext uri="{BB962C8B-B14F-4D97-AF65-F5344CB8AC3E}">
        <p14:creationId xmlns:p14="http://schemas.microsoft.com/office/powerpoint/2010/main" val="354083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50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HBFThemePW2014STANDARD">
  <a:themeElements>
    <a:clrScheme name="HBSP COLOURS">
      <a:dk1>
        <a:srgbClr val="000000"/>
      </a:dk1>
      <a:lt1>
        <a:srgbClr val="FFFFFF"/>
      </a:lt1>
      <a:dk2>
        <a:srgbClr val="1B3D60"/>
      </a:dk2>
      <a:lt2>
        <a:srgbClr val="4CC0E0"/>
      </a:lt2>
      <a:accent1>
        <a:srgbClr val="4CC0E0"/>
      </a:accent1>
      <a:accent2>
        <a:srgbClr val="1B3D60"/>
      </a:accent2>
      <a:accent3>
        <a:srgbClr val="3A5BA7"/>
      </a:accent3>
      <a:accent4>
        <a:srgbClr val="79547F"/>
      </a:accent4>
      <a:accent5>
        <a:srgbClr val="E85355"/>
      </a:accent5>
      <a:accent6>
        <a:srgbClr val="F17BB0"/>
      </a:accent6>
      <a:hlink>
        <a:srgbClr val="1B3D60"/>
      </a:hlink>
      <a:folHlink>
        <a:srgbClr val="4CC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BFThemePW2014STANDARD" id="{49333405-7C07-40CD-AF9D-D707E8790D85}" vid="{719F5C5A-144C-4770-8948-DEE0E95C2D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SKILLSTHEME</Template>
  <TotalTime>6375</TotalTime>
  <Words>14426</Words>
  <Application>Microsoft Office PowerPoint</Application>
  <PresentationFormat>Widescreen</PresentationFormat>
  <Paragraphs>1278</Paragraphs>
  <Slides>62</Slides>
  <Notes>62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Meiryo UI</vt:lpstr>
      <vt:lpstr>Arial</vt:lpstr>
      <vt:lpstr>ArialMT</vt:lpstr>
      <vt:lpstr>Calibri</vt:lpstr>
      <vt:lpstr>VM Circular Whisper Light</vt:lpstr>
      <vt:lpstr>VM Circular Yell Black</vt:lpstr>
      <vt:lpstr>1_HBFThemePW2014STANDARD</vt:lpstr>
      <vt:lpstr>U.K Telecommunications </vt:lpstr>
      <vt:lpstr>Outline </vt:lpstr>
      <vt:lpstr>Section 1 </vt:lpstr>
      <vt:lpstr>UK current telecommunication infrastructure market engagement status</vt:lpstr>
      <vt:lpstr>Who is who in the market place to date  </vt:lpstr>
      <vt:lpstr>Service providers of technology to new sites</vt:lpstr>
      <vt:lpstr> Sustainable and future proofing, why is it important </vt:lpstr>
      <vt:lpstr>Section 2 </vt:lpstr>
      <vt:lpstr>Successful provision of infrastructure services to new developments </vt:lpstr>
      <vt:lpstr>When do you need to engage with an infrastructure provider?  </vt:lpstr>
      <vt:lpstr>Your infrastructure providers</vt:lpstr>
      <vt:lpstr>New sites infrastructure provider </vt:lpstr>
      <vt:lpstr>Virgin Media Engagement </vt:lpstr>
      <vt:lpstr>Virgin Media  Infrastructure </vt:lpstr>
      <vt:lpstr>Virgin Media Technology </vt:lpstr>
      <vt:lpstr>New sites infrastructure provider </vt:lpstr>
      <vt:lpstr>IFNL Fibre Network </vt:lpstr>
      <vt:lpstr>New sites infrastructure provider </vt:lpstr>
      <vt:lpstr>Openreach Engagement </vt:lpstr>
      <vt:lpstr>Developer Engagement </vt:lpstr>
      <vt:lpstr> Openreach information links </vt:lpstr>
      <vt:lpstr>How to choose a provider that suits your needs  </vt:lpstr>
      <vt:lpstr>Section 3</vt:lpstr>
      <vt:lpstr>Barriers to engaging with infrastructure providers </vt:lpstr>
      <vt:lpstr>How do barriers occur within new developments?</vt:lpstr>
      <vt:lpstr>Best solutions and options to prevent delay  </vt:lpstr>
      <vt:lpstr>Direct Relationship is key  </vt:lpstr>
      <vt:lpstr> Ability to work together  </vt:lpstr>
      <vt:lpstr>Section 4 </vt:lpstr>
      <vt:lpstr>Delivering a future proof network to new sites</vt:lpstr>
      <vt:lpstr> Reasons for future proofing networks in telecoms  </vt:lpstr>
      <vt:lpstr>The social and www demand for fast and efficient  access to technology solutions  </vt:lpstr>
      <vt:lpstr> Long term evolution  </vt:lpstr>
      <vt:lpstr>Section 5 </vt:lpstr>
      <vt:lpstr>Types of infrastructure solutions available to the UK housing developers</vt:lpstr>
      <vt:lpstr> Single duct solutions </vt:lpstr>
      <vt:lpstr> Dual lay solutions – within highways   </vt:lpstr>
      <vt:lpstr> PIA and competition of duct sharing  </vt:lpstr>
      <vt:lpstr>Section 6 </vt:lpstr>
      <vt:lpstr>Regulatory requirements for developers providing telecommunication provision to new developments</vt:lpstr>
      <vt:lpstr>UK regulation requirements for broadband </vt:lpstr>
      <vt:lpstr>Provision of service to new homes for new sites – understanding the requirements</vt:lpstr>
      <vt:lpstr>What is the Universal Service Obligation and what does ‘lock out’ mean</vt:lpstr>
      <vt:lpstr>What happens when a USO provider can’t serve a new development </vt:lpstr>
      <vt:lpstr>Quality and assurance duties</vt:lpstr>
      <vt:lpstr>Section 7</vt:lpstr>
      <vt:lpstr>Getting service on and installed</vt:lpstr>
      <vt:lpstr>  Choosing a service provider that suits your needs  </vt:lpstr>
      <vt:lpstr> The three key process stage for providers </vt:lpstr>
      <vt:lpstr>Considerations when choosing your provider</vt:lpstr>
      <vt:lpstr>Time-lines considerations when choosing your provider</vt:lpstr>
      <vt:lpstr> Your agreement and wayleaves </vt:lpstr>
      <vt:lpstr>Wayleave – Process </vt:lpstr>
      <vt:lpstr> SLA agreements and their purpose  </vt:lpstr>
      <vt:lpstr> Homeowner service level agreement with their internet service provider and telephony provider </vt:lpstr>
      <vt:lpstr>Section 8</vt:lpstr>
      <vt:lpstr>Delayed installation and service provision to new homes</vt:lpstr>
      <vt:lpstr>Dealing with service delivery delays  </vt:lpstr>
      <vt:lpstr>How complaints should be raised </vt:lpstr>
      <vt:lpstr>  Dealing with escalations procedures   </vt:lpstr>
      <vt:lpstr>Ofcom complaints</vt:lpstr>
      <vt:lpstr>Industry KPI’s New sites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Herdman</dc:creator>
  <cp:lastModifiedBy>Emeline Serex</cp:lastModifiedBy>
  <cp:revision>268</cp:revision>
  <cp:lastPrinted>2017-12-05T10:17:51Z</cp:lastPrinted>
  <dcterms:created xsi:type="dcterms:W3CDTF">2017-03-13T16:47:52Z</dcterms:created>
  <dcterms:modified xsi:type="dcterms:W3CDTF">2019-07-19T10:51:05Z</dcterms:modified>
</cp:coreProperties>
</file>