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4"/>
  </p:sldMasterIdLst>
  <p:notesMasterIdLst>
    <p:notesMasterId r:id="rId27"/>
  </p:notesMasterIdLst>
  <p:sldIdLst>
    <p:sldId id="256" r:id="rId5"/>
    <p:sldId id="259" r:id="rId6"/>
    <p:sldId id="404" r:id="rId7"/>
    <p:sldId id="373" r:id="rId8"/>
    <p:sldId id="405" r:id="rId9"/>
    <p:sldId id="399" r:id="rId10"/>
    <p:sldId id="401" r:id="rId11"/>
    <p:sldId id="402" r:id="rId12"/>
    <p:sldId id="374" r:id="rId13"/>
    <p:sldId id="410" r:id="rId14"/>
    <p:sldId id="411" r:id="rId15"/>
    <p:sldId id="375" r:id="rId16"/>
    <p:sldId id="396" r:id="rId17"/>
    <p:sldId id="376" r:id="rId18"/>
    <p:sldId id="388" r:id="rId19"/>
    <p:sldId id="403" r:id="rId20"/>
    <p:sldId id="407" r:id="rId21"/>
    <p:sldId id="406" r:id="rId22"/>
    <p:sldId id="408" r:id="rId23"/>
    <p:sldId id="409" r:id="rId24"/>
    <p:sldId id="393" r:id="rId25"/>
    <p:sldId id="36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40" autoAdjust="0"/>
    <p:restoredTop sz="86391" autoAdjust="0"/>
  </p:normalViewPr>
  <p:slideViewPr>
    <p:cSldViewPr snapToGrid="0" snapToObjects="1">
      <p:cViewPr varScale="1">
        <p:scale>
          <a:sx n="62" d="100"/>
          <a:sy n="62" d="100"/>
        </p:scale>
        <p:origin x="13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755D0-2DC7-BE41-8D76-BE016A592D16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E7C13-E691-A045-B815-F06EAC7DA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8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E7C13-E691-A045-B815-F06EAC7DA5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6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E7C13-E691-A045-B815-F06EAC7DA5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02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E7C13-E691-A045-B815-F06EAC7DA5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40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E7C13-E691-A045-B815-F06EAC7DA50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31881"/>
            <a:ext cx="7772400" cy="147002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8765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38766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3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194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194300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64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687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5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4969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950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826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17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17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9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3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99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02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0307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65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13380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355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0054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832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rporate Powerpoint page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75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5" name="Picture 4" descr="Cardiff Met Slide_grey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Cardiff Met Slide_grey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1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brianmorgan@cardiffmet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rdiff Met Sli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sz="3100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en-US" sz="31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dirty="0">
                <a:solidFill>
                  <a:schemeClr val="bg1"/>
                </a:solidFill>
              </a:rPr>
              <a:t>After Brexit: the future of construction and housing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in Wales 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en-US" sz="27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700" dirty="0">
                <a:solidFill>
                  <a:schemeClr val="bg1"/>
                </a:solidFill>
                <a:latin typeface="Arial"/>
                <a:cs typeface="Arial"/>
              </a:rPr>
              <a:t>Cardiff</a:t>
            </a:r>
            <a:br>
              <a:rPr lang="en-US" sz="27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700" dirty="0">
                <a:solidFill>
                  <a:schemeClr val="bg1"/>
                </a:solidFill>
                <a:latin typeface="Arial"/>
                <a:cs typeface="Arial"/>
              </a:rPr>
              <a:t>6 September 2017</a:t>
            </a:r>
            <a:br>
              <a:rPr lang="en-US" sz="2700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en-US" sz="27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3100" dirty="0">
                <a:solidFill>
                  <a:schemeClr val="bg1"/>
                </a:solidFill>
                <a:latin typeface="Arial"/>
                <a:cs typeface="Arial"/>
              </a:rPr>
              <a:t>Professor Brian Morgan</a:t>
            </a:r>
            <a:br>
              <a:rPr lang="en-US" sz="31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Cardiff Metropolitan </a:t>
            </a:r>
            <a:r>
              <a:rPr lang="en-US" sz="2000" dirty="0">
                <a:solidFill>
                  <a:schemeClr val="bg1"/>
                </a:solidFill>
                <a:cs typeface="Arial"/>
              </a:rPr>
              <a:t>University</a:t>
            </a:r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894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186"/>
            <a:ext cx="8988559" cy="46236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149" y="4449550"/>
            <a:ext cx="7492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The Farmer Review </a:t>
            </a:r>
          </a:p>
        </p:txBody>
      </p:sp>
    </p:spTree>
    <p:extLst>
      <p:ext uri="{BB962C8B-B14F-4D97-AF65-F5344CB8AC3E}">
        <p14:creationId xmlns:p14="http://schemas.microsoft.com/office/powerpoint/2010/main" val="844447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67" y="275862"/>
            <a:ext cx="8991033" cy="47090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974" y="4615623"/>
            <a:ext cx="320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The Farmer Review</a:t>
            </a:r>
          </a:p>
        </p:txBody>
      </p:sp>
    </p:spTree>
    <p:extLst>
      <p:ext uri="{BB962C8B-B14F-4D97-AF65-F5344CB8AC3E}">
        <p14:creationId xmlns:p14="http://schemas.microsoft.com/office/powerpoint/2010/main" val="100046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 faulty supply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problems in construction are long term and are unlikely to be significantly affected by Brexit</a:t>
            </a:r>
          </a:p>
          <a:p>
            <a:r>
              <a:rPr lang="en-GB" dirty="0"/>
              <a:t>The house-building sector has significant on-going structural problems: </a:t>
            </a:r>
          </a:p>
          <a:p>
            <a:pPr lvl="1"/>
            <a:r>
              <a:rPr lang="en-GB" dirty="0"/>
              <a:t>continuing skills shortages, </a:t>
            </a:r>
          </a:p>
          <a:p>
            <a:pPr lvl="1"/>
            <a:r>
              <a:rPr lang="en-GB" dirty="0"/>
              <a:t>low margins, </a:t>
            </a:r>
          </a:p>
          <a:p>
            <a:pPr lvl="1"/>
            <a:r>
              <a:rPr lang="en-GB" dirty="0"/>
              <a:t>resistance to change, </a:t>
            </a:r>
          </a:p>
          <a:p>
            <a:pPr lvl="1"/>
            <a:r>
              <a:rPr lang="en-GB" dirty="0"/>
              <a:t>a failure to embrace the digital revolution, and</a:t>
            </a:r>
          </a:p>
          <a:p>
            <a:pPr lvl="1"/>
            <a:r>
              <a:rPr lang="en-GB" dirty="0"/>
              <a:t>the continued reliance on traditional (but inefficient) on-site production methods, </a:t>
            </a:r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771368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Digital Revolution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Productivity problems are undermining the industry’s incentives to invest for the long term</a:t>
            </a:r>
          </a:p>
          <a:p>
            <a:r>
              <a:rPr lang="en-GB" dirty="0"/>
              <a:t>e.g. ‘Industry 4.0’ describes the fourth industrial revolution – refers to ‘smart’ production techniques. </a:t>
            </a:r>
          </a:p>
          <a:p>
            <a:r>
              <a:rPr lang="en-GB" dirty="0"/>
              <a:t>But, despite the (slow) introduction of ‘BIM’ it is clear that construction (and house building in particular) has not even made the transition to ‘Industry 3.0’ status, </a:t>
            </a:r>
          </a:p>
          <a:p>
            <a:r>
              <a:rPr lang="en-GB" dirty="0"/>
              <a:t>There is no large scale use of electronics and IT to automate house building</a:t>
            </a:r>
          </a:p>
          <a:p>
            <a:r>
              <a:rPr lang="en-GB" dirty="0"/>
              <a:t>BIM is being used increasingly in large public sector projects but rarely in housebuilding </a:t>
            </a:r>
          </a:p>
        </p:txBody>
      </p:sp>
    </p:spTree>
    <p:extLst>
      <p:ext uri="{BB962C8B-B14F-4D97-AF65-F5344CB8AC3E}">
        <p14:creationId xmlns:p14="http://schemas.microsoft.com/office/powerpoint/2010/main" val="2337293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Creating more value added in </a:t>
            </a:r>
            <a:br>
              <a:rPr lang="en-GB" sz="3200" dirty="0"/>
            </a:br>
            <a:r>
              <a:rPr lang="en-GB" sz="3200" dirty="0"/>
              <a:t>house building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Wales needs a housing sector that creates better value and generates larger economic impact multipliers</a:t>
            </a:r>
          </a:p>
          <a:p>
            <a:r>
              <a:rPr lang="en-GB" sz="2400" dirty="0"/>
              <a:t>But housebuilders continue to rely on traditional on-site construction methods</a:t>
            </a:r>
          </a:p>
          <a:p>
            <a:r>
              <a:rPr lang="en-GB" sz="2400" dirty="0"/>
              <a:t>A ‘change programme’ is needed that creates better value through:</a:t>
            </a:r>
            <a:endParaRPr lang="en-GB" sz="2200" dirty="0"/>
          </a:p>
          <a:p>
            <a:pPr lvl="1"/>
            <a:r>
              <a:rPr lang="en-GB" sz="2200" dirty="0"/>
              <a:t>1) better use of </a:t>
            </a:r>
            <a:r>
              <a:rPr lang="en-GB" sz="2200" b="1" dirty="0"/>
              <a:t>off-site manufacturing </a:t>
            </a:r>
            <a:endParaRPr lang="en-GB" sz="2200" dirty="0"/>
          </a:p>
          <a:p>
            <a:pPr lvl="1"/>
            <a:r>
              <a:rPr lang="en-GB" sz="2200" dirty="0"/>
              <a:t>2) significant investment in the </a:t>
            </a:r>
            <a:r>
              <a:rPr lang="en-GB" sz="2200" b="1" dirty="0"/>
              <a:t>skills of the future </a:t>
            </a:r>
            <a:endParaRPr lang="en-GB" sz="2200" dirty="0"/>
          </a:p>
          <a:p>
            <a:pPr lvl="1"/>
            <a:r>
              <a:rPr lang="en-GB" sz="2200" dirty="0"/>
              <a:t>3) long term funding models</a:t>
            </a:r>
          </a:p>
        </p:txBody>
      </p:sp>
    </p:spTree>
    <p:extLst>
      <p:ext uri="{BB962C8B-B14F-4D97-AF65-F5344CB8AC3E}">
        <p14:creationId xmlns:p14="http://schemas.microsoft.com/office/powerpoint/2010/main" val="288750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Integration with manufacturing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569"/>
            <a:ext cx="8229600" cy="38687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Three key developments are needed:</a:t>
            </a:r>
          </a:p>
          <a:p>
            <a:pPr marL="571500" indent="-514350">
              <a:buFont typeface="+mj-lt"/>
              <a:buAutoNum type="arabicPeriod"/>
            </a:pPr>
            <a:r>
              <a:rPr lang="en-GB" sz="2400" dirty="0"/>
              <a:t>Improved performance of existing house builders through upskilling of crucial roles </a:t>
            </a:r>
          </a:p>
          <a:p>
            <a:pPr marL="571500" indent="-514350">
              <a:buFont typeface="+mj-lt"/>
              <a:buAutoNum type="arabicPeriod"/>
            </a:pPr>
            <a:r>
              <a:rPr lang="en-GB" sz="2400" dirty="0"/>
              <a:t>The creation of an additional supply chain structure that moves house building and construction closer to manufacturing.</a:t>
            </a:r>
          </a:p>
          <a:p>
            <a:pPr marL="400050" lvl="1" indent="0">
              <a:buNone/>
            </a:pPr>
            <a:r>
              <a:rPr lang="en-GB" sz="2400" dirty="0"/>
              <a:t>[These two supply chains will need to become fully integrated to create a more productive industry,]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 A sustainable funding structure that provides better access to investment for smaller firms – could Brexit help or hinder ?</a:t>
            </a:r>
          </a:p>
        </p:txBody>
      </p:sp>
    </p:spTree>
    <p:extLst>
      <p:ext uri="{BB962C8B-B14F-4D97-AF65-F5344CB8AC3E}">
        <p14:creationId xmlns:p14="http://schemas.microsoft.com/office/powerpoint/2010/main" val="51126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Off-site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318818"/>
          </a:xfrm>
        </p:spPr>
        <p:txBody>
          <a:bodyPr>
            <a:normAutofit fontScale="85000" lnSpcReduction="20000"/>
          </a:bodyPr>
          <a:lstStyle/>
          <a:p>
            <a:r>
              <a:rPr lang="en-GB" sz="3100" dirty="0"/>
              <a:t>These changes are needed to produce better value and increase productivity</a:t>
            </a:r>
          </a:p>
          <a:p>
            <a:r>
              <a:rPr lang="en-GB" sz="3100" dirty="0"/>
              <a:t>Some improvements are already being introduced:</a:t>
            </a:r>
          </a:p>
          <a:p>
            <a:r>
              <a:rPr lang="en-GB" sz="3100" dirty="0"/>
              <a:t>Funding - pension funds and housing associations are beginning to collaborate to provide better access to investment </a:t>
            </a:r>
          </a:p>
          <a:p>
            <a:r>
              <a:rPr lang="en-GB" sz="3100" dirty="0"/>
              <a:t>There is growing interest in Build-to-Rent modular projects (easier to fund?)</a:t>
            </a:r>
          </a:p>
          <a:p>
            <a:r>
              <a:rPr lang="en-GB" sz="3100" dirty="0"/>
              <a:t>The L&amp;G pension fund has invested in production capacity to manufacture modular housing off-site.</a:t>
            </a:r>
          </a:p>
          <a:p>
            <a:pPr lvl="1"/>
            <a:r>
              <a:rPr lang="en-GB" dirty="0"/>
              <a:t>550,000 sq. ft. factory in Yorkshire to deliver precision-engineered accommodation modules using timber panels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153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Benefits of Off-site manufacturing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Reduced onsite construction time; - reduced Health &amp; Safety exposure; - lower repair costs; - better thermal performance; - greater sustainability; -  and a lower carbon footprint</a:t>
            </a:r>
            <a:endParaRPr lang="en-GB" sz="4000" dirty="0"/>
          </a:p>
          <a:p>
            <a:r>
              <a:rPr lang="en-GB" dirty="0"/>
              <a:t>Modular homes are built more quickly but they can be designed to a high specification and with reduced impact on both local residents and the environment</a:t>
            </a:r>
          </a:p>
          <a:p>
            <a:r>
              <a:rPr lang="en-GB" dirty="0"/>
              <a:t>Modular houses can more easily be solar powered – so it’s a win-win for the environment</a:t>
            </a:r>
          </a:p>
          <a:p>
            <a:r>
              <a:rPr lang="en-GB" dirty="0"/>
              <a:t>And it also offers a great opportunity for the construction sector in Wales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890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74" y="127154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What Wales needs post Brexit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74" y="1197077"/>
            <a:ext cx="8229600" cy="438764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Wales should lead the way in developing an industrialisation strategy for the construction sector</a:t>
            </a:r>
          </a:p>
          <a:p>
            <a:r>
              <a:rPr lang="en-GB" dirty="0"/>
              <a:t>The social housing shortfall could be addressed more easily by radical innovation in building practices and greater use of well designed modular housing</a:t>
            </a:r>
          </a:p>
          <a:p>
            <a:r>
              <a:rPr lang="en-GB" dirty="0"/>
              <a:t>This could be a key area for inward investment – a large off-site manufacturing facility in the Valleys would be ideal for the City Region </a:t>
            </a:r>
          </a:p>
          <a:p>
            <a:r>
              <a:rPr lang="en-GB" dirty="0"/>
              <a:t>It could be part funded through the City Deal – a twenty year housing bond – with similar developments in Swansea and North Wales</a:t>
            </a:r>
          </a:p>
        </p:txBody>
      </p:sp>
    </p:spTree>
    <p:extLst>
      <p:ext uri="{BB962C8B-B14F-4D97-AF65-F5344CB8AC3E}">
        <p14:creationId xmlns:p14="http://schemas.microsoft.com/office/powerpoint/2010/main" val="191098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Brexit Implications: </a:t>
            </a:r>
            <a:br>
              <a:rPr lang="en-GB" sz="3200" dirty="0"/>
            </a:br>
            <a:r>
              <a:rPr lang="en-GB" sz="3200" dirty="0"/>
              <a:t>Some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Will restrictions on free movement of labour lead to even greater skills shortages? Probably yes in the short run but a huge upskilling programme is required even without Brexit</a:t>
            </a:r>
          </a:p>
          <a:p>
            <a:r>
              <a:rPr lang="en-GB" dirty="0"/>
              <a:t>Free movement of goods – why are we reliant on Belgium for bricks? On Italy for glass? And on Germany for pre-fabricated buildings? </a:t>
            </a:r>
          </a:p>
          <a:p>
            <a:r>
              <a:rPr lang="en-GB" dirty="0"/>
              <a:t>Can we sustain a £5bn annual trade deficit in construction materials with the EU? </a:t>
            </a:r>
          </a:p>
          <a:p>
            <a:r>
              <a:rPr lang="en-GB" dirty="0"/>
              <a:t>The same question is being asked in the motor industry and in agriculture – will Brexit enable us (or force us) to address the chronic trade deficits in these sectors?</a:t>
            </a:r>
          </a:p>
        </p:txBody>
      </p:sp>
    </p:spTree>
    <p:extLst>
      <p:ext uri="{BB962C8B-B14F-4D97-AF65-F5344CB8AC3E}">
        <p14:creationId xmlns:p14="http://schemas.microsoft.com/office/powerpoint/2010/main" val="320969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dirty="0">
                <a:ea typeface="ＭＳ Ｐゴシック" charset="-128"/>
              </a:rPr>
              <a:t>Session Outline</a:t>
            </a:r>
            <a:endParaRPr lang="en-US" altLang="en-US" sz="3200" dirty="0">
              <a:ea typeface="ＭＳ Ｐゴシック" charset="-128"/>
            </a:endParaRP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3432635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altLang="en-US" sz="2800" dirty="0">
                <a:ea typeface="ＭＳ Ｐゴシック" charset="-128"/>
              </a:rPr>
              <a:t>The Construction sector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altLang="en-US" sz="2800" dirty="0">
                <a:ea typeface="ＭＳ Ｐゴシック" charset="-128"/>
              </a:rPr>
              <a:t>The housing challenge and capacity constraints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altLang="en-US" sz="2800" dirty="0">
                <a:ea typeface="ＭＳ Ｐゴシック" charset="-128"/>
              </a:rPr>
              <a:t>The current business model in the housing sector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altLang="en-US" sz="2800" dirty="0">
                <a:ea typeface="ＭＳ Ｐゴシック" charset="-128"/>
              </a:rPr>
              <a:t>Creating more value added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altLang="en-US" sz="2800" dirty="0">
                <a:ea typeface="ＭＳ Ｐゴシック" charset="-128"/>
              </a:rPr>
              <a:t>Off-site manufacturing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altLang="en-US" sz="2800" dirty="0">
                <a:ea typeface="ＭＳ Ｐゴシック" charset="-128"/>
              </a:rPr>
              <a:t>Brexit implications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GB" altLang="en-US" sz="2800" dirty="0">
                <a:ea typeface="ＭＳ Ｐゴシック" charset="-128"/>
              </a:rPr>
              <a:t>Conclusion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3491339"/>
      </p:ext>
    </p:extLst>
  </p:cSld>
  <p:clrMapOvr>
    <a:masterClrMapping/>
  </p:clrMapOvr>
  <p:transition spd="slow" advClick="0" advTm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9489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Funding –with a highly efficient financial services sector shouldn’t the UK be able to replace EIB funding without too much disruption?</a:t>
            </a:r>
          </a:p>
          <a:p>
            <a:r>
              <a:rPr lang="en-GB" dirty="0"/>
              <a:t>Similar arguments apply to ERDF – but do we trust the government to deliver? </a:t>
            </a:r>
          </a:p>
          <a:p>
            <a:r>
              <a:rPr lang="en-GB" dirty="0"/>
              <a:t>VAT – we need the government to be more flexible on introducing exemptions from VAT for refurbishing and insulating buildings – this would be beneficial to the industry and the environment</a:t>
            </a:r>
          </a:p>
          <a:p>
            <a:r>
              <a:rPr lang="en-GB" dirty="0"/>
              <a:t>Procurement – “we need a public sector that is competent and confident to deploy its power (especially its power of purchase)” post Brexit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53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458"/>
            <a:ext cx="8229600" cy="3868738"/>
          </a:xfrm>
        </p:spPr>
        <p:txBody>
          <a:bodyPr>
            <a:noAutofit/>
          </a:bodyPr>
          <a:lstStyle/>
          <a:p>
            <a:r>
              <a:rPr lang="en-GB" sz="2500" dirty="0"/>
              <a:t>The current housing model is flawed - but it’s not obvious that Brexit will help or hinder our ability to fix it</a:t>
            </a:r>
          </a:p>
          <a:p>
            <a:r>
              <a:rPr lang="en-GB" sz="2500" dirty="0"/>
              <a:t>It </a:t>
            </a:r>
            <a:r>
              <a:rPr lang="en-GB" sz="2500" b="1" dirty="0"/>
              <a:t>under-invests</a:t>
            </a:r>
            <a:r>
              <a:rPr lang="en-GB" sz="2500" dirty="0"/>
              <a:t> in training and needs to raise </a:t>
            </a:r>
            <a:r>
              <a:rPr lang="en-GB" sz="2500" b="1" dirty="0"/>
              <a:t>productivity</a:t>
            </a:r>
            <a:r>
              <a:rPr lang="en-GB" sz="2500" dirty="0"/>
              <a:t> in the face of </a:t>
            </a:r>
            <a:r>
              <a:rPr lang="en-GB" sz="2500" b="1" dirty="0"/>
              <a:t>rising demand</a:t>
            </a:r>
            <a:r>
              <a:rPr lang="en-GB" sz="2500" dirty="0"/>
              <a:t> for new housing and infrastructure</a:t>
            </a:r>
          </a:p>
          <a:p>
            <a:r>
              <a:rPr lang="en-GB" sz="2500" dirty="0"/>
              <a:t>It needs to be supported to introduce new methods of production, such as </a:t>
            </a:r>
            <a:r>
              <a:rPr lang="en-GB" sz="2500" b="1" dirty="0"/>
              <a:t>off-site </a:t>
            </a:r>
            <a:r>
              <a:rPr lang="en-GB" sz="2500" dirty="0"/>
              <a:t>manufacturing</a:t>
            </a:r>
          </a:p>
          <a:p>
            <a:r>
              <a:rPr lang="en-GB" sz="2500" dirty="0"/>
              <a:t>Perhaps Brexit will provide the short, sharp shock needed to transform this underperforming sector </a:t>
            </a:r>
          </a:p>
          <a:p>
            <a:r>
              <a:rPr lang="en-GB" sz="2500" dirty="0"/>
              <a:t>Post Brexit, Wales could lead the way</a:t>
            </a:r>
          </a:p>
        </p:txBody>
      </p:sp>
    </p:spTree>
    <p:extLst>
      <p:ext uri="{BB962C8B-B14F-4D97-AF65-F5344CB8AC3E}">
        <p14:creationId xmlns:p14="http://schemas.microsoft.com/office/powerpoint/2010/main" val="1168812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Thank you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Questions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>
                <a:hlinkClick r:id="rId2"/>
              </a:rPr>
              <a:t>brianmorgan@cardiffmet.ac.uk</a:t>
            </a: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455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Construction and the economy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Construction: a very important (but often neglected) sector</a:t>
            </a:r>
          </a:p>
          <a:p>
            <a:r>
              <a:rPr lang="en-GB" dirty="0"/>
              <a:t>“For every £1 invested in construction, £2.84 is generated in the wider economy.”</a:t>
            </a:r>
          </a:p>
          <a:p>
            <a:r>
              <a:rPr lang="en-GB" dirty="0"/>
              <a:t>But these are UK figures.</a:t>
            </a:r>
          </a:p>
          <a:p>
            <a:r>
              <a:rPr lang="en-GB" dirty="0"/>
              <a:t>The multiplier figures for Wales are much lower:</a:t>
            </a:r>
          </a:p>
          <a:p>
            <a:r>
              <a:rPr lang="en-GB" dirty="0"/>
              <a:t>“For every £1 invested in construction, only £1.8 is generated in the wider economy.”</a:t>
            </a:r>
          </a:p>
          <a:p>
            <a:r>
              <a:rPr lang="en-GB" dirty="0"/>
              <a:t>This is a key challenge for Wales:</a:t>
            </a:r>
          </a:p>
          <a:p>
            <a:r>
              <a:rPr lang="en-GB" dirty="0"/>
              <a:t>How do we generate more regional economic impact from the Welsh construction sector?</a:t>
            </a:r>
          </a:p>
        </p:txBody>
      </p:sp>
    </p:spTree>
    <p:extLst>
      <p:ext uri="{BB962C8B-B14F-4D97-AF65-F5344CB8AC3E}">
        <p14:creationId xmlns:p14="http://schemas.microsoft.com/office/powerpoint/2010/main" val="3820286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 Construction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Significant opportunities arising from increased demand for: </a:t>
            </a:r>
          </a:p>
          <a:p>
            <a:pPr lvl="1"/>
            <a:r>
              <a:rPr lang="en-GB" sz="2000" dirty="0"/>
              <a:t>Housing </a:t>
            </a:r>
          </a:p>
          <a:p>
            <a:pPr lvl="1"/>
            <a:r>
              <a:rPr lang="en-GB" sz="2000" dirty="0"/>
              <a:t>Commercial property / Industrial buildings </a:t>
            </a:r>
          </a:p>
          <a:p>
            <a:pPr lvl="1"/>
            <a:r>
              <a:rPr lang="en-GB" sz="2000" dirty="0"/>
              <a:t>Plus investment in UK infrastructure – transport, energy etc. </a:t>
            </a:r>
          </a:p>
          <a:p>
            <a:r>
              <a:rPr lang="en-GB" sz="2400" dirty="0"/>
              <a:t>A £500 billion investment pipeline is in place </a:t>
            </a:r>
          </a:p>
          <a:p>
            <a:r>
              <a:rPr lang="en-GB" sz="2400" dirty="0"/>
              <a:t>Over 600 large projects and programmes</a:t>
            </a:r>
          </a:p>
          <a:p>
            <a:r>
              <a:rPr lang="en-GB" sz="2400" dirty="0"/>
              <a:t>Even more investment is in prospect following Brexit</a:t>
            </a:r>
          </a:p>
          <a:p>
            <a:r>
              <a:rPr lang="en-GB" sz="2400" dirty="0"/>
              <a:t>The strategic challenge:</a:t>
            </a:r>
          </a:p>
          <a:p>
            <a:r>
              <a:rPr lang="en-GB" sz="2400" dirty="0"/>
              <a:t>Can we deliver this growth alongside improvements in productivity in housebuilding and construction?</a:t>
            </a:r>
          </a:p>
        </p:txBody>
      </p:sp>
    </p:spTree>
    <p:extLst>
      <p:ext uri="{BB962C8B-B14F-4D97-AF65-F5344CB8AC3E}">
        <p14:creationId xmlns:p14="http://schemas.microsoft.com/office/powerpoint/2010/main" val="15015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Demand for Housing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UK needs to build an additional 200,000 homes per year to meet demand </a:t>
            </a:r>
          </a:p>
          <a:p>
            <a:r>
              <a:rPr lang="en-GB" dirty="0"/>
              <a:t>Wales needs to build at least 10,000 additional homes per year to meet future demand</a:t>
            </a:r>
          </a:p>
          <a:p>
            <a:r>
              <a:rPr lang="en-GB" dirty="0"/>
              <a:t>The Welsh Government aims to build 20,000 additional affordable homes by 2021 </a:t>
            </a:r>
          </a:p>
          <a:p>
            <a:r>
              <a:rPr lang="en-GB" dirty="0"/>
              <a:t>And also to provide the investment funds needed to achieve this target</a:t>
            </a:r>
          </a:p>
          <a:p>
            <a:r>
              <a:rPr lang="en-GB" dirty="0"/>
              <a:t>But it is not going to be easy to satisfy the demand for housing by increasing the supply</a:t>
            </a:r>
          </a:p>
        </p:txBody>
      </p:sp>
    </p:spTree>
    <p:extLst>
      <p:ext uri="{BB962C8B-B14F-4D97-AF65-F5344CB8AC3E}">
        <p14:creationId xmlns:p14="http://schemas.microsoft.com/office/powerpoint/2010/main" val="125875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Housing Market Problems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013"/>
            <a:ext cx="8229600" cy="3868738"/>
          </a:xfrm>
        </p:spPr>
        <p:txBody>
          <a:bodyPr>
            <a:noAutofit/>
          </a:bodyPr>
          <a:lstStyle/>
          <a:p>
            <a:r>
              <a:rPr lang="en-GB" sz="2600" dirty="0"/>
              <a:t>Significant supply shortage, + high levels of employment, + very low borrowing costs + a (slow) increase in incomes have pushed up house prices </a:t>
            </a:r>
          </a:p>
          <a:p>
            <a:r>
              <a:rPr lang="en-GB" sz="2600" dirty="0"/>
              <a:t>They now act as a floor under the current high levels. </a:t>
            </a:r>
          </a:p>
          <a:p>
            <a:r>
              <a:rPr lang="en-GB" sz="2600" dirty="0"/>
              <a:t>Weakness of sterling continues to attract foreign buyers into the London market - with knock-on effects</a:t>
            </a:r>
          </a:p>
          <a:p>
            <a:r>
              <a:rPr lang="en-GB" sz="2600" dirty="0"/>
              <a:t>Currently, levels of unsold stock remain at record lows</a:t>
            </a:r>
          </a:p>
          <a:p>
            <a:r>
              <a:rPr lang="en-GB" sz="2600" dirty="0"/>
              <a:t>With both supply and borrowing costs so low, an imminent collapse in house prices post Brexit looks remote</a:t>
            </a:r>
          </a:p>
        </p:txBody>
      </p:sp>
    </p:spTree>
    <p:extLst>
      <p:ext uri="{BB962C8B-B14F-4D97-AF65-F5344CB8AC3E}">
        <p14:creationId xmlns:p14="http://schemas.microsoft.com/office/powerpoint/2010/main" val="424133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Affordability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Growing divergence between house prices and affordability </a:t>
            </a:r>
          </a:p>
          <a:p>
            <a:r>
              <a:rPr lang="en-GB" dirty="0"/>
              <a:t>Property prices are currently rising at roughly 5 times the rate of wages </a:t>
            </a:r>
          </a:p>
          <a:p>
            <a:r>
              <a:rPr lang="en-GB" dirty="0"/>
              <a:t>Lack of affordable housing and social housing coupled with a growing population – is now a major political  issue</a:t>
            </a:r>
          </a:p>
          <a:p>
            <a:r>
              <a:rPr lang="en-GB" dirty="0"/>
              <a:t>The </a:t>
            </a:r>
            <a:r>
              <a:rPr lang="en-GB" b="1" dirty="0"/>
              <a:t>rental market</a:t>
            </a:r>
            <a:r>
              <a:rPr lang="en-GB" dirty="0"/>
              <a:t> is becoming the main beneficiary of these trends</a:t>
            </a:r>
          </a:p>
          <a:p>
            <a:r>
              <a:rPr lang="en-GB" dirty="0"/>
              <a:t> And the proportion of owner occupiers is falling</a:t>
            </a:r>
          </a:p>
        </p:txBody>
      </p:sp>
    </p:spTree>
    <p:extLst>
      <p:ext uri="{BB962C8B-B14F-4D97-AF65-F5344CB8AC3E}">
        <p14:creationId xmlns:p14="http://schemas.microsoft.com/office/powerpoint/2010/main" val="1898382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Rental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Already more than half of renters are over 30, and more people are likely to rent for longer.</a:t>
            </a:r>
          </a:p>
          <a:p>
            <a:r>
              <a:rPr lang="en-GB" dirty="0"/>
              <a:t>Owner occupation has fallen – from 60% to 39% for people aged 25 to 34</a:t>
            </a:r>
          </a:p>
          <a:p>
            <a:r>
              <a:rPr lang="en-GB" dirty="0"/>
              <a:t>Hence developers are increasingly building homes to rent, rather than to buy as people are being priced out of the property market</a:t>
            </a:r>
          </a:p>
          <a:p>
            <a:r>
              <a:rPr lang="en-GB" dirty="0"/>
              <a:t>The Build to Rent market is expanding </a:t>
            </a:r>
          </a:p>
          <a:p>
            <a:r>
              <a:rPr lang="en-GB" dirty="0"/>
              <a:t>But, lack of </a:t>
            </a:r>
            <a:r>
              <a:rPr lang="en-GB" b="1" dirty="0"/>
              <a:t>supply</a:t>
            </a:r>
            <a:r>
              <a:rPr lang="en-GB" dirty="0"/>
              <a:t> remains the biggest problem</a:t>
            </a:r>
          </a:p>
          <a:p>
            <a:r>
              <a:rPr lang="en-GB" dirty="0"/>
              <a:t>Can it be solved?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321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Capacity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600" dirty="0"/>
              <a:t>Since the 2008 downturn the number of housebuilders and construction companies has fallen sharply</a:t>
            </a:r>
          </a:p>
          <a:p>
            <a:r>
              <a:rPr lang="en-GB" sz="2600" dirty="0"/>
              <a:t>In addition skilled personnel have left the industry </a:t>
            </a:r>
          </a:p>
          <a:p>
            <a:r>
              <a:rPr lang="en-GB" sz="2600" dirty="0"/>
              <a:t>Exacerbated by an ageing workforce:</a:t>
            </a:r>
          </a:p>
          <a:p>
            <a:pPr lvl="1"/>
            <a:r>
              <a:rPr lang="en-GB" sz="2400" dirty="0"/>
              <a:t>a 20% shortfall in skilled labour is predicted by 2025</a:t>
            </a:r>
          </a:p>
          <a:p>
            <a:pPr lvl="1"/>
            <a:r>
              <a:rPr lang="en-GB" sz="2400" dirty="0"/>
              <a:t>100,000 additional people will be required</a:t>
            </a:r>
          </a:p>
          <a:p>
            <a:r>
              <a:rPr lang="en-GB" sz="2600" dirty="0"/>
              <a:t>Also there has been chronic underinvestment: </a:t>
            </a:r>
          </a:p>
          <a:p>
            <a:pPr lvl="1"/>
            <a:r>
              <a:rPr lang="en-GB" sz="2200" dirty="0"/>
              <a:t>(</a:t>
            </a:r>
            <a:r>
              <a:rPr lang="en-GB" sz="2200" dirty="0" err="1"/>
              <a:t>i</a:t>
            </a:r>
            <a:r>
              <a:rPr lang="en-GB" sz="2200" dirty="0"/>
              <a:t>) in training and skills (ii) in capital assets </a:t>
            </a:r>
          </a:p>
          <a:p>
            <a:r>
              <a:rPr lang="en-GB" sz="2600" dirty="0"/>
              <a:t>The result  -  significant capacity constraints</a:t>
            </a:r>
          </a:p>
        </p:txBody>
      </p:sp>
    </p:spTree>
    <p:extLst>
      <p:ext uri="{BB962C8B-B14F-4D97-AF65-F5344CB8AC3E}">
        <p14:creationId xmlns:p14="http://schemas.microsoft.com/office/powerpoint/2010/main" val="3395147909"/>
      </p:ext>
    </p:extLst>
  </p:cSld>
  <p:clrMapOvr>
    <a:masterClrMapping/>
  </p:clrMapOvr>
</p:sld>
</file>

<file path=ppt/theme/theme1.xml><?xml version="1.0" encoding="utf-8"?>
<a:theme xmlns:a="http://schemas.openxmlformats.org/drawingml/2006/main" name="Cardiff Me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300CB08A4EB64D9C899A7427C6D5C5" ma:contentTypeVersion="0" ma:contentTypeDescription="Create a new document." ma:contentTypeScope="" ma:versionID="ad405b106837a66aaf36bdfa3e3cc3a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2F77A3-DB51-4A1A-AF37-8FC23DF5F241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5D5B8B9-6906-4484-BDE3-8DA3D0525D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2DD72B-DA6C-4142-B6E5-394175A2A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2653</TotalTime>
  <Words>1358</Words>
  <Application>Microsoft Office PowerPoint</Application>
  <PresentationFormat>On-screen Show (4:3)</PresentationFormat>
  <Paragraphs>132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Cardiff Met Template</vt:lpstr>
      <vt:lpstr>  After Brexit: the future of construction and housing  in Wales    Cardiff 6 September 2017  Professor Brian Morgan Cardiff Metropolitan University</vt:lpstr>
      <vt:lpstr>Session Outline</vt:lpstr>
      <vt:lpstr>Construction and the economy </vt:lpstr>
      <vt:lpstr>The Construction Pipeline</vt:lpstr>
      <vt:lpstr>Demand for Housing</vt:lpstr>
      <vt:lpstr>Housing Market Problems </vt:lpstr>
      <vt:lpstr>Affordability</vt:lpstr>
      <vt:lpstr>Rental market</vt:lpstr>
      <vt:lpstr>Capacity constraints</vt:lpstr>
      <vt:lpstr>PowerPoint Presentation</vt:lpstr>
      <vt:lpstr>PowerPoint Presentation</vt:lpstr>
      <vt:lpstr>A faulty supply model?</vt:lpstr>
      <vt:lpstr>Digital Revolution </vt:lpstr>
      <vt:lpstr>Creating more value added in  house building </vt:lpstr>
      <vt:lpstr>Integration with manufacturing </vt:lpstr>
      <vt:lpstr>Off-site opportunities</vt:lpstr>
      <vt:lpstr>Benefits of Off-site manufacturing </vt:lpstr>
      <vt:lpstr>What Wales needs post Brexit</vt:lpstr>
      <vt:lpstr>Brexit Implications:  Some questions</vt:lpstr>
      <vt:lpstr>Questions continued</vt:lpstr>
      <vt:lpstr>Conclusion </vt:lpstr>
      <vt:lpstr>PowerPoint Presentation</vt:lpstr>
    </vt:vector>
  </TitlesOfParts>
  <Company>UWIC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title…</dc:title>
  <dc:creator>Helen Hallam</dc:creator>
  <cp:lastModifiedBy>Craig Ferrans</cp:lastModifiedBy>
  <cp:revision>196</cp:revision>
  <dcterms:created xsi:type="dcterms:W3CDTF">2011-11-01T14:35:53Z</dcterms:created>
  <dcterms:modified xsi:type="dcterms:W3CDTF">2017-09-12T13:57:37Z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0x0101007A300CB08A4EB64D9C899A7427C6D5C5</vt:lpwstr>
  </property>
</Properties>
</file>