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5" r:id="rId4"/>
    <p:sldId id="266" r:id="rId5"/>
    <p:sldId id="305" r:id="rId6"/>
    <p:sldId id="273" r:id="rId7"/>
    <p:sldId id="274" r:id="rId8"/>
    <p:sldId id="268" r:id="rId9"/>
    <p:sldId id="283" r:id="rId10"/>
    <p:sldId id="271" r:id="rId11"/>
    <p:sldId id="260" r:id="rId12"/>
    <p:sldId id="276" r:id="rId13"/>
    <p:sldId id="295" r:id="rId14"/>
    <p:sldId id="278" r:id="rId15"/>
    <p:sldId id="308" r:id="rId16"/>
    <p:sldId id="307" r:id="rId17"/>
    <p:sldId id="277" r:id="rId18"/>
    <p:sldId id="279" r:id="rId19"/>
    <p:sldId id="280" r:id="rId20"/>
    <p:sldId id="272" r:id="rId21"/>
    <p:sldId id="275" r:id="rId22"/>
    <p:sldId id="289" r:id="rId23"/>
    <p:sldId id="294" r:id="rId24"/>
    <p:sldId id="284" r:id="rId25"/>
    <p:sldId id="299" r:id="rId26"/>
    <p:sldId id="285" r:id="rId27"/>
    <p:sldId id="287" r:id="rId28"/>
    <p:sldId id="304" r:id="rId29"/>
    <p:sldId id="301" r:id="rId30"/>
    <p:sldId id="302" r:id="rId31"/>
    <p:sldId id="303" r:id="rId32"/>
    <p:sldId id="300" r:id="rId33"/>
    <p:sldId id="286" r:id="rId34"/>
    <p:sldId id="298" r:id="rId35"/>
    <p:sldId id="296" r:id="rId36"/>
    <p:sldId id="292" r:id="rId37"/>
    <p:sldId id="282" r:id="rId38"/>
    <p:sldId id="306" r:id="rId39"/>
    <p:sldId id="288" r:id="rId40"/>
    <p:sldId id="297" r:id="rId41"/>
    <p:sldId id="267" r:id="rId42"/>
    <p:sldId id="291" r:id="rId43"/>
    <p:sldId id="261" r:id="rId44"/>
    <p:sldId id="264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280" autoAdjust="0"/>
  </p:normalViewPr>
  <p:slideViewPr>
    <p:cSldViewPr snapToGrid="0">
      <p:cViewPr varScale="1">
        <p:scale>
          <a:sx n="72" d="100"/>
          <a:sy n="72" d="100"/>
        </p:scale>
        <p:origin x="13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3804"/>
            <a:ext cx="7772400" cy="1283199"/>
          </a:xfrm>
          <a:noFill/>
        </p:spPr>
        <p:txBody>
          <a:bodyPr>
            <a:normAutofit/>
          </a:bodyPr>
          <a:lstStyle>
            <a:lvl1pPr algn="ctr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3465"/>
            <a:ext cx="6400800" cy="145637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3"/>
                </a:solidFill>
              </a:defRPr>
            </a:lvl1pPr>
            <a:lvl2pPr marL="192873" indent="0" algn="ctr">
              <a:buNone/>
              <a:defRPr/>
            </a:lvl2pPr>
            <a:lvl3pPr marL="385744" indent="0" algn="ctr">
              <a:buNone/>
              <a:defRPr/>
            </a:lvl3pPr>
            <a:lvl4pPr marL="578616" indent="0" algn="ctr">
              <a:buNone/>
              <a:defRPr/>
            </a:lvl4pPr>
            <a:lvl5pPr marL="771487" indent="0" algn="ctr">
              <a:buNone/>
              <a:defRPr/>
            </a:lvl5pPr>
            <a:lvl6pPr marL="964359" indent="0" algn="ctr">
              <a:buNone/>
              <a:defRPr/>
            </a:lvl6pPr>
            <a:lvl7pPr marL="1157230" indent="0" algn="ctr">
              <a:buNone/>
              <a:defRPr/>
            </a:lvl7pPr>
            <a:lvl8pPr marL="1350102" indent="0" algn="ctr">
              <a:buNone/>
              <a:defRPr/>
            </a:lvl8pPr>
            <a:lvl9pPr marL="154297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685800" y="3356992"/>
            <a:ext cx="77724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51520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AFD90CE-6A13-4FED-B186-521ECFE0226C}" type="datetimeFigureOut">
              <a:rPr lang="en-GB" smtClean="0"/>
              <a:t>25/07/2017</a:t>
            </a:fld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3778" y="615561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25204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D083689-E18E-4638-B0F5-2E187FFF8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520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06710"/>
            <a:ext cx="3008313" cy="1162050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6189"/>
            <a:ext cx="5111750" cy="5349057"/>
          </a:xfrm>
        </p:spPr>
        <p:txBody>
          <a:bodyPr/>
          <a:lstStyle>
            <a:lvl1pPr>
              <a:defRPr sz="1351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268761"/>
            <a:ext cx="3008313" cy="4176464"/>
          </a:xfrm>
        </p:spPr>
        <p:txBody>
          <a:bodyPr/>
          <a:lstStyle>
            <a:lvl1pPr marL="0" indent="0">
              <a:buNone/>
              <a:defRPr sz="591"/>
            </a:lvl1pPr>
            <a:lvl2pPr marL="192873" indent="0">
              <a:buNone/>
              <a:defRPr sz="507"/>
            </a:lvl2pPr>
            <a:lvl3pPr marL="385744" indent="0">
              <a:buNone/>
              <a:defRPr sz="421"/>
            </a:lvl3pPr>
            <a:lvl4pPr marL="578616" indent="0">
              <a:buNone/>
              <a:defRPr sz="380"/>
            </a:lvl4pPr>
            <a:lvl5pPr marL="771487" indent="0">
              <a:buNone/>
              <a:defRPr sz="380"/>
            </a:lvl5pPr>
            <a:lvl6pPr marL="964359" indent="0">
              <a:buNone/>
              <a:defRPr sz="380"/>
            </a:lvl6pPr>
            <a:lvl7pPr marL="1157230" indent="0">
              <a:buNone/>
              <a:defRPr sz="380"/>
            </a:lvl7pPr>
            <a:lvl8pPr marL="1350102" indent="0">
              <a:buNone/>
              <a:defRPr sz="380"/>
            </a:lvl8pPr>
            <a:lvl9pPr marL="1542973" indent="0">
              <a:buNone/>
              <a:defRPr sz="3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03920" y="63029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AFD90CE-6A13-4FED-B186-521ECFE0226C}" type="datetimeFigureOut">
              <a:rPr lang="en-GB" smtClean="0"/>
              <a:t>25/07/2017</a:t>
            </a:fld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726178" y="630801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277604" y="63029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D083689-E18E-4638-B0F5-2E187FFF8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25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02422"/>
            <a:ext cx="5486400" cy="566738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6632"/>
            <a:ext cx="5486400" cy="4114800"/>
          </a:xfrm>
        </p:spPr>
        <p:txBody>
          <a:bodyPr/>
          <a:lstStyle>
            <a:lvl1pPr marL="0" indent="0">
              <a:buNone/>
              <a:defRPr sz="1351"/>
            </a:lvl1pPr>
            <a:lvl2pPr marL="192873" indent="0">
              <a:buNone/>
              <a:defRPr sz="1181"/>
            </a:lvl2pPr>
            <a:lvl3pPr marL="385744" indent="0">
              <a:buNone/>
              <a:defRPr sz="1013"/>
            </a:lvl3pPr>
            <a:lvl4pPr marL="578616" indent="0">
              <a:buNone/>
              <a:defRPr sz="844"/>
            </a:lvl4pPr>
            <a:lvl5pPr marL="771487" indent="0">
              <a:buNone/>
              <a:defRPr sz="844"/>
            </a:lvl5pPr>
            <a:lvl6pPr marL="964359" indent="0">
              <a:buNone/>
              <a:defRPr sz="844"/>
            </a:lvl6pPr>
            <a:lvl7pPr marL="1157230" indent="0">
              <a:buNone/>
              <a:defRPr sz="844"/>
            </a:lvl7pPr>
            <a:lvl8pPr marL="1350102" indent="0">
              <a:buNone/>
              <a:defRPr sz="844"/>
            </a:lvl8pPr>
            <a:lvl9pPr marL="1542973" indent="0">
              <a:buNone/>
              <a:defRPr sz="84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69160"/>
            <a:ext cx="5486400" cy="648072"/>
          </a:xfrm>
        </p:spPr>
        <p:txBody>
          <a:bodyPr/>
          <a:lstStyle>
            <a:lvl1pPr marL="0" indent="0">
              <a:buNone/>
              <a:defRPr sz="591"/>
            </a:lvl1pPr>
            <a:lvl2pPr marL="192873" indent="0">
              <a:buNone/>
              <a:defRPr sz="507"/>
            </a:lvl2pPr>
            <a:lvl3pPr marL="385744" indent="0">
              <a:buNone/>
              <a:defRPr sz="421"/>
            </a:lvl3pPr>
            <a:lvl4pPr marL="578616" indent="0">
              <a:buNone/>
              <a:defRPr sz="380"/>
            </a:lvl4pPr>
            <a:lvl5pPr marL="771487" indent="0">
              <a:buNone/>
              <a:defRPr sz="380"/>
            </a:lvl5pPr>
            <a:lvl6pPr marL="964359" indent="0">
              <a:buNone/>
              <a:defRPr sz="380"/>
            </a:lvl6pPr>
            <a:lvl7pPr marL="1157230" indent="0">
              <a:buNone/>
              <a:defRPr sz="380"/>
            </a:lvl7pPr>
            <a:lvl8pPr marL="1350102" indent="0">
              <a:buNone/>
              <a:defRPr sz="380"/>
            </a:lvl8pPr>
            <a:lvl9pPr marL="1542973" indent="0">
              <a:buNone/>
              <a:defRPr sz="3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51520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AFD90CE-6A13-4FED-B186-521ECFE0226C}" type="datetimeFigureOut">
              <a:rPr lang="en-GB" smtClean="0"/>
              <a:t>25/07/2017</a:t>
            </a:fld>
            <a:endParaRPr lang="en-GB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3778" y="615561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25204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D083689-E18E-4638-B0F5-2E187FFF8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653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087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80728"/>
            <a:ext cx="7772400" cy="44028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685800" y="908720"/>
            <a:ext cx="77724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1520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AFD90CE-6A13-4FED-B186-521ECFE0226C}" type="datetimeFigureOut">
              <a:rPr lang="en-GB" smtClean="0"/>
              <a:t>25/07/2017</a:t>
            </a:fld>
            <a:endParaRPr lang="en-GB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73778" y="615561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25204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D083689-E18E-4638-B0F5-2E187FFF8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447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72200" y="195605"/>
            <a:ext cx="1943100" cy="5486400"/>
          </a:xfr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5300" y="195605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1520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AFD90CE-6A13-4FED-B186-521ECFE0226C}" type="datetimeFigureOut">
              <a:rPr lang="en-GB" smtClean="0"/>
              <a:t>25/07/2017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73778" y="615561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25204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D083689-E18E-4638-B0F5-2E187FFF8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119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39953" y="1593451"/>
            <a:ext cx="33022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i="1" dirty="0">
                <a:solidFill>
                  <a:schemeClr val="bg1"/>
                </a:solidFill>
              </a:rPr>
              <a:t>The voice of the home building industry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43291" y="6261006"/>
            <a:ext cx="5790616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3" b="0" dirty="0">
                <a:solidFill>
                  <a:schemeClr val="accent3"/>
                </a:solidFill>
              </a:rPr>
              <a:t>www.hbf.co.uk</a:t>
            </a:r>
            <a:r>
              <a:rPr lang="en-GB" sz="1013" b="0" dirty="0">
                <a:solidFill>
                  <a:schemeClr val="bg1"/>
                </a:solidFill>
              </a:rPr>
              <a:t> |</a:t>
            </a:r>
            <a:r>
              <a:rPr lang="en-GB" sz="1013" b="0" baseline="0" dirty="0">
                <a:solidFill>
                  <a:schemeClr val="bg1"/>
                </a:solidFill>
              </a:rPr>
              <a:t> 0207 960 1600 | twitter: </a:t>
            </a:r>
            <a:r>
              <a:rPr lang="en-GB" sz="1013" b="0" baseline="0" dirty="0">
                <a:solidFill>
                  <a:schemeClr val="accent3"/>
                </a:solidFill>
              </a:rPr>
              <a:t>@</a:t>
            </a:r>
            <a:r>
              <a:rPr lang="en-GB" sz="1013" b="0" baseline="0" dirty="0" err="1">
                <a:solidFill>
                  <a:schemeClr val="accent3"/>
                </a:solidFill>
              </a:rPr>
              <a:t>homebuildersfed</a:t>
            </a:r>
            <a:endParaRPr lang="en-GB" sz="1013" b="0" dirty="0">
              <a:solidFill>
                <a:schemeClr val="accent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66" y="1449516"/>
            <a:ext cx="2023286" cy="190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26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1129"/>
            <a:ext cx="7772400" cy="897354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47"/>
            <a:ext cx="7772400" cy="4558749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742038" y="980728"/>
            <a:ext cx="77724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>
          <a:xfrm>
            <a:off x="251520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AFD90CE-6A13-4FED-B186-521ECFE0226C}" type="datetimeFigureOut">
              <a:rPr lang="en-GB" smtClean="0"/>
              <a:t>25/07/2017</a:t>
            </a:fld>
            <a:endParaRPr lang="en-GB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3778" y="615561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25204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D083689-E18E-4638-B0F5-2E187FFF8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777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579" y="2042456"/>
            <a:ext cx="7772400" cy="1362075"/>
          </a:xfrm>
        </p:spPr>
        <p:txBody>
          <a:bodyPr anchor="t">
            <a:normAutofit/>
          </a:bodyPr>
          <a:lstStyle>
            <a:lvl1pPr algn="ctr">
              <a:defRPr sz="28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51520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AFD90CE-6A13-4FED-B186-521ECFE0226C}" type="datetimeFigureOut">
              <a:rPr lang="en-GB" smtClean="0"/>
              <a:t>25/07/2017</a:t>
            </a:fld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3778" y="615561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25204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D083689-E18E-4638-B0F5-2E187FFF8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81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9849"/>
            <a:ext cx="7772400" cy="90655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82082"/>
            <a:ext cx="3810000" cy="4407158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12" y="1196752"/>
            <a:ext cx="3778188" cy="4407158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685800" y="980728"/>
            <a:ext cx="77724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1520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AFD90CE-6A13-4FED-B186-521ECFE0226C}" type="datetimeFigureOut">
              <a:rPr lang="en-GB" smtClean="0"/>
              <a:t>25/07/2017</a:t>
            </a:fld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3778" y="615561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25204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D083689-E18E-4638-B0F5-2E187FFF8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213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47419"/>
            <a:ext cx="4040188" cy="537383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73" indent="0">
              <a:buNone/>
              <a:defRPr sz="844" b="1"/>
            </a:lvl2pPr>
            <a:lvl3pPr marL="385744" indent="0">
              <a:buNone/>
              <a:defRPr sz="760" b="1"/>
            </a:lvl3pPr>
            <a:lvl4pPr marL="578616" indent="0">
              <a:buNone/>
              <a:defRPr sz="675" b="1"/>
            </a:lvl4pPr>
            <a:lvl5pPr marL="771487" indent="0">
              <a:buNone/>
              <a:defRPr sz="675" b="1"/>
            </a:lvl5pPr>
            <a:lvl6pPr marL="964359" indent="0">
              <a:buNone/>
              <a:defRPr sz="675" b="1"/>
            </a:lvl6pPr>
            <a:lvl7pPr marL="1157230" indent="0">
              <a:buNone/>
              <a:defRPr sz="675" b="1"/>
            </a:lvl7pPr>
            <a:lvl8pPr marL="1350102" indent="0">
              <a:buNone/>
              <a:defRPr sz="675" b="1"/>
            </a:lvl8pPr>
            <a:lvl9pPr marL="1542973" indent="0">
              <a:buNone/>
              <a:defRPr sz="6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84781"/>
            <a:ext cx="4040188" cy="4032453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947419"/>
            <a:ext cx="4041775" cy="537385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73" indent="0">
              <a:buNone/>
              <a:defRPr sz="844" b="1"/>
            </a:lvl2pPr>
            <a:lvl3pPr marL="385744" indent="0">
              <a:buNone/>
              <a:defRPr sz="760" b="1"/>
            </a:lvl3pPr>
            <a:lvl4pPr marL="578616" indent="0">
              <a:buNone/>
              <a:defRPr sz="675" b="1"/>
            </a:lvl4pPr>
            <a:lvl5pPr marL="771487" indent="0">
              <a:buNone/>
              <a:defRPr sz="675" b="1"/>
            </a:lvl5pPr>
            <a:lvl6pPr marL="964359" indent="0">
              <a:buNone/>
              <a:defRPr sz="675" b="1"/>
            </a:lvl6pPr>
            <a:lvl7pPr marL="1157230" indent="0">
              <a:buNone/>
              <a:defRPr sz="675" b="1"/>
            </a:lvl7pPr>
            <a:lvl8pPr marL="1350102" indent="0">
              <a:buNone/>
              <a:defRPr sz="675" b="1"/>
            </a:lvl8pPr>
            <a:lvl9pPr marL="1542973" indent="0">
              <a:buNone/>
              <a:defRPr sz="6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484782"/>
            <a:ext cx="4041775" cy="4032451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57200" y="908720"/>
            <a:ext cx="8273262" cy="38678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1520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AFD90CE-6A13-4FED-B186-521ECFE0226C}" type="datetimeFigureOut">
              <a:rPr lang="en-GB" smtClean="0"/>
              <a:t>25/07/2017</a:t>
            </a:fld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73778" y="615561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25204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D083689-E18E-4638-B0F5-2E187FFF8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55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2008"/>
            <a:ext cx="7772400" cy="9087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699703" y="1006129"/>
            <a:ext cx="77724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>
          <a:xfrm>
            <a:off x="403920" y="63029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AFD90CE-6A13-4FED-B186-521ECFE0226C}" type="datetimeFigureOut">
              <a:rPr lang="en-GB" smtClean="0"/>
              <a:t>25/07/2017</a:t>
            </a:fld>
            <a:endParaRPr lang="en-GB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2726178" y="630801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277604" y="63029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D083689-E18E-4638-B0F5-2E187FFF8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520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51520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AFD90CE-6A13-4FED-B186-521ECFE0226C}" type="datetimeFigureOut">
              <a:rPr lang="en-GB" smtClean="0"/>
              <a:t>25/07/2017</a:t>
            </a:fld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3778" y="615561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25204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D083689-E18E-4638-B0F5-2E187FFF8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20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olid fill">
    <p:bg>
      <p:bgPr>
        <a:solidFill>
          <a:srgbClr val="1E24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88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olid fill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5935135"/>
            <a:ext cx="9144000" cy="9228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666" y="6121401"/>
            <a:ext cx="651934" cy="651934"/>
          </a:xfrm>
          <a:prstGeom prst="rect">
            <a:avLst/>
          </a:prstGeom>
        </p:spPr>
      </p:pic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51520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AFD90CE-6A13-4FED-B186-521ECFE0226C}" type="datetimeFigureOut">
              <a:rPr lang="en-GB" smtClean="0"/>
              <a:pPr/>
              <a:t>25/07/2017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3778" y="615561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25204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4D083689-E18E-4638-B0F5-2E187FFF8F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4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6028660"/>
            <a:ext cx="9144000" cy="829340"/>
          </a:xfrm>
          <a:prstGeom prst="rect">
            <a:avLst/>
          </a:prstGeom>
          <a:solidFill>
            <a:srgbClr val="1E24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3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0417"/>
            <a:ext cx="777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9830"/>
            <a:ext cx="7772400" cy="446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51520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AFD90CE-6A13-4FED-B186-521ECFE0226C}" type="datetimeFigureOut">
              <a:rPr lang="en-GB" smtClean="0"/>
              <a:t>25/07/2017</a:t>
            </a:fld>
            <a:endParaRPr lang="en-GB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3778" y="615561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25204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D083689-E18E-4638-B0F5-2E187FFF8F64}" type="slidenum">
              <a:rPr lang="en-GB" smtClean="0"/>
              <a:t>‹#›</a:t>
            </a:fld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197" y="6120795"/>
            <a:ext cx="767008" cy="64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3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6" r:id="rId9"/>
    <p:sldLayoutId id="2147483681" r:id="rId10"/>
    <p:sldLayoutId id="2147483682" r:id="rId11"/>
    <p:sldLayoutId id="2147483683" r:id="rId12"/>
    <p:sldLayoutId id="2147483684" r:id="rId13"/>
    <p:sldLayoutId id="2147483685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56">
          <a:solidFill>
            <a:srgbClr val="6E7768"/>
          </a:solidFill>
          <a:latin typeface="Arial" charset="0"/>
          <a:ea typeface="ＭＳ Ｐゴシック" pitchFamily="1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56">
          <a:solidFill>
            <a:srgbClr val="6E7768"/>
          </a:solidFill>
          <a:latin typeface="Arial" charset="0"/>
          <a:ea typeface="ＭＳ Ｐゴシック" pitchFamily="1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56">
          <a:solidFill>
            <a:srgbClr val="6E7768"/>
          </a:solidFill>
          <a:latin typeface="Arial" charset="0"/>
          <a:ea typeface="ＭＳ Ｐゴシック" pitchFamily="1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56">
          <a:solidFill>
            <a:srgbClr val="6E7768"/>
          </a:solidFill>
          <a:latin typeface="Arial" charset="0"/>
          <a:ea typeface="ＭＳ Ｐゴシック" pitchFamily="1" charset="-128"/>
          <a:cs typeface="ＭＳ Ｐゴシック"/>
        </a:defRPr>
      </a:lvl5pPr>
      <a:lvl6pPr marL="192873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385744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578616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771487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144655" indent="-144655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313417" indent="-120545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482180" indent="-96436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675051" indent="-96436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867924" indent="-96436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1060793" indent="-96436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6pPr>
      <a:lvl7pPr marL="1253667" indent="-96436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7pPr>
      <a:lvl8pPr marL="1446539" indent="-96436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8pPr>
      <a:lvl9pPr marL="1639410" indent="-96436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73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44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16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487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359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30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02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2973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etjCMXgInw" TargetMode="Externa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Digital Construction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200" dirty="0"/>
              <a:t>Craig C Ferrans </a:t>
            </a:r>
            <a:r>
              <a:rPr lang="en-GB" sz="1400" dirty="0"/>
              <a:t>MCIAT</a:t>
            </a:r>
            <a:r>
              <a:rPr lang="en-GB" sz="2200" dirty="0"/>
              <a:t> – HBF Technical Director</a:t>
            </a:r>
          </a:p>
        </p:txBody>
      </p:sp>
    </p:spTree>
    <p:extLst>
      <p:ext uri="{BB962C8B-B14F-4D97-AF65-F5344CB8AC3E}">
        <p14:creationId xmlns:p14="http://schemas.microsoft.com/office/powerpoint/2010/main" val="3993963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Taking the Plunge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2011 Software was installed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Only Central Team used Revit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All BIM content was created by Miller homes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Incredibly steep learning curve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Internal service levels maintained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All standard house types drawn in native Revit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Original working drawing packs replicated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7080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Terminology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52653"/>
            <a:ext cx="3810000" cy="370794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50" y="1670026"/>
            <a:ext cx="3778250" cy="3301774"/>
          </a:xfrm>
        </p:spPr>
      </p:pic>
      <p:sp>
        <p:nvSpPr>
          <p:cNvPr id="9" name="TextBox 8"/>
          <p:cNvSpPr txBox="1"/>
          <p:nvPr/>
        </p:nvSpPr>
        <p:spPr>
          <a:xfrm>
            <a:off x="2014331" y="5393636"/>
            <a:ext cx="1152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Blocks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45615" y="5393636"/>
            <a:ext cx="144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Family’s</a:t>
            </a:r>
          </a:p>
        </p:txBody>
      </p:sp>
    </p:spTree>
    <p:extLst>
      <p:ext uri="{BB962C8B-B14F-4D97-AF65-F5344CB8AC3E}">
        <p14:creationId xmlns:p14="http://schemas.microsoft.com/office/powerpoint/2010/main" val="1836818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Family Creation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8227"/>
            <a:ext cx="7727489" cy="4346713"/>
          </a:xfrm>
        </p:spPr>
      </p:pic>
    </p:spTree>
    <p:extLst>
      <p:ext uri="{BB962C8B-B14F-4D97-AF65-F5344CB8AC3E}">
        <p14:creationId xmlns:p14="http://schemas.microsoft.com/office/powerpoint/2010/main" val="1247274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Asset Data Examples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Product details</a:t>
            </a:r>
          </a:p>
          <a:p>
            <a:endParaRPr lang="en-US" sz="800" dirty="0"/>
          </a:p>
          <a:p>
            <a:r>
              <a:rPr lang="en-US" sz="2000" dirty="0"/>
              <a:t>Maintenance schedules </a:t>
            </a:r>
          </a:p>
          <a:p>
            <a:endParaRPr lang="en-US" sz="1000" dirty="0"/>
          </a:p>
          <a:p>
            <a:r>
              <a:rPr lang="en-US" sz="2000" dirty="0"/>
              <a:t>Contractual &amp; guarantee information</a:t>
            </a:r>
          </a:p>
          <a:p>
            <a:endParaRPr lang="en-US" sz="1000" dirty="0"/>
          </a:p>
          <a:p>
            <a:r>
              <a:rPr lang="en-US" sz="2000" dirty="0"/>
              <a:t>Thermal Details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000" dirty="0"/>
              <a:t>Travel distances</a:t>
            </a:r>
          </a:p>
          <a:p>
            <a:endParaRPr lang="en-US" sz="1000" dirty="0"/>
          </a:p>
          <a:p>
            <a:r>
              <a:rPr lang="en-US" sz="2000" dirty="0"/>
              <a:t>Installation instructions</a:t>
            </a:r>
          </a:p>
          <a:p>
            <a:endParaRPr lang="en-US" sz="1000" dirty="0"/>
          </a:p>
          <a:p>
            <a:r>
              <a:rPr lang="en-US" sz="2000" dirty="0"/>
              <a:t>Quantities</a:t>
            </a:r>
          </a:p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Costs</a:t>
            </a:r>
          </a:p>
          <a:p>
            <a:endParaRPr lang="en-US" sz="1000" dirty="0"/>
          </a:p>
          <a:p>
            <a:r>
              <a:rPr lang="en-US" sz="2000" dirty="0"/>
              <a:t>Storage</a:t>
            </a:r>
          </a:p>
          <a:p>
            <a:endParaRPr lang="en-US" sz="1000" dirty="0"/>
          </a:p>
          <a:p>
            <a:r>
              <a:rPr lang="en-US" sz="2000" dirty="0"/>
              <a:t>Delivery times </a:t>
            </a:r>
          </a:p>
          <a:p>
            <a:endParaRPr lang="en-US" sz="800" dirty="0"/>
          </a:p>
          <a:p>
            <a:r>
              <a:rPr lang="en-US" sz="2000" dirty="0"/>
              <a:t>Health and Safety</a:t>
            </a:r>
          </a:p>
          <a:p>
            <a:endParaRPr lang="en-US" sz="1000" dirty="0"/>
          </a:p>
          <a:p>
            <a:r>
              <a:rPr lang="en-US" sz="2000" dirty="0"/>
              <a:t>Recycling &amp; disposal suggestions</a:t>
            </a:r>
          </a:p>
          <a:p>
            <a:endParaRPr lang="en-US" sz="1000" dirty="0"/>
          </a:p>
          <a:p>
            <a:r>
              <a:rPr lang="en-US" sz="2000" dirty="0"/>
              <a:t>URL’s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3673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Live Views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66241"/>
            <a:ext cx="7772400" cy="4183380"/>
          </a:xfrm>
        </p:spPr>
      </p:pic>
    </p:spTree>
    <p:extLst>
      <p:ext uri="{BB962C8B-B14F-4D97-AF65-F5344CB8AC3E}">
        <p14:creationId xmlns:p14="http://schemas.microsoft.com/office/powerpoint/2010/main" val="1627689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Annotation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03084"/>
            <a:ext cx="7772400" cy="4373042"/>
          </a:xfrm>
        </p:spPr>
      </p:pic>
    </p:spTree>
    <p:extLst>
      <p:ext uri="{BB962C8B-B14F-4D97-AF65-F5344CB8AC3E}">
        <p14:creationId xmlns:p14="http://schemas.microsoft.com/office/powerpoint/2010/main" val="4254753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Live Views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65470"/>
            <a:ext cx="7772399" cy="4374850"/>
          </a:xfrm>
        </p:spPr>
      </p:pic>
    </p:spTree>
    <p:extLst>
      <p:ext uri="{BB962C8B-B14F-4D97-AF65-F5344CB8AC3E}">
        <p14:creationId xmlns:p14="http://schemas.microsoft.com/office/powerpoint/2010/main" val="1709821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Schedules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86105"/>
            <a:ext cx="7772400" cy="2934646"/>
          </a:xfrm>
        </p:spPr>
      </p:pic>
    </p:spTree>
    <p:extLst>
      <p:ext uri="{BB962C8B-B14F-4D97-AF65-F5344CB8AC3E}">
        <p14:creationId xmlns:p14="http://schemas.microsoft.com/office/powerpoint/2010/main" val="492683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Exporting Information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12398"/>
            <a:ext cx="7772400" cy="3952557"/>
          </a:xfrm>
        </p:spPr>
      </p:pic>
    </p:spTree>
    <p:extLst>
      <p:ext uri="{BB962C8B-B14F-4D97-AF65-F5344CB8AC3E}">
        <p14:creationId xmlns:p14="http://schemas.microsoft.com/office/powerpoint/2010/main" val="1771753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Tail Chasing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672" y="1179443"/>
            <a:ext cx="4732656" cy="4717774"/>
          </a:xfrm>
        </p:spPr>
      </p:pic>
    </p:spTree>
    <p:extLst>
      <p:ext uri="{BB962C8B-B14F-4D97-AF65-F5344CB8AC3E}">
        <p14:creationId xmlns:p14="http://schemas.microsoft.com/office/powerpoint/2010/main" val="3987520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84047"/>
            <a:ext cx="7772400" cy="4558749"/>
          </a:xfrm>
        </p:spPr>
        <p:txBody>
          <a:bodyPr>
            <a:normAutofit/>
          </a:bodyPr>
          <a:lstStyle/>
          <a:p>
            <a:r>
              <a:rPr lang="en-GB" dirty="0"/>
              <a:t>What is BIM?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dirty="0"/>
              <a:t>House Builders Journey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dirty="0"/>
              <a:t>Supply Chain Support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dirty="0"/>
              <a:t>External Stake Holders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dirty="0"/>
              <a:t>HBF response </a:t>
            </a:r>
          </a:p>
          <a:p>
            <a:endParaRPr lang="en-GB" sz="1000" dirty="0"/>
          </a:p>
          <a:p>
            <a:r>
              <a:rPr lang="en-GB" dirty="0"/>
              <a:t>Benefits of Digital Construction</a:t>
            </a:r>
          </a:p>
          <a:p>
            <a:endParaRPr lang="en-GB" sz="1000" dirty="0"/>
          </a:p>
          <a:p>
            <a:r>
              <a:rPr lang="en-GB" dirty="0"/>
              <a:t>Q&amp;A Session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528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Supply Chain Support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3843" y="1152940"/>
            <a:ext cx="4727230" cy="472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023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86" y="3255890"/>
            <a:ext cx="5652069" cy="2654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Supply 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47"/>
            <a:ext cx="7772400" cy="49504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Contribute in different 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663575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Provide BIM content</a:t>
            </a:r>
          </a:p>
          <a:p>
            <a:pPr marL="663575" lvl="2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663575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Collaborate directly within the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663575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Schedule information &amp; drawings</a:t>
            </a:r>
          </a:p>
          <a:p>
            <a:pPr algn="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103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Collaboration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50788"/>
            <a:ext cx="7772400" cy="4375083"/>
          </a:xfrm>
        </p:spPr>
      </p:pic>
    </p:spTree>
    <p:extLst>
      <p:ext uri="{BB962C8B-B14F-4D97-AF65-F5344CB8AC3E}">
        <p14:creationId xmlns:p14="http://schemas.microsoft.com/office/powerpoint/2010/main" val="3902037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External Portals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031" y="2943041"/>
            <a:ext cx="3053488" cy="248711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57" y="1557855"/>
            <a:ext cx="5747837" cy="82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60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Working Drawing Information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4" y="1350788"/>
            <a:ext cx="7771452" cy="4375083"/>
          </a:xfrm>
        </p:spPr>
      </p:pic>
    </p:spTree>
    <p:extLst>
      <p:ext uri="{BB962C8B-B14F-4D97-AF65-F5344CB8AC3E}">
        <p14:creationId xmlns:p14="http://schemas.microsoft.com/office/powerpoint/2010/main" val="1026018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Internal Design</a:t>
            </a:r>
          </a:p>
        </p:txBody>
      </p:sp>
      <p:pic>
        <p:nvPicPr>
          <p:cNvPr id="11" name="Picture 2" descr="C:\Users\tomhall\Desktop\Testing Files\Rendering Test File\Interiors\Renders\504_Shakespear_-_Kitchen_Render.rvt_2014-Mar-04_08-52-37AM-000_3D_View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120" y="1222783"/>
            <a:ext cx="5751759" cy="457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59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Visualisation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95" y="1350788"/>
            <a:ext cx="6143610" cy="4375083"/>
          </a:xfrm>
        </p:spPr>
      </p:pic>
    </p:spTree>
    <p:extLst>
      <p:ext uri="{BB962C8B-B14F-4D97-AF65-F5344CB8AC3E}">
        <p14:creationId xmlns:p14="http://schemas.microsoft.com/office/powerpoint/2010/main" val="2520745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Street Scenes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0" y="1041192"/>
            <a:ext cx="6070819" cy="4922286"/>
          </a:xfrm>
        </p:spPr>
      </p:pic>
    </p:spTree>
    <p:extLst>
      <p:ext uri="{BB962C8B-B14F-4D97-AF65-F5344CB8AC3E}">
        <p14:creationId xmlns:p14="http://schemas.microsoft.com/office/powerpoint/2010/main" val="3181543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Street Scenes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AE5CF6-EA7A-4596-9C5B-E92042B6D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334144"/>
            <a:ext cx="7776515" cy="435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67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Street Scenes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41022"/>
            <a:ext cx="7772400" cy="3684590"/>
          </a:xfrm>
        </p:spPr>
      </p:pic>
    </p:spTree>
    <p:extLst>
      <p:ext uri="{BB962C8B-B14F-4D97-AF65-F5344CB8AC3E}">
        <p14:creationId xmlns:p14="http://schemas.microsoft.com/office/powerpoint/2010/main" val="1056667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Building Information Modelling?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>
              <a:solidFill>
                <a:schemeClr val="bg1">
                  <a:lumMod val="65000"/>
                </a:schemeClr>
              </a:solidFill>
              <a:latin typeface="TechnicBold" panose="00000400000000000000" pitchFamily="2" charset="2"/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bg1">
                  <a:lumMod val="65000"/>
                </a:schemeClr>
              </a:solidFill>
              <a:latin typeface="TechnicBold" panose="00000400000000000000" pitchFamily="2" charset="2"/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bg1">
                  <a:lumMod val="65000"/>
                </a:schemeClr>
              </a:solidFill>
              <a:latin typeface="TechnicBold" panose="00000400000000000000" pitchFamily="2" charset="2"/>
            </a:endParaRPr>
          </a:p>
          <a:p>
            <a:pPr marL="0" indent="0" algn="ctr">
              <a:buNone/>
            </a:pPr>
            <a:r>
              <a:rPr lang="en-US" sz="2000" dirty="0"/>
              <a:t>“An integrated digital process providing coordinated, reliable, shareable data throughout all project phases, from design through construction and into operation”</a:t>
            </a: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136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Street Scenes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92" y="1352435"/>
            <a:ext cx="7916408" cy="4232926"/>
          </a:xfrm>
        </p:spPr>
      </p:pic>
    </p:spTree>
    <p:extLst>
      <p:ext uri="{BB962C8B-B14F-4D97-AF65-F5344CB8AC3E}">
        <p14:creationId xmlns:p14="http://schemas.microsoft.com/office/powerpoint/2010/main" val="3282716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Street Scenes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46418"/>
            <a:ext cx="7772400" cy="4487175"/>
          </a:xfrm>
        </p:spPr>
      </p:pic>
    </p:spTree>
    <p:extLst>
      <p:ext uri="{BB962C8B-B14F-4D97-AF65-F5344CB8AC3E}">
        <p14:creationId xmlns:p14="http://schemas.microsoft.com/office/powerpoint/2010/main" val="20356798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Site Layout Design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02959"/>
            <a:ext cx="7772400" cy="418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7682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Site Layout Design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0" y="1086679"/>
            <a:ext cx="8759567" cy="4837044"/>
          </a:xfrm>
        </p:spPr>
      </p:pic>
    </p:spTree>
    <p:extLst>
      <p:ext uri="{BB962C8B-B14F-4D97-AF65-F5344CB8AC3E}">
        <p14:creationId xmlns:p14="http://schemas.microsoft.com/office/powerpoint/2010/main" val="183409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Solar Studies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0F26EF-BF1D-4D17-8A3C-15F7DE259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126" y="1119728"/>
            <a:ext cx="6722165" cy="477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814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Site Animation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61595"/>
            <a:ext cx="7772400" cy="440715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https://www.youtube.com/watch?v=uetjCMXgInw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013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Initial set up cost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Reducing error improve consistency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Supply chain readiness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Collaboration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Skills and Training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Excellent design tool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/>
          </a:p>
          <a:p>
            <a:r>
              <a:rPr lang="en-GB" sz="2000" dirty="0"/>
              <a:t>De-risk all phases of the development process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Provide more to home owners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Not a one stop shop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4568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Quality and Customer Satisfaction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513" y="1377293"/>
            <a:ext cx="3728973" cy="4375083"/>
          </a:xfrm>
        </p:spPr>
      </p:pic>
    </p:spTree>
    <p:extLst>
      <p:ext uri="{BB962C8B-B14F-4D97-AF65-F5344CB8AC3E}">
        <p14:creationId xmlns:p14="http://schemas.microsoft.com/office/powerpoint/2010/main" val="26231029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Helping Charity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8" y="1377293"/>
            <a:ext cx="4375083" cy="4375083"/>
          </a:xfrm>
        </p:spPr>
      </p:pic>
    </p:spTree>
    <p:extLst>
      <p:ext uri="{BB962C8B-B14F-4D97-AF65-F5344CB8AC3E}">
        <p14:creationId xmlns:p14="http://schemas.microsoft.com/office/powerpoint/2010/main" val="32761961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HBF Digital Construction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Promotes Digital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Support network for House Builders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Share best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Removes ambiguity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Enhance communication with key stakeholders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Reports back to the wider housebuilding community</a:t>
            </a: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Seeks to push boundaries and innovate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HBF Supplier Readiness Survey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5180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BIM?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>
              <a:solidFill>
                <a:schemeClr val="bg1">
                  <a:lumMod val="65000"/>
                </a:schemeClr>
              </a:solidFill>
              <a:latin typeface="TechnicBold" panose="00000400000000000000" pitchFamily="2" charset="2"/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bg1">
                  <a:lumMod val="65000"/>
                </a:schemeClr>
              </a:solidFill>
              <a:latin typeface="TechnicBold" panose="00000400000000000000" pitchFamily="2" charset="2"/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bg1">
                  <a:lumMod val="65000"/>
                </a:schemeClr>
              </a:solidFill>
              <a:latin typeface="TechnicBold" panose="00000400000000000000" pitchFamily="2" charset="2"/>
            </a:endParaRPr>
          </a:p>
          <a:p>
            <a:endParaRPr lang="en-GB" dirty="0"/>
          </a:p>
        </p:txBody>
      </p:sp>
      <p:pic>
        <p:nvPicPr>
          <p:cNvPr id="4" name="Picture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320" y="1052519"/>
            <a:ext cx="4931031" cy="4910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0696" y="1378226"/>
            <a:ext cx="3053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“BIM is about people and process as much as it is </a:t>
            </a:r>
            <a:r>
              <a:rPr lang="en-GB" sz="2000" dirty="0"/>
              <a:t>about software”</a:t>
            </a:r>
          </a:p>
        </p:txBody>
      </p:sp>
    </p:spTree>
    <p:extLst>
      <p:ext uri="{BB962C8B-B14F-4D97-AF65-F5344CB8AC3E}">
        <p14:creationId xmlns:p14="http://schemas.microsoft.com/office/powerpoint/2010/main" val="13947997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More accurate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Greater transparency of 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Actual visual representation of new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Specification accountability for design and as built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Innovation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Provides invaluable data 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Links with other compliance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0" indent="0">
              <a:buNone/>
            </a:pPr>
            <a:endParaRPr lang="en-US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3662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Perseverance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728" y="1470101"/>
            <a:ext cx="6308302" cy="414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054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 &amp; A Session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74" y="1052512"/>
            <a:ext cx="6096508" cy="489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120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1146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99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Silo Mentality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>
              <a:solidFill>
                <a:schemeClr val="bg1">
                  <a:lumMod val="65000"/>
                </a:schemeClr>
              </a:solidFill>
              <a:latin typeface="TechnicBold" panose="00000400000000000000" pitchFamily="2" charset="2"/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bg1">
                  <a:lumMod val="65000"/>
                </a:schemeClr>
              </a:solidFill>
              <a:latin typeface="TechnicBold" panose="00000400000000000000" pitchFamily="2" charset="2"/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bg1">
                  <a:lumMod val="65000"/>
                </a:schemeClr>
              </a:solidFill>
              <a:latin typeface="TechnicBold" panose="00000400000000000000" pitchFamily="2" charset="2"/>
            </a:endParaRPr>
          </a:p>
          <a:p>
            <a:endParaRPr lang="en-GB" dirty="0"/>
          </a:p>
        </p:txBody>
      </p:sp>
      <p:pic>
        <p:nvPicPr>
          <p:cNvPr id="4" name="Picture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72342"/>
            <a:ext cx="7772400" cy="42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0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86" y="2981739"/>
            <a:ext cx="3707358" cy="3021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House Builders Journey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47"/>
            <a:ext cx="7772400" cy="49504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Started the process in 2010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BIM just a buzz word?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Media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Is there any added value to the business?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Carbon agenda was influential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Improve accuracy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3D </a:t>
            </a:r>
            <a:r>
              <a:rPr lang="en-US" sz="2000" dirty="0" err="1"/>
              <a:t>Visualisation</a:t>
            </a:r>
            <a:r>
              <a:rPr lang="en-US" sz="2000" dirty="0"/>
              <a:t> to assist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Collaborate with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555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786" y="1387766"/>
            <a:ext cx="3060190" cy="39093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 Finding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47"/>
            <a:ext cx="7772400" cy="49504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Software demonstration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Change in vocabulary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Components fully parametric</a:t>
            </a:r>
          </a:p>
          <a:p>
            <a:pPr marL="0" indent="0"/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Automated scheduling</a:t>
            </a:r>
          </a:p>
          <a:p>
            <a:pPr marL="0" indent="0"/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Work with </a:t>
            </a:r>
            <a:r>
              <a:rPr lang="en-US" sz="2000" dirty="0" err="1"/>
              <a:t>Worksets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Tap into </a:t>
            </a:r>
            <a:r>
              <a:rPr lang="en-US" sz="2000" dirty="0" err="1"/>
              <a:t>visualisation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Supply chain involvement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Drive </a:t>
            </a:r>
            <a:r>
              <a:rPr lang="en-US" sz="2000" dirty="0" err="1"/>
              <a:t>standardisation</a:t>
            </a:r>
            <a:endParaRPr lang="en-US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9772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 Hardware and Infrastructure</a:t>
            </a:r>
          </a:p>
        </p:txBody>
      </p:sp>
      <p:pic>
        <p:nvPicPr>
          <p:cNvPr id="5" name="Picture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876" y="1325218"/>
            <a:ext cx="6355800" cy="443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06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Taking the Plunge</a:t>
            </a:r>
          </a:p>
        </p:txBody>
      </p:sp>
      <p:pic>
        <p:nvPicPr>
          <p:cNvPr id="5" name="Picture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60" y="1245706"/>
            <a:ext cx="6156831" cy="449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75480"/>
      </p:ext>
    </p:extLst>
  </p:cSld>
  <p:clrMapOvr>
    <a:masterClrMapping/>
  </p:clrMapOvr>
</p:sld>
</file>

<file path=ppt/theme/theme1.xml><?xml version="1.0" encoding="utf-8"?>
<a:theme xmlns:a="http://schemas.openxmlformats.org/drawingml/2006/main" name="HBFThemePW2014">
  <a:themeElements>
    <a:clrScheme name="HBF COLOURS 2014">
      <a:dk1>
        <a:srgbClr val="555555"/>
      </a:dk1>
      <a:lt1>
        <a:sysClr val="window" lastClr="FFFFFF"/>
      </a:lt1>
      <a:dk2>
        <a:srgbClr val="4B5648"/>
      </a:dk2>
      <a:lt2>
        <a:srgbClr val="778973"/>
      </a:lt2>
      <a:accent1>
        <a:srgbClr val="5E9491"/>
      </a:accent1>
      <a:accent2>
        <a:srgbClr val="BA544D"/>
      </a:accent2>
      <a:accent3>
        <a:srgbClr val="D19E38"/>
      </a:accent3>
      <a:accent4>
        <a:srgbClr val="4B5648"/>
      </a:accent4>
      <a:accent5>
        <a:srgbClr val="E2DECC"/>
      </a:accent5>
      <a:accent6>
        <a:srgbClr val="3CA676"/>
      </a:accent6>
      <a:hlink>
        <a:srgbClr val="D19E38"/>
      </a:hlink>
      <a:folHlink>
        <a:srgbClr val="42004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HBF2014STANDARD.potx" id="{8365CB34-1EF3-48CD-8D3A-BCF61F0784C0}" vid="{1CFB9F88-AF38-4786-A292-0BA48A00B6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HBF2014STANDARD</Template>
  <TotalTime>688</TotalTime>
  <Words>425</Words>
  <Application>Microsoft Office PowerPoint</Application>
  <PresentationFormat>On-screen Show (4:3)</PresentationFormat>
  <Paragraphs>190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ＭＳ Ｐゴシック</vt:lpstr>
      <vt:lpstr>Arial</vt:lpstr>
      <vt:lpstr>TechnicBold</vt:lpstr>
      <vt:lpstr>HBFThemePW2014</vt:lpstr>
      <vt:lpstr>Digital Construction</vt:lpstr>
      <vt:lpstr>Agenda</vt:lpstr>
      <vt:lpstr>What is Building Information Modelling?</vt:lpstr>
      <vt:lpstr>What is BIM?</vt:lpstr>
      <vt:lpstr>Silo Mentality</vt:lpstr>
      <vt:lpstr>House Builders Journey</vt:lpstr>
      <vt:lpstr>Fact Finding</vt:lpstr>
      <vt:lpstr>IT Hardware and Infrastructure</vt:lpstr>
      <vt:lpstr>Taking the Plunge</vt:lpstr>
      <vt:lpstr>Taking the Plunge</vt:lpstr>
      <vt:lpstr>Terminology</vt:lpstr>
      <vt:lpstr>Family Creation</vt:lpstr>
      <vt:lpstr>Asset Data Examples</vt:lpstr>
      <vt:lpstr>Live Views</vt:lpstr>
      <vt:lpstr>Annotation</vt:lpstr>
      <vt:lpstr>Live Views</vt:lpstr>
      <vt:lpstr>Schedules</vt:lpstr>
      <vt:lpstr>Exporting Information</vt:lpstr>
      <vt:lpstr>Tail Chasing</vt:lpstr>
      <vt:lpstr>Supply Chain Support</vt:lpstr>
      <vt:lpstr>Supply Chain</vt:lpstr>
      <vt:lpstr>Collaboration </vt:lpstr>
      <vt:lpstr>External Portals</vt:lpstr>
      <vt:lpstr>Working Drawing Information</vt:lpstr>
      <vt:lpstr>Internal Design</vt:lpstr>
      <vt:lpstr>Visualisation</vt:lpstr>
      <vt:lpstr>Street Scenes</vt:lpstr>
      <vt:lpstr>Street Scenes</vt:lpstr>
      <vt:lpstr>Street Scenes</vt:lpstr>
      <vt:lpstr>Street Scenes</vt:lpstr>
      <vt:lpstr>Street Scenes</vt:lpstr>
      <vt:lpstr>Site Layout Design</vt:lpstr>
      <vt:lpstr>Site Layout Design</vt:lpstr>
      <vt:lpstr>Solar Studies</vt:lpstr>
      <vt:lpstr>Site Animation</vt:lpstr>
      <vt:lpstr>Business Conclusion</vt:lpstr>
      <vt:lpstr>Quality and Customer Satisfaction</vt:lpstr>
      <vt:lpstr>Helping Charity</vt:lpstr>
      <vt:lpstr>HBF Digital Construction Group</vt:lpstr>
      <vt:lpstr>Potential Benefits</vt:lpstr>
      <vt:lpstr>Perseverance</vt:lpstr>
      <vt:lpstr>Q &amp; A Session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Ferrans</dc:creator>
  <cp:lastModifiedBy>Craig Ferrans</cp:lastModifiedBy>
  <cp:revision>89</cp:revision>
  <dcterms:created xsi:type="dcterms:W3CDTF">2017-04-05T13:03:51Z</dcterms:created>
  <dcterms:modified xsi:type="dcterms:W3CDTF">2017-07-25T07:15:11Z</dcterms:modified>
</cp:coreProperties>
</file>