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5" r:id="rId4"/>
    <p:sldId id="266" r:id="rId5"/>
    <p:sldId id="273" r:id="rId6"/>
    <p:sldId id="274" r:id="rId7"/>
    <p:sldId id="268" r:id="rId8"/>
    <p:sldId id="283" r:id="rId9"/>
    <p:sldId id="271" r:id="rId10"/>
    <p:sldId id="260" r:id="rId11"/>
    <p:sldId id="276" r:id="rId12"/>
    <p:sldId id="295" r:id="rId13"/>
    <p:sldId id="277" r:id="rId14"/>
    <p:sldId id="279" r:id="rId15"/>
    <p:sldId id="278" r:id="rId16"/>
    <p:sldId id="280" r:id="rId17"/>
    <p:sldId id="281" r:id="rId18"/>
    <p:sldId id="290" r:id="rId19"/>
    <p:sldId id="289" r:id="rId20"/>
    <p:sldId id="272" r:id="rId21"/>
    <p:sldId id="275" r:id="rId22"/>
    <p:sldId id="270" r:id="rId23"/>
    <p:sldId id="269" r:id="rId24"/>
    <p:sldId id="294" r:id="rId25"/>
    <p:sldId id="284" r:id="rId26"/>
    <p:sldId id="299" r:id="rId27"/>
    <p:sldId id="285" r:id="rId28"/>
    <p:sldId id="287" r:id="rId29"/>
    <p:sldId id="300" r:id="rId30"/>
    <p:sldId id="286" r:id="rId31"/>
    <p:sldId id="298" r:id="rId32"/>
    <p:sldId id="296" r:id="rId33"/>
    <p:sldId id="292" r:id="rId34"/>
    <p:sldId id="282" r:id="rId35"/>
    <p:sldId id="288" r:id="rId36"/>
    <p:sldId id="297" r:id="rId37"/>
    <p:sldId id="267" r:id="rId38"/>
    <p:sldId id="291" r:id="rId39"/>
    <p:sldId id="261" r:id="rId40"/>
    <p:sldId id="26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3804"/>
            <a:ext cx="7772400" cy="1283199"/>
          </a:xfrm>
          <a:noFill/>
        </p:spPr>
        <p:txBody>
          <a:bodyPr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3465"/>
            <a:ext cx="6400800" cy="14563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3356992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2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71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6189"/>
            <a:ext cx="5111750" cy="5349057"/>
          </a:xfrm>
        </p:spPr>
        <p:txBody>
          <a:bodyPr/>
          <a:lstStyle>
            <a:lvl1pPr>
              <a:defRPr sz="1351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68761"/>
            <a:ext cx="3008313" cy="4176464"/>
          </a:xfrm>
        </p:spPr>
        <p:txBody>
          <a:bodyPr/>
          <a:lstStyle>
            <a:lvl1pPr marL="0" indent="0">
              <a:buNone/>
              <a:defRPr sz="591"/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3920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26178" y="63080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7604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02422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6632"/>
            <a:ext cx="5486400" cy="4114800"/>
          </a:xfrm>
        </p:spPr>
        <p:txBody>
          <a:bodyPr/>
          <a:lstStyle>
            <a:lvl1pPr marL="0" indent="0">
              <a:buNone/>
              <a:defRPr sz="1351"/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648072"/>
          </a:xfrm>
        </p:spPr>
        <p:txBody>
          <a:bodyPr/>
          <a:lstStyle>
            <a:lvl1pPr marL="0" indent="0">
              <a:buNone/>
              <a:defRPr sz="591"/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5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7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80728"/>
            <a:ext cx="7772400" cy="44028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5800" y="908720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4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2200" y="195605"/>
            <a:ext cx="1943100" cy="5486400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300" y="195605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1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3" y="1593451"/>
            <a:ext cx="3302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i="1" dirty="0">
                <a:solidFill>
                  <a:schemeClr val="bg1"/>
                </a:solidFill>
              </a:rPr>
              <a:t>The voice of the home building industry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3291" y="6261006"/>
            <a:ext cx="579061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0" dirty="0">
                <a:solidFill>
                  <a:schemeClr val="accent3"/>
                </a:solidFill>
              </a:rPr>
              <a:t>www.hbf.co.uk</a:t>
            </a:r>
            <a:r>
              <a:rPr lang="en-GB" sz="1013" b="0" dirty="0">
                <a:solidFill>
                  <a:schemeClr val="bg1"/>
                </a:solidFill>
              </a:rPr>
              <a:t> |</a:t>
            </a:r>
            <a:r>
              <a:rPr lang="en-GB" sz="1013" b="0" baseline="0" dirty="0">
                <a:solidFill>
                  <a:schemeClr val="bg1"/>
                </a:solidFill>
              </a:rPr>
              <a:t> 0207 960 1600 | twitter: </a:t>
            </a:r>
            <a:r>
              <a:rPr lang="en-GB" sz="1013" b="0" baseline="0" dirty="0">
                <a:solidFill>
                  <a:schemeClr val="accent3"/>
                </a:solidFill>
              </a:rPr>
              <a:t>@</a:t>
            </a:r>
            <a:r>
              <a:rPr lang="en-GB" sz="1013" b="0" baseline="0" dirty="0" err="1">
                <a:solidFill>
                  <a:schemeClr val="accent3"/>
                </a:solidFill>
              </a:rPr>
              <a:t>homebuildersfed</a:t>
            </a:r>
            <a:endParaRPr lang="en-GB" sz="1013" b="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1449516"/>
            <a:ext cx="2023286" cy="19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2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1129"/>
            <a:ext cx="7772400" cy="89735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5587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42038" y="980728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79" y="2042456"/>
            <a:ext cx="7772400" cy="1362075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849"/>
            <a:ext cx="7772400" cy="90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82082"/>
            <a:ext cx="3810000" cy="440715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12" y="1196752"/>
            <a:ext cx="3778188" cy="440715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980728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1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419"/>
            <a:ext cx="4040188" cy="53738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781"/>
            <a:ext cx="4040188" cy="4032453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947419"/>
            <a:ext cx="4041775" cy="537385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484782"/>
            <a:ext cx="4041775" cy="4032451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908720"/>
            <a:ext cx="8273262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5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008"/>
            <a:ext cx="7772400" cy="9087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99703" y="1006129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403920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26178" y="63080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7604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2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0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bg>
      <p:bgPr>
        <a:solidFill>
          <a:srgbClr val="1E2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8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935135"/>
            <a:ext cx="9144000" cy="922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6" y="6121401"/>
            <a:ext cx="651934" cy="651934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pPr/>
              <a:t>13/04/2017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D083689-E18E-4638-B0F5-2E187FFF8F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6028660"/>
            <a:ext cx="9144000" cy="829340"/>
          </a:xfrm>
          <a:prstGeom prst="rect">
            <a:avLst/>
          </a:prstGeom>
          <a:solidFill>
            <a:srgbClr val="1E2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417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9830"/>
            <a:ext cx="77724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13/04/2017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97" y="6120795"/>
            <a:ext cx="767008" cy="6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3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6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tjCMXgInw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Digital 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Dave Mitchell – HBF Technical Director</a:t>
            </a:r>
          </a:p>
          <a:p>
            <a:endParaRPr lang="en-GB" sz="2200" dirty="0"/>
          </a:p>
          <a:p>
            <a:r>
              <a:rPr lang="en-GB" sz="2200" dirty="0"/>
              <a:t>Craig C Ferrans </a:t>
            </a:r>
            <a:r>
              <a:rPr lang="en-GB" sz="1400" dirty="0"/>
              <a:t>MCIAT</a:t>
            </a:r>
            <a:r>
              <a:rPr lang="en-GB" sz="2200" dirty="0"/>
              <a:t> – HBF Technical Director</a:t>
            </a:r>
          </a:p>
        </p:txBody>
      </p:sp>
    </p:spTree>
    <p:extLst>
      <p:ext uri="{BB962C8B-B14F-4D97-AF65-F5344CB8AC3E}">
        <p14:creationId xmlns:p14="http://schemas.microsoft.com/office/powerpoint/2010/main" val="399396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Terminology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2653"/>
            <a:ext cx="3810000" cy="370794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1670026"/>
            <a:ext cx="3778250" cy="3301774"/>
          </a:xfrm>
        </p:spPr>
      </p:pic>
      <p:sp>
        <p:nvSpPr>
          <p:cNvPr id="9" name="TextBox 8"/>
          <p:cNvSpPr txBox="1"/>
          <p:nvPr/>
        </p:nvSpPr>
        <p:spPr>
          <a:xfrm>
            <a:off x="2014331" y="5393636"/>
            <a:ext cx="115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5615" y="5393636"/>
            <a:ext cx="14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Family’s</a:t>
            </a:r>
          </a:p>
        </p:txBody>
      </p:sp>
    </p:spTree>
    <p:extLst>
      <p:ext uri="{BB962C8B-B14F-4D97-AF65-F5344CB8AC3E}">
        <p14:creationId xmlns:p14="http://schemas.microsoft.com/office/powerpoint/2010/main" val="183681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 Creation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8227"/>
            <a:ext cx="7727489" cy="4346713"/>
          </a:xfrm>
        </p:spPr>
      </p:pic>
    </p:spTree>
    <p:extLst>
      <p:ext uri="{BB962C8B-B14F-4D97-AF65-F5344CB8AC3E}">
        <p14:creationId xmlns:p14="http://schemas.microsoft.com/office/powerpoint/2010/main" val="124727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Asset Data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Product details</a:t>
            </a:r>
          </a:p>
          <a:p>
            <a:endParaRPr lang="en-US" sz="800" dirty="0"/>
          </a:p>
          <a:p>
            <a:r>
              <a:rPr lang="en-US" sz="2000" dirty="0"/>
              <a:t>Maintenance schedules </a:t>
            </a:r>
          </a:p>
          <a:p>
            <a:endParaRPr lang="en-US" sz="1000" dirty="0"/>
          </a:p>
          <a:p>
            <a:r>
              <a:rPr lang="en-US" sz="2000" dirty="0"/>
              <a:t>Contractual &amp; guarantee information</a:t>
            </a:r>
          </a:p>
          <a:p>
            <a:endParaRPr lang="en-US" sz="1000" dirty="0"/>
          </a:p>
          <a:p>
            <a:r>
              <a:rPr lang="en-US" sz="2000" dirty="0"/>
              <a:t>Thermal Details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Travel distances</a:t>
            </a:r>
          </a:p>
          <a:p>
            <a:endParaRPr lang="en-US" sz="1000" dirty="0"/>
          </a:p>
          <a:p>
            <a:r>
              <a:rPr lang="en-US" sz="2000" dirty="0"/>
              <a:t>Installation instructions</a:t>
            </a:r>
          </a:p>
          <a:p>
            <a:endParaRPr lang="en-US" sz="1000" dirty="0"/>
          </a:p>
          <a:p>
            <a:r>
              <a:rPr lang="en-US" sz="2000" dirty="0"/>
              <a:t>Quantities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Costs</a:t>
            </a:r>
          </a:p>
          <a:p>
            <a:endParaRPr lang="en-US" sz="1000" dirty="0"/>
          </a:p>
          <a:p>
            <a:r>
              <a:rPr lang="en-US" sz="2000" dirty="0"/>
              <a:t>Storage</a:t>
            </a:r>
          </a:p>
          <a:p>
            <a:endParaRPr lang="en-US" sz="1000" dirty="0"/>
          </a:p>
          <a:p>
            <a:r>
              <a:rPr lang="en-US" sz="2000" dirty="0"/>
              <a:t>Delivery times </a:t>
            </a:r>
          </a:p>
          <a:p>
            <a:endParaRPr lang="en-US" sz="800" dirty="0"/>
          </a:p>
          <a:p>
            <a:r>
              <a:rPr lang="en-US" sz="2000" dirty="0"/>
              <a:t>Health and Safety</a:t>
            </a:r>
          </a:p>
          <a:p>
            <a:endParaRPr lang="en-US" sz="1000" dirty="0"/>
          </a:p>
          <a:p>
            <a:r>
              <a:rPr lang="en-US" sz="2000" dirty="0"/>
              <a:t>Recycling &amp; disposal suggestions</a:t>
            </a:r>
          </a:p>
          <a:p>
            <a:endParaRPr lang="en-US" sz="1000" dirty="0"/>
          </a:p>
          <a:p>
            <a:r>
              <a:rPr lang="en-US" sz="2000" dirty="0"/>
              <a:t>URL’s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67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6105"/>
            <a:ext cx="7772400" cy="2934646"/>
          </a:xfrm>
        </p:spPr>
      </p:pic>
    </p:spTree>
    <p:extLst>
      <p:ext uri="{BB962C8B-B14F-4D97-AF65-F5344CB8AC3E}">
        <p14:creationId xmlns:p14="http://schemas.microsoft.com/office/powerpoint/2010/main" val="49268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Exporting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2398"/>
            <a:ext cx="7772400" cy="3952557"/>
          </a:xfrm>
        </p:spPr>
      </p:pic>
    </p:spTree>
    <p:extLst>
      <p:ext uri="{BB962C8B-B14F-4D97-AF65-F5344CB8AC3E}">
        <p14:creationId xmlns:p14="http://schemas.microsoft.com/office/powerpoint/2010/main" val="17717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Views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6241"/>
            <a:ext cx="7772400" cy="4183380"/>
          </a:xfrm>
        </p:spPr>
      </p:pic>
    </p:spTree>
    <p:extLst>
      <p:ext uri="{BB962C8B-B14F-4D97-AF65-F5344CB8AC3E}">
        <p14:creationId xmlns:p14="http://schemas.microsoft.com/office/powerpoint/2010/main" val="162768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Tail Chasing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72" y="1179443"/>
            <a:ext cx="4732656" cy="4717774"/>
          </a:xfrm>
        </p:spPr>
      </p:pic>
    </p:spTree>
    <p:extLst>
      <p:ext uri="{BB962C8B-B14F-4D97-AF65-F5344CB8AC3E}">
        <p14:creationId xmlns:p14="http://schemas.microsoft.com/office/powerpoint/2010/main" val="398752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50905"/>
            <a:ext cx="7772400" cy="4374849"/>
          </a:xfrm>
        </p:spPr>
      </p:pic>
    </p:spTree>
    <p:extLst>
      <p:ext uri="{BB962C8B-B14F-4D97-AF65-F5344CB8AC3E}">
        <p14:creationId xmlns:p14="http://schemas.microsoft.com/office/powerpoint/2010/main" val="348029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Annotation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51808"/>
            <a:ext cx="7772400" cy="4373043"/>
          </a:xfrm>
        </p:spPr>
      </p:pic>
    </p:spTree>
    <p:extLst>
      <p:ext uri="{BB962C8B-B14F-4D97-AF65-F5344CB8AC3E}">
        <p14:creationId xmlns:p14="http://schemas.microsoft.com/office/powerpoint/2010/main" val="110524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50788"/>
            <a:ext cx="7772400" cy="4375083"/>
          </a:xfrm>
        </p:spPr>
      </p:pic>
    </p:spTree>
    <p:extLst>
      <p:ext uri="{BB962C8B-B14F-4D97-AF65-F5344CB8AC3E}">
        <p14:creationId xmlns:p14="http://schemas.microsoft.com/office/powerpoint/2010/main" val="390203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BIM?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House Builders Journey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Supply Chain Support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External Stake Holders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HBF response </a:t>
            </a:r>
          </a:p>
          <a:p>
            <a:endParaRPr lang="en-GB" sz="1000" dirty="0"/>
          </a:p>
          <a:p>
            <a:r>
              <a:rPr lang="en-GB" dirty="0"/>
              <a:t>Benefits of Digital Construction (win-win)?</a:t>
            </a:r>
          </a:p>
          <a:p>
            <a:endParaRPr lang="en-GB" sz="1000" dirty="0"/>
          </a:p>
          <a:p>
            <a:r>
              <a:rPr lang="en-GB" dirty="0"/>
              <a:t>Q&amp;A Session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2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 Support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843" y="1152940"/>
            <a:ext cx="4727230" cy="472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2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6" y="3255890"/>
            <a:ext cx="5652069" cy="2654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950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Contribute in different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BIM content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Collaborate directly within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Schedule information &amp; drawings</a:t>
            </a: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10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 &amp; specification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Use in subcontract tenders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Visibility of pricing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Compliance; less interpretation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Consistent and accurate costings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cost knowledge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Less errors; reduced wastage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Improvement in installation quality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22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to align BIM schedules with build </a:t>
            </a:r>
            <a:r>
              <a:rPr lang="en-US" dirty="0" err="1"/>
              <a:t>programme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Delivery dates &amp; requirements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JIT deliveries?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stock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Focused stock levels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Right product &amp; right time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Visibility of forecasted requirement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2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Portals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1" y="2943041"/>
            <a:ext cx="3053488" cy="24871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57" y="1557855"/>
            <a:ext cx="5747837" cy="8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0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Drawing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4" y="1350788"/>
            <a:ext cx="7771452" cy="4375083"/>
          </a:xfrm>
        </p:spPr>
      </p:pic>
    </p:spTree>
    <p:extLst>
      <p:ext uri="{BB962C8B-B14F-4D97-AF65-F5344CB8AC3E}">
        <p14:creationId xmlns:p14="http://schemas.microsoft.com/office/powerpoint/2010/main" val="1026018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Design</a:t>
            </a:r>
          </a:p>
        </p:txBody>
      </p:sp>
      <p:pic>
        <p:nvPicPr>
          <p:cNvPr id="11" name="Picture 2" descr="C:\Users\tomhall\Desktop\Testing Files\Rendering Test File\Interiors\Renders\504_Shakespear_-_Kitchen_Render.rvt_2014-Mar-04_08-52-37AM-000_3D_Vie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20" y="1222783"/>
            <a:ext cx="5751759" cy="45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9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5" y="1350788"/>
            <a:ext cx="6143610" cy="4375083"/>
          </a:xfrm>
        </p:spPr>
      </p:pic>
    </p:spTree>
    <p:extLst>
      <p:ext uri="{BB962C8B-B14F-4D97-AF65-F5344CB8AC3E}">
        <p14:creationId xmlns:p14="http://schemas.microsoft.com/office/powerpoint/2010/main" val="2520745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Street Scenes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1041192"/>
            <a:ext cx="6070819" cy="4922286"/>
          </a:xfrm>
        </p:spPr>
      </p:pic>
    </p:spTree>
    <p:extLst>
      <p:ext uri="{BB962C8B-B14F-4D97-AF65-F5344CB8AC3E}">
        <p14:creationId xmlns:p14="http://schemas.microsoft.com/office/powerpoint/2010/main" val="3181543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Layout Design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2959"/>
            <a:ext cx="7772400" cy="41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6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Building Information Modelling?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r>
              <a:rPr lang="en-US" sz="2000" dirty="0"/>
              <a:t>“An integrated digital process providing coordinated, reliable, shareable data throughout all project phases, from design through construction and into operation”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136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Layout Design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0" y="1086679"/>
            <a:ext cx="8759567" cy="4837044"/>
          </a:xfrm>
        </p:spPr>
      </p:pic>
    </p:spTree>
    <p:extLst>
      <p:ext uri="{BB962C8B-B14F-4D97-AF65-F5344CB8AC3E}">
        <p14:creationId xmlns:p14="http://schemas.microsoft.com/office/powerpoint/2010/main" val="183409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 Studies</a:t>
            </a:r>
          </a:p>
        </p:txBody>
      </p:sp>
      <p:pic>
        <p:nvPicPr>
          <p:cNvPr id="5" name="Picture 4" descr="C:\Users\tomhall\Desktop\Testing Files\Site Layout Test\Drawings\Alsager - Site Layout Test_Solar 3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25223" r="19847" b="16312"/>
          <a:stretch/>
        </p:blipFill>
        <p:spPr bwMode="auto">
          <a:xfrm>
            <a:off x="2266123" y="1748347"/>
            <a:ext cx="4273488" cy="3088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tomhall\Desktop\Testing Files\Site Layout Test\Drawings\Solar Study - 8a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 t="27233" r="20864" b="38674"/>
          <a:stretch/>
        </p:blipFill>
        <p:spPr bwMode="auto">
          <a:xfrm>
            <a:off x="685800" y="1272135"/>
            <a:ext cx="2699385" cy="114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tomhall\Desktop\Testing Files\Site Layout Test\Drawings\Solar Study - 10am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27381" r="20758" b="38824"/>
          <a:stretch/>
        </p:blipFill>
        <p:spPr bwMode="auto">
          <a:xfrm>
            <a:off x="5758815" y="1290167"/>
            <a:ext cx="2699385" cy="1128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tomhall\Desktop\Testing Files\Site Layout Test\Drawings\Solar Study - 12noo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27232" r="21287" b="38972"/>
          <a:stretch/>
        </p:blipFill>
        <p:spPr bwMode="auto">
          <a:xfrm>
            <a:off x="685800" y="4737142"/>
            <a:ext cx="2699385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omhall\Desktop\Testing Files\Site Layout Test\Drawings\Solar Study - 2pm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 t="27381" r="20548" b="38674"/>
          <a:stretch/>
        </p:blipFill>
        <p:spPr bwMode="auto">
          <a:xfrm>
            <a:off x="5761149" y="4751112"/>
            <a:ext cx="2699385" cy="1129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781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1595"/>
            <a:ext cx="7772400" cy="440715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https://www.youtube.com/watch?v=uetjCMXgInw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01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Initial set up cost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Reducing error improve consistency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Supply chain readiness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Collaboration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Skills and Training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Excellent design tool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Consistency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Provide more to home owners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Not a one stop shop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56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Helping Charity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8" y="1377293"/>
            <a:ext cx="4375083" cy="4375083"/>
          </a:xfrm>
        </p:spPr>
      </p:pic>
    </p:spTree>
    <p:extLst>
      <p:ext uri="{BB962C8B-B14F-4D97-AF65-F5344CB8AC3E}">
        <p14:creationId xmlns:p14="http://schemas.microsoft.com/office/powerpoint/2010/main" val="2623102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HBF Digital Construction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Promotes Digital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network for House Builders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Share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Removes ambiguity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Enhance communication with key stakeholders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Reports back to the wider housebuilding community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Seeks to push boundaries and innovate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180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accurate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Greater transparency of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Actual visual representation of new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Specification accountability for design and as built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Innovation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invaluable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Links with other compliance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0">
              <a:buNone/>
            </a:pP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366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Perseverance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28" y="1470101"/>
            <a:ext cx="6308302" cy="41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05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&amp; A Session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74" y="1052512"/>
            <a:ext cx="6096508" cy="48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2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1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endParaRPr lang="en-GB" dirty="0"/>
          </a:p>
        </p:txBody>
      </p:sp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20" y="1052519"/>
            <a:ext cx="4931031" cy="491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696" y="1378226"/>
            <a:ext cx="30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“BIM is about people and process as much as it is </a:t>
            </a:r>
            <a:r>
              <a:rPr lang="en-GB" sz="2000" dirty="0"/>
              <a:t>about software”</a:t>
            </a:r>
          </a:p>
        </p:txBody>
      </p:sp>
    </p:spTree>
    <p:extLst>
      <p:ext uri="{BB962C8B-B14F-4D97-AF65-F5344CB8AC3E}">
        <p14:creationId xmlns:p14="http://schemas.microsoft.com/office/powerpoint/2010/main" val="1394799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86" y="2981739"/>
            <a:ext cx="3707358" cy="3021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 Builders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950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Started the process in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BIM just a buzz word?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Media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there any added value to the business?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Carbon agenda was influential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3D </a:t>
            </a:r>
            <a:r>
              <a:rPr lang="en-US" sz="2000" dirty="0" err="1"/>
              <a:t>Visualisation</a:t>
            </a:r>
            <a:r>
              <a:rPr lang="en-US" sz="2000" dirty="0"/>
              <a:t> to assist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Collaborate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55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6" y="1387766"/>
            <a:ext cx="3060190" cy="390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950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Software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in vocabulary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Components fully parametric</a:t>
            </a:r>
          </a:p>
          <a:p>
            <a:pPr marL="0" indent="0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Automated scheduling</a:t>
            </a:r>
          </a:p>
          <a:p>
            <a:pPr marL="0" indent="0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 with </a:t>
            </a:r>
            <a:r>
              <a:rPr lang="en-US" sz="2000" dirty="0" err="1"/>
              <a:t>Worksets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Tap into </a:t>
            </a:r>
            <a:r>
              <a:rPr lang="en-US" sz="2000" dirty="0" err="1"/>
              <a:t>visualisation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Supply chain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Drive </a:t>
            </a:r>
            <a:r>
              <a:rPr lang="en-US" sz="2000" dirty="0" err="1"/>
              <a:t>standardisation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77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Hardware and Infrastructure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76" y="1325218"/>
            <a:ext cx="6355800" cy="44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0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the Plunge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60" y="1245706"/>
            <a:ext cx="6156831" cy="44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7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the Plunge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2011 Software was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Central Team used Revit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BIM content was created by Miller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Incredibly steep learning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Internal service levels maintained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standard house types drawn in native Revit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Original working drawing packs replicated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080590"/>
      </p:ext>
    </p:extLst>
  </p:cSld>
  <p:clrMapOvr>
    <a:masterClrMapping/>
  </p:clrMapOvr>
</p:sld>
</file>

<file path=ppt/theme/theme1.xml><?xml version="1.0" encoding="utf-8"?>
<a:theme xmlns:a="http://schemas.openxmlformats.org/drawingml/2006/main" name="HBFThemePW2014">
  <a:themeElements>
    <a:clrScheme name="HBF COLOURS 2014">
      <a:dk1>
        <a:srgbClr val="555555"/>
      </a:dk1>
      <a:lt1>
        <a:sysClr val="window" lastClr="FFFFFF"/>
      </a:lt1>
      <a:dk2>
        <a:srgbClr val="4B5648"/>
      </a:dk2>
      <a:lt2>
        <a:srgbClr val="778973"/>
      </a:lt2>
      <a:accent1>
        <a:srgbClr val="5E9491"/>
      </a:accent1>
      <a:accent2>
        <a:srgbClr val="BA544D"/>
      </a:accent2>
      <a:accent3>
        <a:srgbClr val="D19E38"/>
      </a:accent3>
      <a:accent4>
        <a:srgbClr val="4B5648"/>
      </a:accent4>
      <a:accent5>
        <a:srgbClr val="E2DECC"/>
      </a:accent5>
      <a:accent6>
        <a:srgbClr val="3CA676"/>
      </a:accent6>
      <a:hlink>
        <a:srgbClr val="D19E38"/>
      </a:hlink>
      <a:folHlink>
        <a:srgbClr val="420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BF2014STANDARD.potx" id="{8365CB34-1EF3-48CD-8D3A-BCF61F0784C0}" vid="{1CFB9F88-AF38-4786-A292-0BA48A00B6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HBF2014STANDARD</Template>
  <TotalTime>584</TotalTime>
  <Words>474</Words>
  <Application>Microsoft Office PowerPoint</Application>
  <PresentationFormat>On-screen Show (4:3)</PresentationFormat>
  <Paragraphs>212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ＭＳ Ｐゴシック</vt:lpstr>
      <vt:lpstr>Arial</vt:lpstr>
      <vt:lpstr>TechnicBold</vt:lpstr>
      <vt:lpstr>HBFThemePW2014</vt:lpstr>
      <vt:lpstr>Digital Construction</vt:lpstr>
      <vt:lpstr>Agenda</vt:lpstr>
      <vt:lpstr>What is Building Information Modelling?</vt:lpstr>
      <vt:lpstr>What is BIM?</vt:lpstr>
      <vt:lpstr>House Builders Journey</vt:lpstr>
      <vt:lpstr>Fact Finding</vt:lpstr>
      <vt:lpstr>IT Hardware and Infrastructure</vt:lpstr>
      <vt:lpstr>Taking the Plunge</vt:lpstr>
      <vt:lpstr>Taking the Plunge</vt:lpstr>
      <vt:lpstr>Terminology</vt:lpstr>
      <vt:lpstr>Family Creation</vt:lpstr>
      <vt:lpstr>Asset Data Examples</vt:lpstr>
      <vt:lpstr>Schedules</vt:lpstr>
      <vt:lpstr>Exporting Information</vt:lpstr>
      <vt:lpstr>Live Views</vt:lpstr>
      <vt:lpstr>Tail Chasing</vt:lpstr>
      <vt:lpstr>Sections </vt:lpstr>
      <vt:lpstr>Annotation </vt:lpstr>
      <vt:lpstr>Collaboration </vt:lpstr>
      <vt:lpstr>Supply Chain Support</vt:lpstr>
      <vt:lpstr>Supply Chain</vt:lpstr>
      <vt:lpstr>Supply Chain</vt:lpstr>
      <vt:lpstr>Supply Chain</vt:lpstr>
      <vt:lpstr>External Portals</vt:lpstr>
      <vt:lpstr>Working Drawing Information</vt:lpstr>
      <vt:lpstr>Internal Design</vt:lpstr>
      <vt:lpstr>Visualisation</vt:lpstr>
      <vt:lpstr>Street Scenes</vt:lpstr>
      <vt:lpstr>Site Layout Design</vt:lpstr>
      <vt:lpstr>Site Layout Design</vt:lpstr>
      <vt:lpstr>Solar Studies</vt:lpstr>
      <vt:lpstr>Site Animation</vt:lpstr>
      <vt:lpstr>Business Conclusion</vt:lpstr>
      <vt:lpstr>Helping Charity</vt:lpstr>
      <vt:lpstr>HBF Digital Construction Group</vt:lpstr>
      <vt:lpstr>Potential Benefits</vt:lpstr>
      <vt:lpstr>Perseverance</vt:lpstr>
      <vt:lpstr>Q &amp; A Session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Ferrans</dc:creator>
  <cp:lastModifiedBy>Craig Ferrans</cp:lastModifiedBy>
  <cp:revision>74</cp:revision>
  <dcterms:created xsi:type="dcterms:W3CDTF">2017-04-05T13:03:51Z</dcterms:created>
  <dcterms:modified xsi:type="dcterms:W3CDTF">2017-04-13T07:26:04Z</dcterms:modified>
</cp:coreProperties>
</file>