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536" r:id="rId1"/>
  </p:sldMasterIdLst>
  <p:notesMasterIdLst>
    <p:notesMasterId r:id="rId14"/>
  </p:notesMasterIdLst>
  <p:handoutMasterIdLst>
    <p:handoutMasterId r:id="rId15"/>
  </p:handoutMasterIdLst>
  <p:sldIdLst>
    <p:sldId id="793" r:id="rId2"/>
    <p:sldId id="827" r:id="rId3"/>
    <p:sldId id="828" r:id="rId4"/>
    <p:sldId id="822" r:id="rId5"/>
    <p:sldId id="830" r:id="rId6"/>
    <p:sldId id="829" r:id="rId7"/>
    <p:sldId id="831" r:id="rId8"/>
    <p:sldId id="823" r:id="rId9"/>
    <p:sldId id="824" r:id="rId10"/>
    <p:sldId id="825" r:id="rId11"/>
    <p:sldId id="826" r:id="rId12"/>
    <p:sldId id="741" r:id="rId13"/>
  </p:sldIdLst>
  <p:sldSz cx="9144000" cy="6858000" type="screen4x3"/>
  <p:notesSz cx="6797675" cy="9982200"/>
  <p:defaultTextStyle>
    <a:defPPr>
      <a:defRPr lang="en-GB"/>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2776"/>
    <a:srgbClr val="FBF6EB"/>
    <a:srgbClr val="3182C5"/>
    <a:srgbClr val="465147"/>
    <a:srgbClr val="3F4C3E"/>
    <a:srgbClr val="0000FF"/>
    <a:srgbClr val="0033CC"/>
    <a:srgbClr val="1B035D"/>
    <a:srgbClr val="6E77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6093" autoAdjust="0"/>
  </p:normalViewPr>
  <p:slideViewPr>
    <p:cSldViewPr>
      <p:cViewPr varScale="1">
        <p:scale>
          <a:sx n="114" d="100"/>
          <a:sy n="114" d="100"/>
        </p:scale>
        <p:origin x="1272" y="10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62" d="100"/>
          <a:sy n="62" d="100"/>
        </p:scale>
        <p:origin x="32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9669"/>
          </a:xfrm>
          <a:prstGeom prst="rect">
            <a:avLst/>
          </a:prstGeom>
        </p:spPr>
        <p:txBody>
          <a:bodyPr vert="horz" lIns="91440" tIns="45720" rIns="91440" bIns="45720" rtlCol="0"/>
          <a:lstStyle>
            <a:lvl1pPr algn="l" eaLnBrk="1" hangingPunct="1">
              <a:defRPr sz="1200" dirty="0">
                <a:latin typeface="Arial" pitchFamily="34" charset="0"/>
                <a:ea typeface="ＭＳ Ｐゴシック"/>
                <a:cs typeface="ＭＳ Ｐゴシック"/>
              </a:defRPr>
            </a:lvl1pPr>
          </a:lstStyle>
          <a:p>
            <a:pPr>
              <a:defRPr/>
            </a:pPr>
            <a:endParaRPr lang="en-GB" dirty="0"/>
          </a:p>
        </p:txBody>
      </p:sp>
      <p:sp>
        <p:nvSpPr>
          <p:cNvPr id="3" name="Date Placeholder 2"/>
          <p:cNvSpPr>
            <a:spLocks noGrp="1"/>
          </p:cNvSpPr>
          <p:nvPr>
            <p:ph type="dt" sz="quarter" idx="1"/>
          </p:nvPr>
        </p:nvSpPr>
        <p:spPr>
          <a:xfrm>
            <a:off x="3849688" y="0"/>
            <a:ext cx="2946400" cy="499669"/>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BE602A8F-58EA-4D04-8122-BC90816E82B8}" type="datetimeFigureOut">
              <a:rPr lang="en-US" altLang="en-US"/>
              <a:pPr/>
              <a:t>11/8/2017</a:t>
            </a:fld>
            <a:endParaRPr lang="en-GB" altLang="en-US" dirty="0"/>
          </a:p>
        </p:txBody>
      </p:sp>
      <p:sp>
        <p:nvSpPr>
          <p:cNvPr id="4" name="Footer Placeholder 3"/>
          <p:cNvSpPr>
            <a:spLocks noGrp="1"/>
          </p:cNvSpPr>
          <p:nvPr>
            <p:ph type="ftr" sz="quarter" idx="2"/>
          </p:nvPr>
        </p:nvSpPr>
        <p:spPr>
          <a:xfrm>
            <a:off x="0" y="9480937"/>
            <a:ext cx="2946400" cy="499668"/>
          </a:xfrm>
          <a:prstGeom prst="rect">
            <a:avLst/>
          </a:prstGeom>
        </p:spPr>
        <p:txBody>
          <a:bodyPr vert="horz" lIns="91440" tIns="45720" rIns="91440" bIns="45720" rtlCol="0" anchor="b"/>
          <a:lstStyle>
            <a:lvl1pPr algn="l" eaLnBrk="1" hangingPunct="1">
              <a:defRPr sz="1200" dirty="0">
                <a:latin typeface="Arial" pitchFamily="34" charset="0"/>
                <a:ea typeface="ＭＳ Ｐゴシック"/>
                <a:cs typeface="ＭＳ Ｐゴシック"/>
              </a:defRPr>
            </a:lvl1pPr>
          </a:lstStyle>
          <a:p>
            <a:pPr>
              <a:defRPr/>
            </a:pPr>
            <a:endParaRPr lang="en-GB" dirty="0"/>
          </a:p>
        </p:txBody>
      </p:sp>
      <p:sp>
        <p:nvSpPr>
          <p:cNvPr id="5" name="Slide Number Placeholder 4"/>
          <p:cNvSpPr>
            <a:spLocks noGrp="1"/>
          </p:cNvSpPr>
          <p:nvPr>
            <p:ph type="sldNum" sz="quarter" idx="3"/>
          </p:nvPr>
        </p:nvSpPr>
        <p:spPr>
          <a:xfrm>
            <a:off x="3849688" y="9480937"/>
            <a:ext cx="2946400" cy="49966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49736CB-0DD3-41AF-8273-15449623ADCE}" type="slidenum">
              <a:rPr lang="en-GB" altLang="en-US"/>
              <a:pPr/>
              <a:t>‹#›</a:t>
            </a:fld>
            <a:endParaRPr lang="en-GB" altLang="en-US" dirty="0"/>
          </a:p>
        </p:txBody>
      </p:sp>
    </p:spTree>
    <p:extLst>
      <p:ext uri="{BB962C8B-B14F-4D97-AF65-F5344CB8AC3E}">
        <p14:creationId xmlns:p14="http://schemas.microsoft.com/office/powerpoint/2010/main" val="4123331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9669"/>
          </a:xfrm>
          <a:prstGeom prst="rect">
            <a:avLst/>
          </a:prstGeom>
        </p:spPr>
        <p:txBody>
          <a:bodyPr vert="horz" lIns="91440" tIns="45720" rIns="91440" bIns="45720" rtlCol="0"/>
          <a:lstStyle>
            <a:lvl1pPr algn="l" eaLnBrk="0" hangingPunct="0">
              <a:defRPr sz="1200" dirty="0">
                <a:latin typeface="Arial" charset="0"/>
                <a:ea typeface="ＭＳ Ｐゴシック" pitchFamily="1" charset="-128"/>
                <a:cs typeface="+mn-cs"/>
              </a:defRPr>
            </a:lvl1pPr>
          </a:lstStyle>
          <a:p>
            <a:pPr>
              <a:defRPr/>
            </a:pPr>
            <a:endParaRPr lang="en-GB" dirty="0"/>
          </a:p>
        </p:txBody>
      </p:sp>
      <p:sp>
        <p:nvSpPr>
          <p:cNvPr id="3" name="Date Placeholder 2"/>
          <p:cNvSpPr>
            <a:spLocks noGrp="1"/>
          </p:cNvSpPr>
          <p:nvPr>
            <p:ph type="dt" idx="1"/>
          </p:nvPr>
        </p:nvSpPr>
        <p:spPr>
          <a:xfrm>
            <a:off x="3849688" y="0"/>
            <a:ext cx="2946400" cy="499669"/>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9DE3E39-8330-4D4B-A98C-5A5851FB287E}" type="datetimeFigureOut">
              <a:rPr lang="en-US" altLang="en-US"/>
              <a:pPr/>
              <a:t>11/8/2017</a:t>
            </a:fld>
            <a:endParaRPr lang="en-GB" altLang="en-US" dirty="0"/>
          </a:p>
        </p:txBody>
      </p:sp>
      <p:sp>
        <p:nvSpPr>
          <p:cNvPr id="4" name="Slide Image Placeholder 3"/>
          <p:cNvSpPr>
            <a:spLocks noGrp="1" noRot="1" noChangeAspect="1"/>
          </p:cNvSpPr>
          <p:nvPr>
            <p:ph type="sldImg" idx="2"/>
          </p:nvPr>
        </p:nvSpPr>
        <p:spPr>
          <a:xfrm>
            <a:off x="903288" y="749300"/>
            <a:ext cx="4991100" cy="374332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0" y="4741267"/>
            <a:ext cx="5438775" cy="4492229"/>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9480937"/>
            <a:ext cx="2946400" cy="499668"/>
          </a:xfrm>
          <a:prstGeom prst="rect">
            <a:avLst/>
          </a:prstGeom>
        </p:spPr>
        <p:txBody>
          <a:bodyPr vert="horz" lIns="91440" tIns="45720" rIns="91440" bIns="45720" rtlCol="0" anchor="b"/>
          <a:lstStyle>
            <a:lvl1pPr algn="l" eaLnBrk="0" hangingPunct="0">
              <a:defRPr sz="1200" dirty="0">
                <a:latin typeface="Arial" charset="0"/>
                <a:ea typeface="ＭＳ Ｐゴシック" pitchFamily="1" charset="-128"/>
                <a:cs typeface="+mn-cs"/>
              </a:defRPr>
            </a:lvl1pPr>
          </a:lstStyle>
          <a:p>
            <a:pPr>
              <a:defRPr/>
            </a:pPr>
            <a:endParaRPr lang="en-GB" dirty="0"/>
          </a:p>
        </p:txBody>
      </p:sp>
      <p:sp>
        <p:nvSpPr>
          <p:cNvPr id="7" name="Slide Number Placeholder 6"/>
          <p:cNvSpPr>
            <a:spLocks noGrp="1"/>
          </p:cNvSpPr>
          <p:nvPr>
            <p:ph type="sldNum" sz="quarter" idx="5"/>
          </p:nvPr>
        </p:nvSpPr>
        <p:spPr>
          <a:xfrm>
            <a:off x="3849688" y="9480937"/>
            <a:ext cx="2946400" cy="49966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4FCFE23-32E3-43BA-A0AC-D171F4A0291F}" type="slidenum">
              <a:rPr lang="en-GB" altLang="en-US"/>
              <a:pPr/>
              <a:t>‹#›</a:t>
            </a:fld>
            <a:endParaRPr lang="en-GB" altLang="en-US" dirty="0"/>
          </a:p>
        </p:txBody>
      </p:sp>
    </p:spTree>
    <p:extLst>
      <p:ext uri="{BB962C8B-B14F-4D97-AF65-F5344CB8AC3E}">
        <p14:creationId xmlns:p14="http://schemas.microsoft.com/office/powerpoint/2010/main" val="42246818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3804"/>
            <a:ext cx="7772400" cy="1283199"/>
          </a:xfrm>
          <a:noFill/>
        </p:spPr>
        <p:txBody>
          <a:bodyPr>
            <a:normAutofit/>
          </a:bodyPr>
          <a:lstStyle>
            <a:lvl1pPr algn="ctr">
              <a:defRPr sz="3600" b="1">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1371600" y="3643465"/>
            <a:ext cx="6400800" cy="1456375"/>
          </a:xfrm>
        </p:spPr>
        <p:txBody>
          <a:bodyPr>
            <a:normAutofit/>
          </a:bodyPr>
          <a:lstStyle>
            <a:lvl1pPr marL="0" indent="0" algn="ctr">
              <a:buNone/>
              <a:defRPr sz="2800">
                <a:solidFill>
                  <a:schemeClr val="accent3"/>
                </a:solidFill>
              </a:defRPr>
            </a:lvl1pPr>
            <a:lvl2pPr marL="192873" indent="0" algn="ctr">
              <a:buNone/>
              <a:defRPr/>
            </a:lvl2pPr>
            <a:lvl3pPr marL="385744" indent="0" algn="ctr">
              <a:buNone/>
              <a:defRPr/>
            </a:lvl3pPr>
            <a:lvl4pPr marL="578616" indent="0" algn="ctr">
              <a:buNone/>
              <a:defRPr/>
            </a:lvl4pPr>
            <a:lvl5pPr marL="771487" indent="0" algn="ctr">
              <a:buNone/>
              <a:defRPr/>
            </a:lvl5pPr>
            <a:lvl6pPr marL="964359" indent="0" algn="ctr">
              <a:buNone/>
              <a:defRPr/>
            </a:lvl6pPr>
            <a:lvl7pPr marL="1157230" indent="0" algn="ctr">
              <a:buNone/>
              <a:defRPr/>
            </a:lvl7pPr>
            <a:lvl8pPr marL="1350102" indent="0" algn="ctr">
              <a:buNone/>
              <a:defRPr/>
            </a:lvl8pPr>
            <a:lvl9pPr marL="1542973" indent="0" algn="ctr">
              <a:buNone/>
              <a:defRPr/>
            </a:lvl9pPr>
          </a:lstStyle>
          <a:p>
            <a:r>
              <a:rPr lang="en-US"/>
              <a:t>Click to edit Master subtitle style</a:t>
            </a:r>
            <a:endParaRPr lang="en-GB" dirty="0"/>
          </a:p>
        </p:txBody>
      </p:sp>
      <p:cxnSp>
        <p:nvCxnSpPr>
          <p:cNvPr id="8" name="Straight Connector 7"/>
          <p:cNvCxnSpPr/>
          <p:nvPr/>
        </p:nvCxnSpPr>
        <p:spPr bwMode="auto">
          <a:xfrm>
            <a:off x="685800" y="3356992"/>
            <a:ext cx="7772400" cy="0"/>
          </a:xfrm>
          <a:prstGeom prst="line">
            <a:avLst/>
          </a:prstGeom>
          <a:solidFill>
            <a:schemeClr val="accent1"/>
          </a:solidFill>
          <a:ln w="44450" cap="flat" cmpd="sng" algn="ctr">
            <a:solidFill>
              <a:schemeClr val="accent3"/>
            </a:solidFill>
            <a:prstDash val="solid"/>
            <a:round/>
            <a:headEnd type="none" w="med" len="med"/>
            <a:tailEnd type="none" w="med" len="med"/>
          </a:ln>
          <a:effectLst/>
        </p:spPr>
      </p:cxnSp>
    </p:spTree>
    <p:extLst>
      <p:ext uri="{BB962C8B-B14F-4D97-AF65-F5344CB8AC3E}">
        <p14:creationId xmlns:p14="http://schemas.microsoft.com/office/powerpoint/2010/main" val="373598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06710"/>
            <a:ext cx="3008313" cy="1162050"/>
          </a:xfrm>
        </p:spPr>
        <p:txBody>
          <a:bodyPr anchor="b"/>
          <a:lstStyle>
            <a:lvl1pPr algn="l">
              <a:defRPr sz="844" b="1"/>
            </a:lvl1pPr>
          </a:lstStyle>
          <a:p>
            <a:r>
              <a:rPr lang="en-US"/>
              <a:t>Click to edit Master title style</a:t>
            </a:r>
            <a:endParaRPr lang="en-GB"/>
          </a:p>
        </p:txBody>
      </p:sp>
      <p:sp>
        <p:nvSpPr>
          <p:cNvPr id="3" name="Content Placeholder 2"/>
          <p:cNvSpPr>
            <a:spLocks noGrp="1"/>
          </p:cNvSpPr>
          <p:nvPr>
            <p:ph idx="1"/>
          </p:nvPr>
        </p:nvSpPr>
        <p:spPr>
          <a:xfrm>
            <a:off x="3575050" y="96189"/>
            <a:ext cx="5111750" cy="5349057"/>
          </a:xfrm>
        </p:spPr>
        <p:txBody>
          <a:bodyPr/>
          <a:lstStyle>
            <a:lvl1pPr>
              <a:defRPr sz="1351"/>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2" y="1268761"/>
            <a:ext cx="3008313" cy="4176464"/>
          </a:xfrm>
        </p:spPr>
        <p:txBody>
          <a:bodyPr/>
          <a:lstStyle>
            <a:lvl1pPr marL="0" indent="0">
              <a:buNone/>
              <a:defRPr sz="591"/>
            </a:lvl1pPr>
            <a:lvl2pPr marL="192873" indent="0">
              <a:buNone/>
              <a:defRPr sz="507"/>
            </a:lvl2pPr>
            <a:lvl3pPr marL="385744" indent="0">
              <a:buNone/>
              <a:defRPr sz="421"/>
            </a:lvl3pPr>
            <a:lvl4pPr marL="578616" indent="0">
              <a:buNone/>
              <a:defRPr sz="380"/>
            </a:lvl4pPr>
            <a:lvl5pPr marL="771487" indent="0">
              <a:buNone/>
              <a:defRPr sz="380"/>
            </a:lvl5pPr>
            <a:lvl6pPr marL="964359" indent="0">
              <a:buNone/>
              <a:defRPr sz="380"/>
            </a:lvl6pPr>
            <a:lvl7pPr marL="1157230" indent="0">
              <a:buNone/>
              <a:defRPr sz="380"/>
            </a:lvl7pPr>
            <a:lvl8pPr marL="1350102" indent="0">
              <a:buNone/>
              <a:defRPr sz="380"/>
            </a:lvl8pPr>
            <a:lvl9pPr marL="1542973" indent="0">
              <a:buNone/>
              <a:defRPr sz="380"/>
            </a:lvl9pPr>
          </a:lstStyle>
          <a:p>
            <a:pPr lvl="0"/>
            <a:r>
              <a:rPr lang="en-US"/>
              <a:t>Click to edit Master text styles</a:t>
            </a:r>
          </a:p>
        </p:txBody>
      </p:sp>
      <p:sp>
        <p:nvSpPr>
          <p:cNvPr id="11" name="Rectangle 6"/>
          <p:cNvSpPr txBox="1">
            <a:spLocks noChangeArrowheads="1"/>
          </p:cNvSpPr>
          <p:nvPr/>
        </p:nvSpPr>
        <p:spPr>
          <a:xfrm>
            <a:off x="6125204" y="6150505"/>
            <a:ext cx="1905000" cy="457200"/>
          </a:xfrm>
          <a:prstGeom prst="rect">
            <a:avLst/>
          </a:prstGeom>
          <a:ln/>
        </p:spPr>
        <p:txBody>
          <a:bodyPr/>
          <a:lstStyle>
            <a:defPPr>
              <a:defRPr lang="en-GB"/>
            </a:defPPr>
            <a:lvl1pPr algn="l" rtl="0" eaLnBrk="0" fontAlgn="base" hangingPunct="0">
              <a:spcBef>
                <a:spcPct val="0"/>
              </a:spcBef>
              <a:spcAft>
                <a:spcPct val="0"/>
              </a:spcAft>
              <a:defRPr sz="1600" kern="1200">
                <a:solidFill>
                  <a:schemeClr val="bg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fld id="{2E6D2815-91A8-4AF6-8528-A9B73F732090}" type="slidenum">
              <a:rPr lang="en-US" altLang="en-US" sz="1200" smtClean="0"/>
              <a:pPr/>
              <a:t>‹#›</a:t>
            </a:fld>
            <a:endParaRPr lang="en-US" altLang="en-US" sz="1200" dirty="0"/>
          </a:p>
        </p:txBody>
      </p:sp>
    </p:spTree>
    <p:extLst>
      <p:ext uri="{BB962C8B-B14F-4D97-AF65-F5344CB8AC3E}">
        <p14:creationId xmlns:p14="http://schemas.microsoft.com/office/powerpoint/2010/main" val="268893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302422"/>
            <a:ext cx="5486400" cy="566738"/>
          </a:xfrm>
        </p:spPr>
        <p:txBody>
          <a:bodyPr anchor="b"/>
          <a:lstStyle>
            <a:lvl1pPr algn="l">
              <a:defRPr sz="844" b="1"/>
            </a:lvl1pPr>
          </a:lstStyle>
          <a:p>
            <a:r>
              <a:rPr lang="en-US"/>
              <a:t>Click to edit Master title style</a:t>
            </a:r>
            <a:endParaRPr lang="en-GB"/>
          </a:p>
        </p:txBody>
      </p:sp>
      <p:sp>
        <p:nvSpPr>
          <p:cNvPr id="3" name="Picture Placeholder 2"/>
          <p:cNvSpPr>
            <a:spLocks noGrp="1"/>
          </p:cNvSpPr>
          <p:nvPr>
            <p:ph type="pic" idx="1"/>
          </p:nvPr>
        </p:nvSpPr>
        <p:spPr>
          <a:xfrm>
            <a:off x="1792288" y="116632"/>
            <a:ext cx="5486400" cy="4114800"/>
          </a:xfrm>
        </p:spPr>
        <p:txBody>
          <a:bodyPr/>
          <a:lstStyle>
            <a:lvl1pPr marL="0" indent="0">
              <a:buNone/>
              <a:defRPr sz="1351"/>
            </a:lvl1pPr>
            <a:lvl2pPr marL="192873" indent="0">
              <a:buNone/>
              <a:defRPr sz="1181"/>
            </a:lvl2pPr>
            <a:lvl3pPr marL="385744" indent="0">
              <a:buNone/>
              <a:defRPr sz="1013"/>
            </a:lvl3pPr>
            <a:lvl4pPr marL="578616" indent="0">
              <a:buNone/>
              <a:defRPr sz="844"/>
            </a:lvl4pPr>
            <a:lvl5pPr marL="771487" indent="0">
              <a:buNone/>
              <a:defRPr sz="844"/>
            </a:lvl5pPr>
            <a:lvl6pPr marL="964359" indent="0">
              <a:buNone/>
              <a:defRPr sz="844"/>
            </a:lvl6pPr>
            <a:lvl7pPr marL="1157230" indent="0">
              <a:buNone/>
              <a:defRPr sz="844"/>
            </a:lvl7pPr>
            <a:lvl8pPr marL="1350102" indent="0">
              <a:buNone/>
              <a:defRPr sz="844"/>
            </a:lvl8pPr>
            <a:lvl9pPr marL="1542973" indent="0">
              <a:buNone/>
              <a:defRPr sz="844"/>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4869160"/>
            <a:ext cx="5486400" cy="648072"/>
          </a:xfrm>
        </p:spPr>
        <p:txBody>
          <a:bodyPr/>
          <a:lstStyle>
            <a:lvl1pPr marL="0" indent="0">
              <a:buNone/>
              <a:defRPr sz="591"/>
            </a:lvl1pPr>
            <a:lvl2pPr marL="192873" indent="0">
              <a:buNone/>
              <a:defRPr sz="507"/>
            </a:lvl2pPr>
            <a:lvl3pPr marL="385744" indent="0">
              <a:buNone/>
              <a:defRPr sz="421"/>
            </a:lvl3pPr>
            <a:lvl4pPr marL="578616" indent="0">
              <a:buNone/>
              <a:defRPr sz="380"/>
            </a:lvl4pPr>
            <a:lvl5pPr marL="771487" indent="0">
              <a:buNone/>
              <a:defRPr sz="380"/>
            </a:lvl5pPr>
            <a:lvl6pPr marL="964359" indent="0">
              <a:buNone/>
              <a:defRPr sz="380"/>
            </a:lvl6pPr>
            <a:lvl7pPr marL="1157230" indent="0">
              <a:buNone/>
              <a:defRPr sz="380"/>
            </a:lvl7pPr>
            <a:lvl8pPr marL="1350102" indent="0">
              <a:buNone/>
              <a:defRPr sz="380"/>
            </a:lvl8pPr>
            <a:lvl9pPr marL="1542973" indent="0">
              <a:buNone/>
              <a:defRPr sz="380"/>
            </a:lvl9pPr>
          </a:lstStyle>
          <a:p>
            <a:pPr lvl="0"/>
            <a:r>
              <a:rPr lang="en-US"/>
              <a:t>Click to edit Master text styles</a:t>
            </a:r>
          </a:p>
        </p:txBody>
      </p:sp>
    </p:spTree>
    <p:extLst>
      <p:ext uri="{BB962C8B-B14F-4D97-AF65-F5344CB8AC3E}">
        <p14:creationId xmlns:p14="http://schemas.microsoft.com/office/powerpoint/2010/main" val="2810648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08720"/>
          </a:xfrm>
        </p:spPr>
        <p:txBody>
          <a:bodyPr>
            <a:normAutofit/>
          </a:bodyPr>
          <a:lstStyle>
            <a:lvl1pPr>
              <a:defRPr sz="3200"/>
            </a:lvl1pPr>
          </a:lstStyle>
          <a:p>
            <a:r>
              <a:rPr lang="en-US"/>
              <a:t>Click to edit Master title style</a:t>
            </a:r>
            <a:endParaRPr lang="en-GB" dirty="0"/>
          </a:p>
        </p:txBody>
      </p:sp>
      <p:sp>
        <p:nvSpPr>
          <p:cNvPr id="3" name="Vertical Text Placeholder 2"/>
          <p:cNvSpPr>
            <a:spLocks noGrp="1"/>
          </p:cNvSpPr>
          <p:nvPr>
            <p:ph type="body" orient="vert" idx="1"/>
          </p:nvPr>
        </p:nvSpPr>
        <p:spPr>
          <a:xfrm>
            <a:off x="685800" y="980728"/>
            <a:ext cx="7772400" cy="44028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p:nvCxnSpPr>
        <p:spPr bwMode="auto">
          <a:xfrm>
            <a:off x="685800" y="908720"/>
            <a:ext cx="7772400" cy="0"/>
          </a:xfrm>
          <a:prstGeom prst="line">
            <a:avLst/>
          </a:prstGeom>
          <a:solidFill>
            <a:schemeClr val="accent1"/>
          </a:solidFill>
          <a:ln w="44450" cap="flat" cmpd="sng" algn="ctr">
            <a:solidFill>
              <a:schemeClr val="accent3"/>
            </a:solidFill>
            <a:prstDash val="solid"/>
            <a:round/>
            <a:headEnd type="none" w="med" len="med"/>
            <a:tailEnd type="none" w="med" len="med"/>
          </a:ln>
          <a:effectLst/>
        </p:spPr>
      </p:cxnSp>
      <p:sp>
        <p:nvSpPr>
          <p:cNvPr id="11" name="Rectangle 4"/>
          <p:cNvSpPr>
            <a:spLocks noGrp="1" noChangeArrowheads="1"/>
          </p:cNvSpPr>
          <p:nvPr>
            <p:ph type="dt" sz="half" idx="10"/>
          </p:nvPr>
        </p:nvSpPr>
        <p:spPr>
          <a:xfrm>
            <a:off x="251520" y="6150505"/>
            <a:ext cx="1905000" cy="457200"/>
          </a:xfrm>
          <a:prstGeom prst="rect">
            <a:avLst/>
          </a:prstGeom>
          <a:ln/>
        </p:spPr>
        <p:txBody>
          <a:bodyPr/>
          <a:lstStyle>
            <a:lvl1pPr>
              <a:defRPr sz="1200">
                <a:solidFill>
                  <a:schemeClr val="bg1"/>
                </a:solidFill>
              </a:defRPr>
            </a:lvl1pPr>
          </a:lstStyle>
          <a:p>
            <a:pPr>
              <a:defRPr/>
            </a:pPr>
            <a:endParaRPr lang="en-US" dirty="0"/>
          </a:p>
        </p:txBody>
      </p:sp>
      <p:sp>
        <p:nvSpPr>
          <p:cNvPr id="12" name="Rectangle 5"/>
          <p:cNvSpPr>
            <a:spLocks noGrp="1" noChangeArrowheads="1"/>
          </p:cNvSpPr>
          <p:nvPr>
            <p:ph type="ftr" sz="quarter" idx="11"/>
          </p:nvPr>
        </p:nvSpPr>
        <p:spPr>
          <a:xfrm>
            <a:off x="2573778" y="6155610"/>
            <a:ext cx="2895600" cy="457200"/>
          </a:xfrm>
          <a:prstGeom prst="rect">
            <a:avLst/>
          </a:prstGeom>
          <a:ln/>
        </p:spPr>
        <p:txBody>
          <a:bodyPr/>
          <a:lstStyle>
            <a:lvl1pPr>
              <a:defRPr sz="1200">
                <a:solidFill>
                  <a:schemeClr val="bg1"/>
                </a:solidFill>
              </a:defRPr>
            </a:lvl1pPr>
          </a:lstStyle>
          <a:p>
            <a:pPr>
              <a:defRPr/>
            </a:pPr>
            <a:endParaRPr lang="en-US" dirty="0"/>
          </a:p>
        </p:txBody>
      </p:sp>
      <p:sp>
        <p:nvSpPr>
          <p:cNvPr id="13" name="Rectangle 6"/>
          <p:cNvSpPr>
            <a:spLocks noGrp="1" noChangeArrowheads="1"/>
          </p:cNvSpPr>
          <p:nvPr>
            <p:ph type="sldNum" sz="quarter" idx="12"/>
          </p:nvPr>
        </p:nvSpPr>
        <p:spPr>
          <a:xfrm>
            <a:off x="6125204" y="6150505"/>
            <a:ext cx="1905000" cy="457200"/>
          </a:xfrm>
          <a:prstGeom prst="rect">
            <a:avLst/>
          </a:prstGeom>
          <a:ln/>
        </p:spPr>
        <p:txBody>
          <a:bodyPr/>
          <a:lstStyle>
            <a:lvl1pPr>
              <a:defRPr sz="1200">
                <a:solidFill>
                  <a:schemeClr val="bg1"/>
                </a:solidFill>
              </a:defRPr>
            </a:lvl1pPr>
          </a:lstStyle>
          <a:p>
            <a:fld id="{748ED5A5-580E-4954-828C-FBA94FFDB5EC}" type="slidenum">
              <a:rPr lang="en-US" altLang="en-US" smtClean="0"/>
              <a:pPr/>
              <a:t>‹#›</a:t>
            </a:fld>
            <a:endParaRPr lang="en-US" altLang="en-US" dirty="0"/>
          </a:p>
        </p:txBody>
      </p:sp>
    </p:spTree>
    <p:extLst>
      <p:ext uri="{BB962C8B-B14F-4D97-AF65-F5344CB8AC3E}">
        <p14:creationId xmlns:p14="http://schemas.microsoft.com/office/powerpoint/2010/main" val="1651424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72200" y="195605"/>
            <a:ext cx="1943100" cy="5486400"/>
          </a:xfrm>
        </p:spPr>
        <p:txBody>
          <a:bodyPr vert="eaVert">
            <a:normAutofit/>
          </a:bodyPr>
          <a:lstStyle>
            <a:lvl1pPr>
              <a:defRPr sz="3200"/>
            </a:lvl1pPr>
          </a:lstStyle>
          <a:p>
            <a:r>
              <a:rPr lang="en-US"/>
              <a:t>Click to edit Master title style</a:t>
            </a:r>
            <a:endParaRPr lang="en-GB" dirty="0"/>
          </a:p>
        </p:txBody>
      </p:sp>
      <p:sp>
        <p:nvSpPr>
          <p:cNvPr id="3" name="Vertical Text Placeholder 2"/>
          <p:cNvSpPr>
            <a:spLocks noGrp="1"/>
          </p:cNvSpPr>
          <p:nvPr>
            <p:ph type="body" orient="vert" idx="1"/>
          </p:nvPr>
        </p:nvSpPr>
        <p:spPr>
          <a:xfrm>
            <a:off x="695300" y="195605"/>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251520" y="6150505"/>
            <a:ext cx="1905000" cy="457200"/>
          </a:xfrm>
          <a:prstGeom prst="rect">
            <a:avLst/>
          </a:prstGeom>
          <a:ln/>
        </p:spPr>
        <p:txBody>
          <a:bodyPr/>
          <a:lstStyle>
            <a:lvl1pPr>
              <a:defRPr sz="1200">
                <a:solidFill>
                  <a:schemeClr val="bg1"/>
                </a:solidFill>
              </a:defRPr>
            </a:lvl1pPr>
          </a:lstStyle>
          <a:p>
            <a:pPr>
              <a:defRPr/>
            </a:pPr>
            <a:endParaRPr lang="en-US" dirty="0"/>
          </a:p>
        </p:txBody>
      </p:sp>
      <p:sp>
        <p:nvSpPr>
          <p:cNvPr id="5" name="Rectangle 5"/>
          <p:cNvSpPr>
            <a:spLocks noGrp="1" noChangeArrowheads="1"/>
          </p:cNvSpPr>
          <p:nvPr>
            <p:ph type="ftr" sz="quarter" idx="11"/>
          </p:nvPr>
        </p:nvSpPr>
        <p:spPr>
          <a:xfrm>
            <a:off x="2573778" y="6155610"/>
            <a:ext cx="2895600" cy="457200"/>
          </a:xfrm>
          <a:prstGeom prst="rect">
            <a:avLst/>
          </a:prstGeom>
          <a:ln/>
        </p:spPr>
        <p:txBody>
          <a:bodyPr/>
          <a:lstStyle>
            <a:lvl1pPr>
              <a:defRPr sz="1200">
                <a:solidFill>
                  <a:schemeClr val="bg1"/>
                </a:solidFill>
              </a:defRPr>
            </a:lvl1pPr>
          </a:lstStyle>
          <a:p>
            <a:pPr>
              <a:defRPr/>
            </a:pPr>
            <a:endParaRPr lang="en-US" dirty="0"/>
          </a:p>
        </p:txBody>
      </p:sp>
      <p:sp>
        <p:nvSpPr>
          <p:cNvPr id="6" name="Rectangle 6"/>
          <p:cNvSpPr>
            <a:spLocks noGrp="1" noChangeArrowheads="1"/>
          </p:cNvSpPr>
          <p:nvPr>
            <p:ph type="sldNum" sz="quarter" idx="12"/>
          </p:nvPr>
        </p:nvSpPr>
        <p:spPr>
          <a:xfrm>
            <a:off x="6125204" y="6150505"/>
            <a:ext cx="1905000" cy="457200"/>
          </a:xfrm>
          <a:prstGeom prst="rect">
            <a:avLst/>
          </a:prstGeom>
          <a:ln/>
        </p:spPr>
        <p:txBody>
          <a:bodyPr/>
          <a:lstStyle>
            <a:lvl1pPr>
              <a:defRPr sz="1200">
                <a:solidFill>
                  <a:schemeClr val="bg1"/>
                </a:solidFill>
              </a:defRPr>
            </a:lvl1pPr>
          </a:lstStyle>
          <a:p>
            <a:fld id="{2E6D2815-91A8-4AF6-8528-A9B73F732090}" type="slidenum">
              <a:rPr lang="en-US" altLang="en-US" smtClean="0"/>
              <a:pPr/>
              <a:t>‹#›</a:t>
            </a:fld>
            <a:endParaRPr lang="en-US" altLang="en-US" dirty="0"/>
          </a:p>
        </p:txBody>
      </p:sp>
    </p:spTree>
    <p:extLst>
      <p:ext uri="{BB962C8B-B14F-4D97-AF65-F5344CB8AC3E}">
        <p14:creationId xmlns:p14="http://schemas.microsoft.com/office/powerpoint/2010/main" val="2808895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d Slide">
    <p:bg>
      <p:bgPr>
        <a:solidFill>
          <a:schemeClr val="tx2"/>
        </a:solidFill>
        <a:effectLst/>
      </p:bgPr>
    </p:bg>
    <p:spTree>
      <p:nvGrpSpPr>
        <p:cNvPr id="1" name=""/>
        <p:cNvGrpSpPr/>
        <p:nvPr/>
      </p:nvGrpSpPr>
      <p:grpSpPr>
        <a:xfrm>
          <a:off x="0" y="0"/>
          <a:ext cx="0" cy="0"/>
          <a:chOff x="0" y="0"/>
          <a:chExt cx="0" cy="0"/>
        </a:xfrm>
      </p:grpSpPr>
      <p:sp>
        <p:nvSpPr>
          <p:cNvPr id="5" name="TextBox 4"/>
          <p:cNvSpPr txBox="1"/>
          <p:nvPr/>
        </p:nvSpPr>
        <p:spPr>
          <a:xfrm>
            <a:off x="4139953" y="1593451"/>
            <a:ext cx="3302249" cy="1477328"/>
          </a:xfrm>
          <a:prstGeom prst="rect">
            <a:avLst/>
          </a:prstGeom>
          <a:noFill/>
        </p:spPr>
        <p:txBody>
          <a:bodyPr wrap="square" rtlCol="0">
            <a:spAutoFit/>
          </a:bodyPr>
          <a:lstStyle/>
          <a:p>
            <a:r>
              <a:rPr lang="en-GB" sz="3000" i="1" dirty="0">
                <a:solidFill>
                  <a:schemeClr val="bg1"/>
                </a:solidFill>
              </a:rPr>
              <a:t>The voice of the home building industry</a:t>
            </a:r>
          </a:p>
        </p:txBody>
      </p:sp>
      <p:sp>
        <p:nvSpPr>
          <p:cNvPr id="7" name="TextBox 6"/>
          <p:cNvSpPr txBox="1"/>
          <p:nvPr/>
        </p:nvSpPr>
        <p:spPr>
          <a:xfrm>
            <a:off x="2343291" y="6261006"/>
            <a:ext cx="5790616" cy="248209"/>
          </a:xfrm>
          <a:prstGeom prst="rect">
            <a:avLst/>
          </a:prstGeom>
          <a:noFill/>
        </p:spPr>
        <p:txBody>
          <a:bodyPr wrap="square" rtlCol="0">
            <a:spAutoFit/>
          </a:bodyPr>
          <a:lstStyle/>
          <a:p>
            <a:r>
              <a:rPr lang="en-GB" sz="1013" b="0" dirty="0">
                <a:solidFill>
                  <a:schemeClr val="accent3"/>
                </a:solidFill>
              </a:rPr>
              <a:t>www.hbf.co.uk</a:t>
            </a:r>
            <a:r>
              <a:rPr lang="en-GB" sz="1013" b="0" dirty="0">
                <a:solidFill>
                  <a:schemeClr val="bg1"/>
                </a:solidFill>
              </a:rPr>
              <a:t> |</a:t>
            </a:r>
            <a:r>
              <a:rPr lang="en-GB" sz="1013" b="0" baseline="0" dirty="0">
                <a:solidFill>
                  <a:schemeClr val="bg1"/>
                </a:solidFill>
              </a:rPr>
              <a:t> 0207 960 1600 | twitter: </a:t>
            </a:r>
            <a:r>
              <a:rPr lang="en-GB" sz="1013" b="0" baseline="0" dirty="0">
                <a:solidFill>
                  <a:schemeClr val="accent3"/>
                </a:solidFill>
              </a:rPr>
              <a:t>@homebuildersfed</a:t>
            </a:r>
            <a:endParaRPr lang="en-GB" sz="1013" b="0" dirty="0">
              <a:solidFill>
                <a:schemeClr val="accent3"/>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666" y="1449516"/>
            <a:ext cx="2023286" cy="1902880"/>
          </a:xfrm>
          <a:prstGeom prst="rect">
            <a:avLst/>
          </a:prstGeom>
        </p:spPr>
      </p:pic>
    </p:spTree>
    <p:extLst>
      <p:ext uri="{BB962C8B-B14F-4D97-AF65-F5344CB8AC3E}">
        <p14:creationId xmlns:p14="http://schemas.microsoft.com/office/powerpoint/2010/main" val="3790350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61129"/>
            <a:ext cx="7772400" cy="897354"/>
          </a:xfrm>
        </p:spPr>
        <p:txBody>
          <a:bodyPr>
            <a:normAutofit/>
          </a:bodyPr>
          <a:lstStyle>
            <a:lvl1pPr>
              <a:defRPr sz="3000">
                <a:solidFill>
                  <a:schemeClr val="tx2"/>
                </a:solidFill>
              </a:defRPr>
            </a:lvl1pPr>
          </a:lstStyle>
          <a:p>
            <a:r>
              <a:rPr lang="en-US"/>
              <a:t>Click to edit Master title style</a:t>
            </a:r>
            <a:endParaRPr lang="en-GB" dirty="0"/>
          </a:p>
        </p:txBody>
      </p:sp>
      <p:sp>
        <p:nvSpPr>
          <p:cNvPr id="3" name="Content Placeholder 2"/>
          <p:cNvSpPr>
            <a:spLocks noGrp="1"/>
          </p:cNvSpPr>
          <p:nvPr>
            <p:ph idx="1"/>
          </p:nvPr>
        </p:nvSpPr>
        <p:spPr>
          <a:xfrm>
            <a:off x="755576" y="1052747"/>
            <a:ext cx="7772400" cy="4558749"/>
          </a:xfrm>
        </p:spPr>
        <p:txBody>
          <a:bodyPr>
            <a:normAutofit/>
          </a:bodyPr>
          <a:lstStyle>
            <a:lvl1pPr>
              <a:defRPr sz="21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7" name="Straight Connector 6"/>
          <p:cNvCxnSpPr/>
          <p:nvPr/>
        </p:nvCxnSpPr>
        <p:spPr bwMode="auto">
          <a:xfrm>
            <a:off x="742038" y="980728"/>
            <a:ext cx="7772400" cy="0"/>
          </a:xfrm>
          <a:prstGeom prst="line">
            <a:avLst/>
          </a:prstGeom>
          <a:solidFill>
            <a:schemeClr val="accent1"/>
          </a:solidFill>
          <a:ln w="44450" cap="flat" cmpd="sng" algn="ctr">
            <a:solidFill>
              <a:schemeClr val="accent3"/>
            </a:solidFill>
            <a:prstDash val="solid"/>
            <a:round/>
            <a:headEnd type="none" w="med" len="med"/>
            <a:tailEnd type="none" w="med" len="med"/>
          </a:ln>
          <a:effectLst/>
        </p:spPr>
      </p:cxnSp>
    </p:spTree>
    <p:extLst>
      <p:ext uri="{BB962C8B-B14F-4D97-AF65-F5344CB8AC3E}">
        <p14:creationId xmlns:p14="http://schemas.microsoft.com/office/powerpoint/2010/main" val="210522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8579" y="2042456"/>
            <a:ext cx="7772400" cy="1362075"/>
          </a:xfrm>
        </p:spPr>
        <p:txBody>
          <a:bodyPr anchor="t">
            <a:normAutofit/>
          </a:bodyPr>
          <a:lstStyle>
            <a:lvl1pPr algn="ctr">
              <a:defRPr sz="2800" b="1" cap="all"/>
            </a:lvl1pPr>
          </a:lstStyle>
          <a:p>
            <a:r>
              <a:rPr lang="en-US"/>
              <a:t>Click to edit Master title style</a:t>
            </a:r>
            <a:endParaRPr lang="en-GB" dirty="0"/>
          </a:p>
        </p:txBody>
      </p:sp>
    </p:spTree>
    <p:extLst>
      <p:ext uri="{BB962C8B-B14F-4D97-AF65-F5344CB8AC3E}">
        <p14:creationId xmlns:p14="http://schemas.microsoft.com/office/powerpoint/2010/main" val="64887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9849"/>
            <a:ext cx="7772400" cy="906555"/>
          </a:xfrm>
        </p:spPr>
        <p:txBody>
          <a:bodyPr>
            <a:normAutofit/>
          </a:bodyPr>
          <a:lstStyle>
            <a:lvl1pPr>
              <a:defRPr sz="3200"/>
            </a:lvl1pPr>
          </a:lstStyle>
          <a:p>
            <a:r>
              <a:rPr lang="en-US"/>
              <a:t>Click to edit Master title style</a:t>
            </a:r>
            <a:endParaRPr lang="en-GB" dirty="0"/>
          </a:p>
        </p:txBody>
      </p:sp>
      <p:sp>
        <p:nvSpPr>
          <p:cNvPr id="3" name="Content Placeholder 2"/>
          <p:cNvSpPr>
            <a:spLocks noGrp="1"/>
          </p:cNvSpPr>
          <p:nvPr>
            <p:ph sz="half" idx="1"/>
          </p:nvPr>
        </p:nvSpPr>
        <p:spPr>
          <a:xfrm>
            <a:off x="685800" y="1182082"/>
            <a:ext cx="3810000" cy="4407158"/>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80012" y="1196752"/>
            <a:ext cx="3778188" cy="4407158"/>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8" name="Straight Connector 7"/>
          <p:cNvCxnSpPr/>
          <p:nvPr/>
        </p:nvCxnSpPr>
        <p:spPr bwMode="auto">
          <a:xfrm>
            <a:off x="685800" y="980728"/>
            <a:ext cx="7772400" cy="0"/>
          </a:xfrm>
          <a:prstGeom prst="line">
            <a:avLst/>
          </a:prstGeom>
          <a:solidFill>
            <a:schemeClr val="accent1"/>
          </a:solidFill>
          <a:ln w="44450" cap="flat" cmpd="sng" algn="ctr">
            <a:solidFill>
              <a:schemeClr val="accent3"/>
            </a:solidFill>
            <a:prstDash val="solid"/>
            <a:round/>
            <a:headEnd type="none" w="med" len="med"/>
            <a:tailEnd type="none" w="med" len="med"/>
          </a:ln>
          <a:effectLst/>
        </p:spPr>
      </p:cxnSp>
    </p:spTree>
    <p:extLst>
      <p:ext uri="{BB962C8B-B14F-4D97-AF65-F5344CB8AC3E}">
        <p14:creationId xmlns:p14="http://schemas.microsoft.com/office/powerpoint/2010/main" val="1646983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normAutofit/>
          </a:bodyPr>
          <a:lstStyle>
            <a:lvl1pPr>
              <a:defRPr sz="3200"/>
            </a:lvl1pPr>
          </a:lstStyle>
          <a:p>
            <a:r>
              <a:rPr lang="en-US"/>
              <a:t>Click to edit Master title style</a:t>
            </a:r>
            <a:endParaRPr lang="en-GB" dirty="0"/>
          </a:p>
        </p:txBody>
      </p:sp>
      <p:sp>
        <p:nvSpPr>
          <p:cNvPr id="3" name="Text Placeholder 2"/>
          <p:cNvSpPr>
            <a:spLocks noGrp="1"/>
          </p:cNvSpPr>
          <p:nvPr>
            <p:ph type="body" idx="1"/>
          </p:nvPr>
        </p:nvSpPr>
        <p:spPr>
          <a:xfrm>
            <a:off x="457200" y="947419"/>
            <a:ext cx="4040188" cy="537383"/>
          </a:xfrm>
        </p:spPr>
        <p:txBody>
          <a:bodyPr anchor="b"/>
          <a:lstStyle>
            <a:lvl1pPr marL="0" indent="0">
              <a:buNone/>
              <a:defRPr sz="1013" b="1"/>
            </a:lvl1pPr>
            <a:lvl2pPr marL="192873" indent="0">
              <a:buNone/>
              <a:defRPr sz="844" b="1"/>
            </a:lvl2pPr>
            <a:lvl3pPr marL="385744" indent="0">
              <a:buNone/>
              <a:defRPr sz="760" b="1"/>
            </a:lvl3pPr>
            <a:lvl4pPr marL="578616" indent="0">
              <a:buNone/>
              <a:defRPr sz="675" b="1"/>
            </a:lvl4pPr>
            <a:lvl5pPr marL="771487" indent="0">
              <a:buNone/>
              <a:defRPr sz="675" b="1"/>
            </a:lvl5pPr>
            <a:lvl6pPr marL="964359" indent="0">
              <a:buNone/>
              <a:defRPr sz="675" b="1"/>
            </a:lvl6pPr>
            <a:lvl7pPr marL="1157230" indent="0">
              <a:buNone/>
              <a:defRPr sz="675" b="1"/>
            </a:lvl7pPr>
            <a:lvl8pPr marL="1350102" indent="0">
              <a:buNone/>
              <a:defRPr sz="675" b="1"/>
            </a:lvl8pPr>
            <a:lvl9pPr marL="1542973" indent="0">
              <a:buNone/>
              <a:defRPr sz="675" b="1"/>
            </a:lvl9pPr>
          </a:lstStyle>
          <a:p>
            <a:pPr lvl="0"/>
            <a:r>
              <a:rPr lang="en-US"/>
              <a:t>Click to edit Master text styles</a:t>
            </a:r>
          </a:p>
        </p:txBody>
      </p:sp>
      <p:sp>
        <p:nvSpPr>
          <p:cNvPr id="4" name="Content Placeholder 3"/>
          <p:cNvSpPr>
            <a:spLocks noGrp="1"/>
          </p:cNvSpPr>
          <p:nvPr>
            <p:ph sz="half" idx="2"/>
          </p:nvPr>
        </p:nvSpPr>
        <p:spPr>
          <a:xfrm>
            <a:off x="457200" y="1484781"/>
            <a:ext cx="4040188" cy="4032453"/>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36" y="947419"/>
            <a:ext cx="4041775" cy="537385"/>
          </a:xfrm>
        </p:spPr>
        <p:txBody>
          <a:bodyPr anchor="b"/>
          <a:lstStyle>
            <a:lvl1pPr marL="0" indent="0">
              <a:buNone/>
              <a:defRPr sz="1013" b="1"/>
            </a:lvl1pPr>
            <a:lvl2pPr marL="192873" indent="0">
              <a:buNone/>
              <a:defRPr sz="844" b="1"/>
            </a:lvl2pPr>
            <a:lvl3pPr marL="385744" indent="0">
              <a:buNone/>
              <a:defRPr sz="760" b="1"/>
            </a:lvl3pPr>
            <a:lvl4pPr marL="578616" indent="0">
              <a:buNone/>
              <a:defRPr sz="675" b="1"/>
            </a:lvl4pPr>
            <a:lvl5pPr marL="771487" indent="0">
              <a:buNone/>
              <a:defRPr sz="675" b="1"/>
            </a:lvl5pPr>
            <a:lvl6pPr marL="964359" indent="0">
              <a:buNone/>
              <a:defRPr sz="675" b="1"/>
            </a:lvl6pPr>
            <a:lvl7pPr marL="1157230" indent="0">
              <a:buNone/>
              <a:defRPr sz="675" b="1"/>
            </a:lvl7pPr>
            <a:lvl8pPr marL="1350102" indent="0">
              <a:buNone/>
              <a:defRPr sz="675" b="1"/>
            </a:lvl8pPr>
            <a:lvl9pPr marL="1542973"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45036" y="1484782"/>
            <a:ext cx="4041775" cy="4032451"/>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bwMode="auto">
          <a:xfrm>
            <a:off x="457200" y="908720"/>
            <a:ext cx="8273262" cy="38678"/>
          </a:xfrm>
          <a:prstGeom prst="line">
            <a:avLst/>
          </a:prstGeom>
          <a:solidFill>
            <a:schemeClr val="accent1"/>
          </a:solidFill>
          <a:ln w="44450" cap="flat" cmpd="sng" algn="ctr">
            <a:solidFill>
              <a:schemeClr val="accent3"/>
            </a:solidFill>
            <a:prstDash val="solid"/>
            <a:round/>
            <a:headEnd type="none" w="med" len="med"/>
            <a:tailEnd type="none" w="med" len="med"/>
          </a:ln>
          <a:effectLst/>
        </p:spPr>
      </p:cxnSp>
    </p:spTree>
    <p:extLst>
      <p:ext uri="{BB962C8B-B14F-4D97-AF65-F5344CB8AC3E}">
        <p14:creationId xmlns:p14="http://schemas.microsoft.com/office/powerpoint/2010/main" val="502145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72008"/>
            <a:ext cx="7772400" cy="908720"/>
          </a:xfrm>
        </p:spPr>
        <p:txBody>
          <a:bodyPr>
            <a:normAutofit/>
          </a:bodyPr>
          <a:lstStyle>
            <a:lvl1pPr>
              <a:defRPr sz="3200"/>
            </a:lvl1pPr>
          </a:lstStyle>
          <a:p>
            <a:r>
              <a:rPr lang="en-US"/>
              <a:t>Click to edit Master title style</a:t>
            </a:r>
            <a:endParaRPr lang="en-GB" dirty="0"/>
          </a:p>
        </p:txBody>
      </p:sp>
      <p:sp>
        <p:nvSpPr>
          <p:cNvPr id="9" name="Rectangle 6"/>
          <p:cNvSpPr txBox="1">
            <a:spLocks noChangeArrowheads="1"/>
          </p:cNvSpPr>
          <p:nvPr/>
        </p:nvSpPr>
        <p:spPr>
          <a:xfrm>
            <a:off x="6125204" y="6150505"/>
            <a:ext cx="1905000" cy="457200"/>
          </a:xfrm>
          <a:prstGeom prst="rect">
            <a:avLst/>
          </a:prstGeom>
          <a:ln/>
        </p:spPr>
        <p:txBody>
          <a:bodyPr/>
          <a:lstStyle>
            <a:defPPr>
              <a:defRPr lang="en-GB"/>
            </a:defPPr>
            <a:lvl1pPr algn="l" rtl="0" eaLnBrk="0" fontAlgn="base" hangingPunct="0">
              <a:spcBef>
                <a:spcPct val="0"/>
              </a:spcBef>
              <a:spcAft>
                <a:spcPct val="0"/>
              </a:spcAft>
              <a:defRPr sz="1600" kern="1200">
                <a:solidFill>
                  <a:schemeClr val="bg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fld id="{2E6D2815-91A8-4AF6-8528-A9B73F732090}" type="slidenum">
              <a:rPr lang="en-US" altLang="en-US" sz="1200" smtClean="0"/>
              <a:pPr/>
              <a:t>‹#›</a:t>
            </a:fld>
            <a:endParaRPr lang="en-US" altLang="en-US" sz="1200" dirty="0"/>
          </a:p>
        </p:txBody>
      </p:sp>
      <p:cxnSp>
        <p:nvCxnSpPr>
          <p:cNvPr id="10" name="Straight Connector 9"/>
          <p:cNvCxnSpPr/>
          <p:nvPr/>
        </p:nvCxnSpPr>
        <p:spPr bwMode="auto">
          <a:xfrm>
            <a:off x="699703" y="1006129"/>
            <a:ext cx="7772400" cy="0"/>
          </a:xfrm>
          <a:prstGeom prst="line">
            <a:avLst/>
          </a:prstGeom>
          <a:solidFill>
            <a:schemeClr val="accent1"/>
          </a:solidFill>
          <a:ln w="44450" cap="flat" cmpd="sng" algn="ctr">
            <a:solidFill>
              <a:schemeClr val="accent3"/>
            </a:solidFill>
            <a:prstDash val="solid"/>
            <a:round/>
            <a:headEnd type="none" w="med" len="med"/>
            <a:tailEnd type="none" w="med" len="med"/>
          </a:ln>
          <a:effectLst/>
        </p:spPr>
      </p:cxnSp>
    </p:spTree>
    <p:extLst>
      <p:ext uri="{BB962C8B-B14F-4D97-AF65-F5344CB8AC3E}">
        <p14:creationId xmlns:p14="http://schemas.microsoft.com/office/powerpoint/2010/main" val="175453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7735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solid fill">
    <p:bg>
      <p:bgPr>
        <a:solidFill>
          <a:srgbClr val="1E241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715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solid fill WHITE">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bwMode="auto">
          <a:xfrm>
            <a:off x="0" y="5935135"/>
            <a:ext cx="9144000" cy="9228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 charset="-12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3666" y="6121401"/>
            <a:ext cx="651934" cy="651934"/>
          </a:xfrm>
          <a:prstGeom prst="rect">
            <a:avLst/>
          </a:prstGeom>
        </p:spPr>
      </p:pic>
    </p:spTree>
    <p:extLst>
      <p:ext uri="{BB962C8B-B14F-4D97-AF65-F5344CB8AC3E}">
        <p14:creationId xmlns:p14="http://schemas.microsoft.com/office/powerpoint/2010/main" val="3327538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00417"/>
            <a:ext cx="77724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685800" y="919830"/>
            <a:ext cx="77724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Rectangle 4"/>
          <p:cNvSpPr>
            <a:spLocks noGrp="1" noChangeArrowheads="1"/>
          </p:cNvSpPr>
          <p:nvPr>
            <p:ph type="dt" sz="half" idx="2"/>
          </p:nvPr>
        </p:nvSpPr>
        <p:spPr>
          <a:xfrm>
            <a:off x="251520" y="6150505"/>
            <a:ext cx="1905000" cy="457200"/>
          </a:xfrm>
          <a:prstGeom prst="rect">
            <a:avLst/>
          </a:prstGeom>
          <a:ln/>
        </p:spPr>
        <p:txBody>
          <a:bodyPr/>
          <a:lstStyle>
            <a:lvl1pPr>
              <a:defRPr sz="1200">
                <a:solidFill>
                  <a:schemeClr val="bg1"/>
                </a:solidFill>
              </a:defRPr>
            </a:lvl1pPr>
          </a:lstStyle>
          <a:p>
            <a:pPr>
              <a:defRPr/>
            </a:pPr>
            <a:endParaRPr lang="en-US" dirty="0"/>
          </a:p>
        </p:txBody>
      </p:sp>
      <p:sp>
        <p:nvSpPr>
          <p:cNvPr id="12" name="Rectangle 5"/>
          <p:cNvSpPr>
            <a:spLocks noGrp="1" noChangeArrowheads="1"/>
          </p:cNvSpPr>
          <p:nvPr>
            <p:ph type="ftr" sz="quarter" idx="3"/>
          </p:nvPr>
        </p:nvSpPr>
        <p:spPr>
          <a:xfrm>
            <a:off x="2573778" y="6155610"/>
            <a:ext cx="2895600" cy="457200"/>
          </a:xfrm>
          <a:prstGeom prst="rect">
            <a:avLst/>
          </a:prstGeom>
          <a:ln/>
        </p:spPr>
        <p:txBody>
          <a:bodyPr/>
          <a:lstStyle>
            <a:lvl1pPr>
              <a:defRPr sz="1200">
                <a:solidFill>
                  <a:schemeClr val="bg1"/>
                </a:solidFill>
              </a:defRPr>
            </a:lvl1pPr>
          </a:lstStyle>
          <a:p>
            <a:pPr>
              <a:defRPr/>
            </a:pPr>
            <a:endParaRPr lang="en-US" dirty="0"/>
          </a:p>
        </p:txBody>
      </p:sp>
      <p:sp>
        <p:nvSpPr>
          <p:cNvPr id="13" name="Rectangle 6"/>
          <p:cNvSpPr>
            <a:spLocks noGrp="1" noChangeArrowheads="1"/>
          </p:cNvSpPr>
          <p:nvPr>
            <p:ph type="sldNum" sz="quarter" idx="4"/>
          </p:nvPr>
        </p:nvSpPr>
        <p:spPr>
          <a:xfrm>
            <a:off x="6125204" y="6150505"/>
            <a:ext cx="1905000" cy="457200"/>
          </a:xfrm>
          <a:prstGeom prst="rect">
            <a:avLst/>
          </a:prstGeom>
          <a:ln/>
        </p:spPr>
        <p:txBody>
          <a:bodyPr/>
          <a:lstStyle>
            <a:lvl1pPr>
              <a:defRPr sz="1200">
                <a:solidFill>
                  <a:schemeClr val="bg1"/>
                </a:solidFill>
              </a:defRPr>
            </a:lvl1pPr>
          </a:lstStyle>
          <a:p>
            <a:fld id="{46D6F297-C1B4-4AE0-B694-AD27B31F12B9}" type="slidenum">
              <a:rPr lang="en-US" altLang="en-US" smtClean="0"/>
              <a:pPr/>
              <a:t>‹#›</a:t>
            </a:fld>
            <a:endParaRPr lang="en-US" altLang="en-US" dirty="0"/>
          </a:p>
        </p:txBody>
      </p:sp>
      <p:sp>
        <p:nvSpPr>
          <p:cNvPr id="3" name="Rectangle 2"/>
          <p:cNvSpPr/>
          <p:nvPr/>
        </p:nvSpPr>
        <p:spPr bwMode="auto">
          <a:xfrm>
            <a:off x="0" y="6028660"/>
            <a:ext cx="9144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354"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 charset="-128"/>
            </a:endParaRPr>
          </a:p>
        </p:txBody>
      </p:sp>
      <p:pic>
        <p:nvPicPr>
          <p:cNvPr id="14" name="Picture 1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263197" y="6120795"/>
            <a:ext cx="767008" cy="645083"/>
          </a:xfrm>
          <a:prstGeom prst="rect">
            <a:avLst/>
          </a:prstGeom>
        </p:spPr>
      </p:pic>
    </p:spTree>
    <p:extLst>
      <p:ext uri="{BB962C8B-B14F-4D97-AF65-F5344CB8AC3E}">
        <p14:creationId xmlns:p14="http://schemas.microsoft.com/office/powerpoint/2010/main" val="244109028"/>
      </p:ext>
    </p:extLst>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 id="2147484548" r:id="rId12"/>
    <p:sldLayoutId id="2147484549" r:id="rId13"/>
    <p:sldLayoutId id="2147484550" r:id="rId14"/>
  </p:sldLayoutIdLst>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21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800">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6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1400">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1200">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3357003"/>
          </a:xfrm>
        </p:spPr>
        <p:txBody>
          <a:bodyPr>
            <a:normAutofit/>
          </a:bodyPr>
          <a:lstStyle/>
          <a:p>
            <a:r>
              <a:rPr lang="en-GB" dirty="0"/>
              <a:t>Reduced Energy Costs for Future New-Builds</a:t>
            </a:r>
            <a:br>
              <a:rPr lang="en-GB" dirty="0"/>
            </a:br>
            <a:br>
              <a:rPr lang="en-GB" dirty="0"/>
            </a:br>
            <a:r>
              <a:rPr lang="en-GB" dirty="0"/>
              <a:t>13 November 2017</a:t>
            </a:r>
          </a:p>
        </p:txBody>
      </p:sp>
      <p:sp>
        <p:nvSpPr>
          <p:cNvPr id="3" name="Subtitle 2"/>
          <p:cNvSpPr>
            <a:spLocks noGrp="1"/>
          </p:cNvSpPr>
          <p:nvPr>
            <p:ph type="subTitle" idx="1"/>
          </p:nvPr>
        </p:nvSpPr>
        <p:spPr/>
        <p:txBody>
          <a:bodyPr>
            <a:normAutofit/>
          </a:bodyPr>
          <a:lstStyle/>
          <a:p>
            <a:endParaRPr lang="en-GB" sz="1800" dirty="0"/>
          </a:p>
          <a:p>
            <a:endParaRPr lang="en-GB" sz="1800" dirty="0"/>
          </a:p>
          <a:p>
            <a:r>
              <a:rPr lang="en-GB" sz="1800" dirty="0"/>
              <a:t>Craig Ferrans – Technical Director</a:t>
            </a:r>
          </a:p>
          <a:p>
            <a:endParaRPr lang="en-GB" sz="1400" dirty="0"/>
          </a:p>
          <a:p>
            <a:endParaRPr lang="en-GB" sz="1800" dirty="0"/>
          </a:p>
        </p:txBody>
      </p:sp>
    </p:spTree>
    <p:extLst>
      <p:ext uri="{BB962C8B-B14F-4D97-AF65-F5344CB8AC3E}">
        <p14:creationId xmlns:p14="http://schemas.microsoft.com/office/powerpoint/2010/main" val="2080151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Clean Growth Strategy (2)</a:t>
            </a:r>
          </a:p>
        </p:txBody>
      </p:sp>
      <p:sp>
        <p:nvSpPr>
          <p:cNvPr id="3" name="Content Placeholder 2"/>
          <p:cNvSpPr>
            <a:spLocks noGrp="1"/>
          </p:cNvSpPr>
          <p:nvPr>
            <p:ph idx="1"/>
          </p:nvPr>
        </p:nvSpPr>
        <p:spPr>
          <a:xfrm>
            <a:off x="755576" y="1052747"/>
            <a:ext cx="7772400" cy="4896533"/>
          </a:xfrm>
        </p:spPr>
        <p:txBody>
          <a:bodyPr>
            <a:normAutofit fontScale="92500" lnSpcReduction="10000"/>
          </a:bodyPr>
          <a:lstStyle/>
          <a:p>
            <a:pPr marL="0" indent="0">
              <a:buNone/>
            </a:pPr>
            <a:r>
              <a:rPr lang="en-GB" sz="1800" dirty="0"/>
              <a:t>Other policies include:</a:t>
            </a:r>
          </a:p>
          <a:p>
            <a:endParaRPr lang="en-GB" sz="1700" dirty="0"/>
          </a:p>
          <a:p>
            <a:pPr lvl="1">
              <a:buFont typeface="Arial" panose="020B0604020202020204" pitchFamily="34" charset="0"/>
              <a:buChar char="•"/>
            </a:pPr>
            <a:r>
              <a:rPr lang="en-GB" dirty="0"/>
              <a:t> Build and extend heat networks across the country, underpinned with public funding</a:t>
            </a:r>
          </a:p>
          <a:p>
            <a:pPr lvl="1">
              <a:buFont typeface="Arial" panose="020B0604020202020204" pitchFamily="34" charset="0"/>
              <a:buChar char="•"/>
            </a:pPr>
            <a:endParaRPr lang="en-GB" sz="1700" dirty="0"/>
          </a:p>
          <a:p>
            <a:pPr lvl="1">
              <a:buFont typeface="Arial" panose="020B0604020202020204" pitchFamily="34" charset="0"/>
              <a:buChar char="•"/>
            </a:pPr>
            <a:r>
              <a:rPr lang="en-GB" dirty="0"/>
              <a:t> Phase out the installation of high carbon fossil fuel heating in new and existing homes currently off the gas grid during the 2020s, starting with new homes</a:t>
            </a:r>
          </a:p>
          <a:p>
            <a:pPr lvl="1">
              <a:buFont typeface="Arial" panose="020B0604020202020204" pitchFamily="34" charset="0"/>
              <a:buChar char="•"/>
            </a:pPr>
            <a:endParaRPr lang="en-GB" sz="1700" dirty="0"/>
          </a:p>
          <a:p>
            <a:pPr lvl="1">
              <a:buFont typeface="Arial" panose="020B0604020202020204" pitchFamily="34" charset="0"/>
              <a:buChar char="•"/>
            </a:pPr>
            <a:r>
              <a:rPr lang="en-GB" dirty="0"/>
              <a:t> Improve standards on the 1.2 million new boilers installed every year in England and require installations of control devices to help save energy</a:t>
            </a:r>
          </a:p>
          <a:p>
            <a:pPr lvl="1">
              <a:buFont typeface="Arial" panose="020B0604020202020204" pitchFamily="34" charset="0"/>
              <a:buChar char="•"/>
            </a:pPr>
            <a:endParaRPr lang="en-GB" sz="1700" dirty="0"/>
          </a:p>
          <a:p>
            <a:pPr lvl="1">
              <a:buFont typeface="Arial" panose="020B0604020202020204" pitchFamily="34" charset="0"/>
              <a:buChar char="•"/>
            </a:pPr>
            <a:r>
              <a:rPr lang="en-GB" dirty="0"/>
              <a:t> Reform the Renewable Heat Incentive, spending £4.5 billion to support innovative low carbon heat technologies in homes and businesses between 2016 and 2021</a:t>
            </a:r>
          </a:p>
          <a:p>
            <a:pPr lvl="1">
              <a:buFont typeface="Arial" panose="020B0604020202020204" pitchFamily="34" charset="0"/>
              <a:buChar char="•"/>
            </a:pPr>
            <a:endParaRPr lang="en-GB" sz="1700" dirty="0"/>
          </a:p>
          <a:p>
            <a:pPr lvl="1">
              <a:buFont typeface="Arial" panose="020B0604020202020204" pitchFamily="34" charset="0"/>
              <a:buChar char="•"/>
            </a:pPr>
            <a:r>
              <a:rPr lang="en-GB" dirty="0"/>
              <a:t> Innovation programmes to develop new energy efficiency and heating technologies to enable lower cost low carbon homes</a:t>
            </a:r>
          </a:p>
          <a:p>
            <a:pPr lvl="1"/>
            <a:endParaRPr lang="en-GB" dirty="0"/>
          </a:p>
        </p:txBody>
      </p:sp>
    </p:spTree>
    <p:extLst>
      <p:ext uri="{BB962C8B-B14F-4D97-AF65-F5344CB8AC3E}">
        <p14:creationId xmlns:p14="http://schemas.microsoft.com/office/powerpoint/2010/main" val="3472804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Industry Issues</a:t>
            </a:r>
          </a:p>
        </p:txBody>
      </p:sp>
      <p:sp>
        <p:nvSpPr>
          <p:cNvPr id="3" name="Content Placeholder 2"/>
          <p:cNvSpPr>
            <a:spLocks noGrp="1"/>
          </p:cNvSpPr>
          <p:nvPr>
            <p:ph idx="1"/>
          </p:nvPr>
        </p:nvSpPr>
        <p:spPr>
          <a:xfrm>
            <a:off x="755576" y="1052747"/>
            <a:ext cx="7772400" cy="4680509"/>
          </a:xfrm>
        </p:spPr>
        <p:txBody>
          <a:bodyPr>
            <a:normAutofit lnSpcReduction="10000"/>
          </a:bodyPr>
          <a:lstStyle/>
          <a:p>
            <a:pPr marL="0" indent="0">
              <a:buNone/>
            </a:pPr>
            <a:r>
              <a:rPr lang="en-GB" sz="1800" dirty="0"/>
              <a:t>Despite the falling away of the zero carbon homes policy, there are industry issues we are tackling:</a:t>
            </a:r>
          </a:p>
          <a:p>
            <a:endParaRPr lang="en-GB" sz="1800" dirty="0"/>
          </a:p>
          <a:p>
            <a:pPr lvl="1">
              <a:buFont typeface="Arial" panose="020B0604020202020204" pitchFamily="34" charset="0"/>
              <a:buChar char="•"/>
            </a:pPr>
            <a:r>
              <a:rPr lang="en-GB" dirty="0"/>
              <a:t> Possible changes to SAP and their impact on design</a:t>
            </a:r>
          </a:p>
          <a:p>
            <a:pPr lvl="1">
              <a:buFont typeface="Arial" panose="020B0604020202020204" pitchFamily="34" charset="0"/>
              <a:buChar char="•"/>
            </a:pPr>
            <a:endParaRPr lang="en-GB" sz="1600" dirty="0"/>
          </a:p>
          <a:p>
            <a:pPr lvl="1">
              <a:buFont typeface="Arial" panose="020B0604020202020204" pitchFamily="34" charset="0"/>
              <a:buChar char="•"/>
            </a:pPr>
            <a:r>
              <a:rPr lang="en-GB" dirty="0"/>
              <a:t> Overheating – definition, modelling methodologies, weather mapping, defining risk</a:t>
            </a:r>
          </a:p>
          <a:p>
            <a:pPr lvl="1">
              <a:buFont typeface="Arial" panose="020B0604020202020204" pitchFamily="34" charset="0"/>
              <a:buChar char="•"/>
            </a:pPr>
            <a:endParaRPr lang="en-GB" sz="1600" dirty="0"/>
          </a:p>
          <a:p>
            <a:pPr lvl="1">
              <a:buFont typeface="Arial" panose="020B0604020202020204" pitchFamily="34" charset="0"/>
              <a:buChar char="•"/>
            </a:pPr>
            <a:r>
              <a:rPr lang="en-GB" dirty="0"/>
              <a:t> Ventilation and indoor air quality – interaction with the way people live, installation and commissioning</a:t>
            </a:r>
          </a:p>
          <a:p>
            <a:pPr lvl="1">
              <a:buFont typeface="Arial" panose="020B0604020202020204" pitchFamily="34" charset="0"/>
              <a:buChar char="•"/>
            </a:pPr>
            <a:endParaRPr lang="en-GB" dirty="0"/>
          </a:p>
          <a:p>
            <a:pPr lvl="1">
              <a:buFont typeface="Arial" panose="020B0604020202020204" pitchFamily="34" charset="0"/>
              <a:buChar char="•"/>
            </a:pPr>
            <a:r>
              <a:rPr lang="en-GB" dirty="0"/>
              <a:t> U-values – are assumptions for walls correct? Implications for plumbing and heating design.</a:t>
            </a:r>
          </a:p>
          <a:p>
            <a:pPr lvl="1">
              <a:buFont typeface="Arial" panose="020B0604020202020204" pitchFamily="34" charset="0"/>
              <a:buChar char="•"/>
            </a:pPr>
            <a:endParaRPr lang="en-GB" sz="1600" dirty="0"/>
          </a:p>
          <a:p>
            <a:pPr lvl="1">
              <a:buFont typeface="Arial" panose="020B0604020202020204" pitchFamily="34" charset="0"/>
              <a:buChar char="•"/>
            </a:pPr>
            <a:r>
              <a:rPr lang="en-GB" dirty="0"/>
              <a:t> Thermal imaging – being used more by purchasers: industry guidance needed on understanding/interpretation</a:t>
            </a:r>
          </a:p>
          <a:p>
            <a:endParaRPr lang="en-GB" dirty="0"/>
          </a:p>
          <a:p>
            <a:endParaRPr lang="en-GB" dirty="0"/>
          </a:p>
        </p:txBody>
      </p:sp>
    </p:spTree>
    <p:extLst>
      <p:ext uri="{BB962C8B-B14F-4D97-AF65-F5344CB8AC3E}">
        <p14:creationId xmlns:p14="http://schemas.microsoft.com/office/powerpoint/2010/main" val="2383332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1959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HBF</a:t>
            </a:r>
          </a:p>
        </p:txBody>
      </p:sp>
      <p:sp>
        <p:nvSpPr>
          <p:cNvPr id="3" name="Content Placeholder 2"/>
          <p:cNvSpPr>
            <a:spLocks noGrp="1"/>
          </p:cNvSpPr>
          <p:nvPr>
            <p:ph idx="1"/>
          </p:nvPr>
        </p:nvSpPr>
        <p:spPr/>
        <p:txBody>
          <a:bodyPr>
            <a:normAutofit/>
          </a:bodyPr>
          <a:lstStyle/>
          <a:p>
            <a:r>
              <a:rPr lang="en-GB" sz="1800" dirty="0"/>
              <a:t>The Home Builders Federation represents over 200 house builders and more than 200 associate members from businesses across the UK</a:t>
            </a:r>
          </a:p>
          <a:p>
            <a:endParaRPr lang="en-GB" sz="1600" dirty="0"/>
          </a:p>
          <a:p>
            <a:r>
              <a:rPr lang="en-GB" sz="1800" dirty="0"/>
              <a:t>HBF members build around 80% of new homes</a:t>
            </a:r>
          </a:p>
          <a:p>
            <a:pPr marL="0" indent="0">
              <a:buNone/>
            </a:pPr>
            <a:endParaRPr lang="en-GB" sz="1600" dirty="0"/>
          </a:p>
          <a:p>
            <a:r>
              <a:rPr lang="en-GB" sz="1800" dirty="0"/>
              <a:t>We lead the industry on policy and regulatory affairs and have successfully lobbied the government to ensure a positive operating environment for members</a:t>
            </a:r>
          </a:p>
          <a:p>
            <a:endParaRPr lang="en-GB" sz="1600" dirty="0"/>
          </a:p>
          <a:p>
            <a:r>
              <a:rPr lang="en-GB" sz="1800" dirty="0"/>
              <a:t>HBF is key stakeholder for all government discussions on house building and has helped to inform the government on key policies, such as the NPPF and Help to Buy</a:t>
            </a:r>
          </a:p>
          <a:p>
            <a:endParaRPr lang="en-GB" dirty="0"/>
          </a:p>
        </p:txBody>
      </p:sp>
    </p:spTree>
    <p:extLst>
      <p:ext uri="{BB962C8B-B14F-4D97-AF65-F5344CB8AC3E}">
        <p14:creationId xmlns:p14="http://schemas.microsoft.com/office/powerpoint/2010/main" val="81157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we do – Factsheets: Why buy new?</a:t>
            </a:r>
          </a:p>
        </p:txBody>
      </p:sp>
      <p:pic>
        <p:nvPicPr>
          <p:cNvPr id="4" name="Content Placeholder 3"/>
          <p:cNvPicPr>
            <a:picLocks noGrp="1" noChangeAspect="1"/>
          </p:cNvPicPr>
          <p:nvPr>
            <p:ph idx="1"/>
          </p:nvPr>
        </p:nvPicPr>
        <p:blipFill>
          <a:blip r:embed="rId2"/>
          <a:stretch>
            <a:fillRect/>
          </a:stretch>
        </p:blipFill>
        <p:spPr>
          <a:xfrm>
            <a:off x="755576" y="1806183"/>
            <a:ext cx="2234364" cy="1622818"/>
          </a:xfrm>
          <a:prstGeom prst="rect">
            <a:avLst/>
          </a:prstGeom>
        </p:spPr>
      </p:pic>
      <p:pic>
        <p:nvPicPr>
          <p:cNvPr id="5" name="Picture 4"/>
          <p:cNvPicPr>
            <a:picLocks noChangeAspect="1"/>
          </p:cNvPicPr>
          <p:nvPr/>
        </p:nvPicPr>
        <p:blipFill>
          <a:blip r:embed="rId3"/>
          <a:stretch>
            <a:fillRect/>
          </a:stretch>
        </p:blipFill>
        <p:spPr>
          <a:xfrm>
            <a:off x="3455906" y="1809001"/>
            <a:ext cx="2232188" cy="1619999"/>
          </a:xfrm>
          <a:prstGeom prst="rect">
            <a:avLst/>
          </a:prstGeom>
        </p:spPr>
      </p:pic>
      <p:pic>
        <p:nvPicPr>
          <p:cNvPr id="6" name="Picture 5"/>
          <p:cNvPicPr>
            <a:picLocks noChangeAspect="1"/>
          </p:cNvPicPr>
          <p:nvPr/>
        </p:nvPicPr>
        <p:blipFill>
          <a:blip r:embed="rId4"/>
          <a:stretch>
            <a:fillRect/>
          </a:stretch>
        </p:blipFill>
        <p:spPr>
          <a:xfrm>
            <a:off x="6302350" y="1806183"/>
            <a:ext cx="2225627" cy="1622818"/>
          </a:xfrm>
          <a:prstGeom prst="rect">
            <a:avLst/>
          </a:prstGeom>
        </p:spPr>
      </p:pic>
      <p:pic>
        <p:nvPicPr>
          <p:cNvPr id="7" name="Picture 6"/>
          <p:cNvPicPr>
            <a:picLocks noChangeAspect="1"/>
          </p:cNvPicPr>
          <p:nvPr/>
        </p:nvPicPr>
        <p:blipFill>
          <a:blip r:embed="rId5"/>
          <a:stretch>
            <a:fillRect/>
          </a:stretch>
        </p:blipFill>
        <p:spPr>
          <a:xfrm>
            <a:off x="6271837" y="3659070"/>
            <a:ext cx="2256140" cy="1645066"/>
          </a:xfrm>
          <a:prstGeom prst="rect">
            <a:avLst/>
          </a:prstGeom>
        </p:spPr>
      </p:pic>
      <p:pic>
        <p:nvPicPr>
          <p:cNvPr id="8" name="Picture 7"/>
          <p:cNvPicPr>
            <a:picLocks noChangeAspect="1"/>
          </p:cNvPicPr>
          <p:nvPr/>
        </p:nvPicPr>
        <p:blipFill>
          <a:blip r:embed="rId6"/>
          <a:stretch>
            <a:fillRect/>
          </a:stretch>
        </p:blipFill>
        <p:spPr>
          <a:xfrm>
            <a:off x="757753" y="3659070"/>
            <a:ext cx="2232188" cy="1623875"/>
          </a:xfrm>
          <a:prstGeom prst="rect">
            <a:avLst/>
          </a:prstGeom>
        </p:spPr>
      </p:pic>
      <p:pic>
        <p:nvPicPr>
          <p:cNvPr id="9" name="Picture 8"/>
          <p:cNvPicPr>
            <a:picLocks noChangeAspect="1"/>
          </p:cNvPicPr>
          <p:nvPr/>
        </p:nvPicPr>
        <p:blipFill>
          <a:blip r:embed="rId7"/>
          <a:stretch>
            <a:fillRect/>
          </a:stretch>
        </p:blipFill>
        <p:spPr>
          <a:xfrm>
            <a:off x="3403448" y="3659071"/>
            <a:ext cx="2284646" cy="1659815"/>
          </a:xfrm>
          <a:prstGeom prst="rect">
            <a:avLst/>
          </a:prstGeom>
        </p:spPr>
      </p:pic>
    </p:spTree>
    <p:extLst>
      <p:ext uri="{BB962C8B-B14F-4D97-AF65-F5344CB8AC3E}">
        <p14:creationId xmlns:p14="http://schemas.microsoft.com/office/powerpoint/2010/main" val="2063811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Part L1a History Snapshot</a:t>
            </a:r>
          </a:p>
        </p:txBody>
      </p:sp>
      <p:sp>
        <p:nvSpPr>
          <p:cNvPr id="3" name="Content Placeholder 2"/>
          <p:cNvSpPr>
            <a:spLocks noGrp="1"/>
          </p:cNvSpPr>
          <p:nvPr>
            <p:ph idx="1"/>
          </p:nvPr>
        </p:nvSpPr>
        <p:spPr>
          <a:xfrm>
            <a:off x="755576" y="1052747"/>
            <a:ext cx="7772400" cy="4752517"/>
          </a:xfrm>
        </p:spPr>
        <p:txBody>
          <a:bodyPr>
            <a:normAutofit fontScale="92500" lnSpcReduction="10000"/>
          </a:bodyPr>
          <a:lstStyle/>
          <a:p>
            <a:r>
              <a:rPr lang="en-GB" sz="1800" dirty="0"/>
              <a:t>Initially Part L1 1985 was a functional requirement to make reasonable provision for the conservation of fuel and power – Elemental Fabric. </a:t>
            </a:r>
          </a:p>
          <a:p>
            <a:endParaRPr lang="en-GB" sz="1600" dirty="0"/>
          </a:p>
          <a:p>
            <a:r>
              <a:rPr lang="en-GB" sz="1800" dirty="0"/>
              <a:t>Part L was updated in 1995 and again in 2002 and was divided into domestic and non-domestic section and a carbon performance calculation methodology was introduced.</a:t>
            </a:r>
          </a:p>
          <a:p>
            <a:endParaRPr lang="en-GB" sz="1600" dirty="0"/>
          </a:p>
          <a:p>
            <a:r>
              <a:rPr lang="en-GB" sz="1800" dirty="0"/>
              <a:t>In 2003 the Energy Performance of Buildings Directive was adopted requiring EU member states to adopt a whole building calculation method for assessing carbon.</a:t>
            </a:r>
          </a:p>
          <a:p>
            <a:endParaRPr lang="en-GB" sz="1700" dirty="0"/>
          </a:p>
          <a:p>
            <a:r>
              <a:rPr lang="en-GB" sz="1800" dirty="0"/>
              <a:t>Then, in 2006 Part L SAP became more focused on compliance and EPCs were produced in 2007, Air Tightness and set criteria.</a:t>
            </a:r>
          </a:p>
          <a:p>
            <a:endParaRPr lang="en-GB" sz="1700" dirty="0"/>
          </a:p>
          <a:p>
            <a:r>
              <a:rPr lang="en-GB" sz="1800" dirty="0"/>
              <a:t>In 2010 Energy improvements to fabric providing a 25% improvement.</a:t>
            </a:r>
          </a:p>
          <a:p>
            <a:endParaRPr lang="en-GB" sz="1700" dirty="0"/>
          </a:p>
          <a:p>
            <a:r>
              <a:rPr lang="en-GB" sz="1800" dirty="0"/>
              <a:t>In 2016 Further improvements to carbon reduction were made with additional take-off measurements considered with further option carbon reductions.</a:t>
            </a:r>
          </a:p>
          <a:p>
            <a:endParaRPr lang="en-GB" sz="1800" dirty="0"/>
          </a:p>
          <a:p>
            <a:endParaRPr lang="en-GB" sz="1800" dirty="0"/>
          </a:p>
          <a:p>
            <a:endParaRPr lang="en-GB" sz="1800" dirty="0"/>
          </a:p>
        </p:txBody>
      </p:sp>
    </p:spTree>
    <p:extLst>
      <p:ext uri="{BB962C8B-B14F-4D97-AF65-F5344CB8AC3E}">
        <p14:creationId xmlns:p14="http://schemas.microsoft.com/office/powerpoint/2010/main" val="169410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HBF Report – You’ve got the power</a:t>
            </a:r>
          </a:p>
        </p:txBody>
      </p:sp>
      <p:sp>
        <p:nvSpPr>
          <p:cNvPr id="3" name="Content Placeholder 2"/>
          <p:cNvSpPr>
            <a:spLocks noGrp="1"/>
          </p:cNvSpPr>
          <p:nvPr>
            <p:ph idx="1"/>
          </p:nvPr>
        </p:nvSpPr>
        <p:spPr/>
        <p:txBody>
          <a:bodyPr>
            <a:normAutofit/>
          </a:bodyPr>
          <a:lstStyle/>
          <a:p>
            <a:pPr marL="0" indent="0">
              <a:buNone/>
            </a:pPr>
            <a:r>
              <a:rPr lang="en-GB" sz="1800" dirty="0"/>
              <a:t>Promoting energy performance in new homes</a:t>
            </a:r>
          </a:p>
          <a:p>
            <a:endParaRPr lang="en-GB" sz="1800" dirty="0"/>
          </a:p>
          <a:p>
            <a:endParaRPr lang="en-GB" sz="1800" dirty="0"/>
          </a:p>
        </p:txBody>
      </p:sp>
      <p:pic>
        <p:nvPicPr>
          <p:cNvPr id="4" name="Picture 3">
            <a:extLst>
              <a:ext uri="{FF2B5EF4-FFF2-40B4-BE49-F238E27FC236}">
                <a16:creationId xmlns:a16="http://schemas.microsoft.com/office/drawing/2014/main" id="{D416874F-4796-4E86-987F-35751687836F}"/>
              </a:ext>
            </a:extLst>
          </p:cNvPr>
          <p:cNvPicPr>
            <a:picLocks noChangeAspect="1"/>
          </p:cNvPicPr>
          <p:nvPr/>
        </p:nvPicPr>
        <p:blipFill>
          <a:blip r:embed="rId2"/>
          <a:stretch>
            <a:fillRect/>
          </a:stretch>
        </p:blipFill>
        <p:spPr>
          <a:xfrm>
            <a:off x="2987824" y="1484784"/>
            <a:ext cx="3102322" cy="4422672"/>
          </a:xfrm>
          <a:prstGeom prst="rect">
            <a:avLst/>
          </a:prstGeom>
        </p:spPr>
      </p:pic>
    </p:spTree>
    <p:extLst>
      <p:ext uri="{BB962C8B-B14F-4D97-AF65-F5344CB8AC3E}">
        <p14:creationId xmlns:p14="http://schemas.microsoft.com/office/powerpoint/2010/main" val="124779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Highlights</a:t>
            </a:r>
          </a:p>
        </p:txBody>
      </p:sp>
      <p:sp>
        <p:nvSpPr>
          <p:cNvPr id="3" name="Content Placeholder 2"/>
          <p:cNvSpPr>
            <a:spLocks noGrp="1"/>
          </p:cNvSpPr>
          <p:nvPr>
            <p:ph idx="1"/>
          </p:nvPr>
        </p:nvSpPr>
        <p:spPr>
          <a:xfrm>
            <a:off x="755576" y="1052747"/>
            <a:ext cx="7772400" cy="4896533"/>
          </a:xfrm>
        </p:spPr>
        <p:txBody>
          <a:bodyPr>
            <a:normAutofit fontScale="85000" lnSpcReduction="10000"/>
          </a:bodyPr>
          <a:lstStyle/>
          <a:p>
            <a:r>
              <a:rPr lang="en-GB" dirty="0"/>
              <a:t>According to EPC data for the second quarter of 2017, 84.4% of new builds are rated A-B for energy efficiency while just 2.2% of existing properties fall into these categories.</a:t>
            </a:r>
            <a:endParaRPr lang="en-GB" sz="1800" dirty="0"/>
          </a:p>
          <a:p>
            <a:endParaRPr lang="en-GB" sz="1800" dirty="0"/>
          </a:p>
          <a:p>
            <a:r>
              <a:rPr lang="en-GB" dirty="0"/>
              <a:t>Average fuel costs for a new build as of the year to June 2017 were £443</a:t>
            </a:r>
          </a:p>
          <a:p>
            <a:r>
              <a:rPr lang="en-GB" dirty="0"/>
              <a:t>per year (£276 heating, £108 hot water, £60 lighting) compared with a</a:t>
            </a:r>
          </a:p>
          <a:p>
            <a:r>
              <a:rPr lang="en-GB" dirty="0"/>
              <a:t>total of £1072 for older homes.</a:t>
            </a:r>
          </a:p>
          <a:p>
            <a:endParaRPr lang="en-GB" sz="1800" dirty="0"/>
          </a:p>
          <a:p>
            <a:r>
              <a:rPr lang="en-GB" dirty="0"/>
              <a:t>The £629 PER YEAR / £52 PER MONTH on average saving</a:t>
            </a:r>
          </a:p>
          <a:p>
            <a:endParaRPr lang="en-GB" sz="1900" dirty="0"/>
          </a:p>
          <a:p>
            <a:pPr>
              <a:buFont typeface="Wingdings" panose="05000000000000000000" pitchFamily="2" charset="2"/>
              <a:buChar char="q"/>
            </a:pPr>
            <a:r>
              <a:rPr lang="en-GB" dirty="0"/>
              <a:t> A latte from Starbucks each working day of the year.</a:t>
            </a:r>
          </a:p>
          <a:p>
            <a:pPr>
              <a:buFont typeface="Wingdings" panose="05000000000000000000" pitchFamily="2" charset="2"/>
              <a:buChar char="q"/>
            </a:pPr>
            <a:r>
              <a:rPr lang="en-GB" dirty="0"/>
              <a:t> The cost of a mobile phone contract and home broadband.</a:t>
            </a:r>
          </a:p>
          <a:p>
            <a:pPr>
              <a:buFont typeface="Wingdings" panose="05000000000000000000" pitchFamily="2" charset="2"/>
              <a:buChar char="q"/>
            </a:pPr>
            <a:r>
              <a:rPr lang="en-GB" dirty="0"/>
              <a:t> The average Premier League season ticket and seven away matches.</a:t>
            </a:r>
          </a:p>
          <a:p>
            <a:pPr>
              <a:buFont typeface="Wingdings" panose="05000000000000000000" pitchFamily="2" charset="2"/>
              <a:buChar char="q"/>
            </a:pPr>
            <a:r>
              <a:rPr lang="en-GB" dirty="0"/>
              <a:t> An off-peak return flight to New Zealand.</a:t>
            </a:r>
          </a:p>
          <a:p>
            <a:pPr>
              <a:buFont typeface="Wingdings" panose="05000000000000000000" pitchFamily="2" charset="2"/>
              <a:buChar char="q"/>
            </a:pPr>
            <a:r>
              <a:rPr lang="en-GB" dirty="0"/>
              <a:t> More practically, it would cover three and a half weeks of an average mortgage.</a:t>
            </a:r>
          </a:p>
        </p:txBody>
      </p:sp>
    </p:spTree>
    <p:extLst>
      <p:ext uri="{BB962C8B-B14F-4D97-AF65-F5344CB8AC3E}">
        <p14:creationId xmlns:p14="http://schemas.microsoft.com/office/powerpoint/2010/main" val="800717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Immediate context</a:t>
            </a:r>
          </a:p>
        </p:txBody>
      </p:sp>
      <p:sp>
        <p:nvSpPr>
          <p:cNvPr id="3" name="Content Placeholder 2"/>
          <p:cNvSpPr>
            <a:spLocks noGrp="1"/>
          </p:cNvSpPr>
          <p:nvPr>
            <p:ph idx="1"/>
          </p:nvPr>
        </p:nvSpPr>
        <p:spPr/>
        <p:txBody>
          <a:bodyPr>
            <a:normAutofit/>
          </a:bodyPr>
          <a:lstStyle/>
          <a:p>
            <a:r>
              <a:rPr lang="en-GB" sz="1800" dirty="0"/>
              <a:t>Building Regulations requirements remain at those of Part L 2016</a:t>
            </a:r>
          </a:p>
          <a:p>
            <a:endParaRPr lang="en-GB" sz="1800" dirty="0"/>
          </a:p>
          <a:p>
            <a:r>
              <a:rPr lang="en-GB" sz="1800" dirty="0"/>
              <a:t>These requirements believed to be found adequate under the EPBD 5 year review process</a:t>
            </a:r>
          </a:p>
          <a:p>
            <a:endParaRPr lang="en-GB" sz="1800" dirty="0"/>
          </a:p>
          <a:p>
            <a:r>
              <a:rPr lang="en-GB" sz="1800" dirty="0"/>
              <a:t>Government not pursuing former zero carbon homes policy as a headline objective</a:t>
            </a:r>
          </a:p>
          <a:p>
            <a:endParaRPr lang="en-GB" sz="1800" dirty="0"/>
          </a:p>
          <a:p>
            <a:r>
              <a:rPr lang="en-GB" sz="1800" dirty="0"/>
              <a:t>Awaiting Government’s response to consultation on SAP, the software methodology for assessing energy efficiency design performance: </a:t>
            </a:r>
          </a:p>
          <a:p>
            <a:pPr lvl="1"/>
            <a:r>
              <a:rPr lang="en-GB" dirty="0"/>
              <a:t>– can potentially impact on technology and design choices for the future.</a:t>
            </a:r>
          </a:p>
        </p:txBody>
      </p:sp>
    </p:spTree>
    <p:extLst>
      <p:ext uri="{BB962C8B-B14F-4D97-AF65-F5344CB8AC3E}">
        <p14:creationId xmlns:p14="http://schemas.microsoft.com/office/powerpoint/2010/main" val="3119441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Longer term position</a:t>
            </a:r>
          </a:p>
        </p:txBody>
      </p:sp>
      <p:sp>
        <p:nvSpPr>
          <p:cNvPr id="3" name="Content Placeholder 2"/>
          <p:cNvSpPr>
            <a:spLocks noGrp="1"/>
          </p:cNvSpPr>
          <p:nvPr>
            <p:ph idx="1"/>
          </p:nvPr>
        </p:nvSpPr>
        <p:spPr/>
        <p:txBody>
          <a:bodyPr>
            <a:normAutofit/>
          </a:bodyPr>
          <a:lstStyle/>
          <a:p>
            <a:r>
              <a:rPr lang="en-GB" sz="1800" dirty="0"/>
              <a:t>Leaving the EU will not affect UK statutory commitments under our Climate Change Act 2008 – 80% emissions reduction by 2050</a:t>
            </a:r>
          </a:p>
          <a:p>
            <a:pPr marL="0" indent="0">
              <a:buNone/>
            </a:pPr>
            <a:endParaRPr lang="en-GB" sz="1800" dirty="0"/>
          </a:p>
          <a:p>
            <a:r>
              <a:rPr lang="en-GB" sz="1800" dirty="0"/>
              <a:t>Domestic binding emissions reduction targets are more ambitious than those set by EU legislation</a:t>
            </a:r>
          </a:p>
          <a:p>
            <a:pPr marL="0" indent="0">
              <a:buNone/>
            </a:pPr>
            <a:endParaRPr lang="en-GB" sz="1800" dirty="0"/>
          </a:p>
          <a:p>
            <a:r>
              <a:rPr lang="en-GB" sz="1800" dirty="0"/>
              <a:t>EPBD will be transferred to UK legislation under the EU Withdrawal Bill – but could subsequently be changed</a:t>
            </a:r>
          </a:p>
          <a:p>
            <a:pPr marL="0" indent="0">
              <a:buNone/>
            </a:pPr>
            <a:endParaRPr lang="en-GB" sz="1800" dirty="0"/>
          </a:p>
          <a:p>
            <a:r>
              <a:rPr lang="en-GB" sz="1800" dirty="0"/>
              <a:t>October 2017: Clean Growth Strategy envisages some further steps</a:t>
            </a:r>
          </a:p>
        </p:txBody>
      </p:sp>
    </p:spTree>
    <p:extLst>
      <p:ext uri="{BB962C8B-B14F-4D97-AF65-F5344CB8AC3E}">
        <p14:creationId xmlns:p14="http://schemas.microsoft.com/office/powerpoint/2010/main" val="3545674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Clean Growth Strategy (1)</a:t>
            </a:r>
          </a:p>
        </p:txBody>
      </p:sp>
      <p:sp>
        <p:nvSpPr>
          <p:cNvPr id="3" name="Content Placeholder 2"/>
          <p:cNvSpPr>
            <a:spLocks noGrp="1"/>
          </p:cNvSpPr>
          <p:nvPr>
            <p:ph idx="1"/>
          </p:nvPr>
        </p:nvSpPr>
        <p:spPr/>
        <p:txBody>
          <a:bodyPr>
            <a:noAutofit/>
          </a:bodyPr>
          <a:lstStyle/>
          <a:p>
            <a:pPr marL="0" indent="0">
              <a:buNone/>
            </a:pPr>
            <a:r>
              <a:rPr lang="en-GB" sz="1800" dirty="0"/>
              <a:t>Measures for housing include:</a:t>
            </a:r>
          </a:p>
          <a:p>
            <a:endParaRPr lang="en-GB" sz="1000" dirty="0"/>
          </a:p>
          <a:p>
            <a:pPr lvl="1">
              <a:buFont typeface="Arial" panose="020B0604020202020204" pitchFamily="34" charset="0"/>
              <a:buChar char="•"/>
            </a:pPr>
            <a:r>
              <a:rPr lang="en-GB" dirty="0"/>
              <a:t> Support around £3.6 billion of investment to upgrade around a million homes through the Energy Company Obligation (ECO)</a:t>
            </a:r>
          </a:p>
          <a:p>
            <a:pPr lvl="1">
              <a:buFont typeface="Arial" panose="020B0604020202020204" pitchFamily="34" charset="0"/>
              <a:buChar char="•"/>
            </a:pPr>
            <a:endParaRPr lang="en-GB" dirty="0"/>
          </a:p>
          <a:p>
            <a:pPr lvl="1">
              <a:buFont typeface="Arial" panose="020B0604020202020204" pitchFamily="34" charset="0"/>
              <a:buChar char="•"/>
            </a:pPr>
            <a:r>
              <a:rPr lang="en-GB" dirty="0"/>
              <a:t> As many existing homes as possible to be at EPC Band C by 2030-35</a:t>
            </a:r>
          </a:p>
          <a:p>
            <a:pPr lvl="1">
              <a:buFont typeface="Arial" panose="020B0604020202020204" pitchFamily="34" charset="0"/>
              <a:buChar char="•"/>
            </a:pPr>
            <a:endParaRPr lang="en-GB" sz="1600" dirty="0"/>
          </a:p>
          <a:p>
            <a:pPr lvl="1">
              <a:buFont typeface="Arial" panose="020B0604020202020204" pitchFamily="34" charset="0"/>
              <a:buChar char="•"/>
            </a:pPr>
            <a:r>
              <a:rPr lang="en-GB" dirty="0"/>
              <a:t> Following the outcome of the independent review of Building</a:t>
            </a:r>
          </a:p>
          <a:p>
            <a:pPr lvl="1">
              <a:buFont typeface="Arial" panose="020B0604020202020204" pitchFamily="34" charset="0"/>
              <a:buChar char="•"/>
            </a:pPr>
            <a:endParaRPr lang="en-GB" sz="1600" dirty="0"/>
          </a:p>
          <a:p>
            <a:pPr lvl="1">
              <a:buFont typeface="Arial" panose="020B0604020202020204" pitchFamily="34" charset="0"/>
              <a:buChar char="•"/>
            </a:pPr>
            <a:r>
              <a:rPr lang="en-GB" dirty="0"/>
              <a:t> Regulations and fire safety, and subject to its conclusions, Government intends to consult on strengthening energy performance standards for new and existing homes under Building Regulations, including futureproofing new homes for low carbon heating systems</a:t>
            </a:r>
          </a:p>
          <a:p>
            <a:pPr lvl="1">
              <a:buFont typeface="Arial" panose="020B0604020202020204" pitchFamily="34" charset="0"/>
              <a:buChar char="•"/>
            </a:pPr>
            <a:endParaRPr lang="en-GB" sz="1600" dirty="0"/>
          </a:p>
          <a:p>
            <a:pPr lvl="1">
              <a:buFont typeface="Arial" panose="020B0604020202020204" pitchFamily="34" charset="0"/>
              <a:buChar char="•"/>
            </a:pPr>
            <a:r>
              <a:rPr lang="en-GB" dirty="0"/>
              <a:t> Offer all households the opportunity to have a smart meter to help them save energy by the end of 2020 </a:t>
            </a:r>
          </a:p>
        </p:txBody>
      </p:sp>
    </p:spTree>
    <p:extLst>
      <p:ext uri="{BB962C8B-B14F-4D97-AF65-F5344CB8AC3E}">
        <p14:creationId xmlns:p14="http://schemas.microsoft.com/office/powerpoint/2010/main" val="2292217378"/>
      </p:ext>
    </p:extLst>
  </p:cSld>
  <p:clrMapOvr>
    <a:masterClrMapping/>
  </p:clrMapOvr>
</p:sld>
</file>

<file path=ppt/theme/theme1.xml><?xml version="1.0" encoding="utf-8"?>
<a:theme xmlns:a="http://schemas.openxmlformats.org/drawingml/2006/main" name="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E3EC9C17-EA77-4667-90BA-57E3F5387294}" vid="{882AC497-045E-412D-BCBB-C868C153C6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HBF2014STANDARD</Template>
  <TotalTime>33575</TotalTime>
  <Words>876</Words>
  <Application>Microsoft Office PowerPoint</Application>
  <PresentationFormat>On-screen Show (4:3)</PresentationFormat>
  <Paragraphs>95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ＭＳ Ｐゴシック</vt:lpstr>
      <vt:lpstr>Arial</vt:lpstr>
      <vt:lpstr>Calibri</vt:lpstr>
      <vt:lpstr>Wingdings</vt:lpstr>
      <vt:lpstr>HBFThemePW2014</vt:lpstr>
      <vt:lpstr>Reduced Energy Costs for Future New-Builds  13 November 2017</vt:lpstr>
      <vt:lpstr>About HBF</vt:lpstr>
      <vt:lpstr>What we do – Factsheets: Why buy new?</vt:lpstr>
      <vt:lpstr>Part L1a History Snapshot</vt:lpstr>
      <vt:lpstr>HBF Report – You’ve got the power</vt:lpstr>
      <vt:lpstr>Highlights</vt:lpstr>
      <vt:lpstr>Immediate context</vt:lpstr>
      <vt:lpstr>Longer term position</vt:lpstr>
      <vt:lpstr>Clean Growth Strategy (1)</vt:lpstr>
      <vt:lpstr>Clean Growth Strategy (2)</vt:lpstr>
      <vt:lpstr>Industry Issues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stewaj</dc:creator>
  <cp:lastModifiedBy>Craig Ferrans</cp:lastModifiedBy>
  <cp:revision>1063</cp:revision>
  <cp:lastPrinted>2016-05-16T14:39:21Z</cp:lastPrinted>
  <dcterms:created xsi:type="dcterms:W3CDTF">2009-11-04T12:22:38Z</dcterms:created>
  <dcterms:modified xsi:type="dcterms:W3CDTF">2017-11-08T11:46:50Z</dcterms:modified>
</cp:coreProperties>
</file>