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7" r:id="rId2"/>
  </p:sldMasterIdLst>
  <p:notesMasterIdLst>
    <p:notesMasterId r:id="rId9"/>
  </p:notesMasterIdLst>
  <p:sldIdLst>
    <p:sldId id="283" r:id="rId3"/>
    <p:sldId id="284" r:id="rId4"/>
    <p:sldId id="285" r:id="rId5"/>
    <p:sldId id="286" r:id="rId6"/>
    <p:sldId id="288" r:id="rId7"/>
    <p:sldId id="287" r:id="rId8"/>
  </p:sldIdLst>
  <p:sldSz cx="9144000" cy="6858000" type="screen4x3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7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621" cy="501497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0934" y="0"/>
            <a:ext cx="2985621" cy="501497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r">
              <a:defRPr sz="1200"/>
            </a:lvl1pPr>
          </a:lstStyle>
          <a:p>
            <a:fld id="{54D7CA06-CBAD-4FCD-A76D-5166C492D2A1}" type="datetimeFigureOut">
              <a:rPr lang="en-GB" smtClean="0"/>
              <a:t>26/09/2017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00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7" tIns="46218" rIns="92437" bIns="4621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495" y="4821096"/>
            <a:ext cx="5511174" cy="3944678"/>
          </a:xfrm>
          <a:prstGeom prst="rect">
            <a:avLst/>
          </a:prstGeom>
        </p:spPr>
        <p:txBody>
          <a:bodyPr vert="horz" lIns="92437" tIns="46218" rIns="92437" bIns="4621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216"/>
            <a:ext cx="2985621" cy="501497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0934" y="9517216"/>
            <a:ext cx="2985621" cy="501497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r">
              <a:defRPr sz="1200"/>
            </a:lvl1pPr>
          </a:lstStyle>
          <a:p>
            <a:fld id="{D5B65713-01F9-4A76-9C14-CC29567CE4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3124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73802"/>
            <a:ext cx="7772400" cy="1283199"/>
          </a:xfrm>
          <a:noFill/>
        </p:spPr>
        <p:txBody>
          <a:bodyPr>
            <a:normAutofit/>
          </a:bodyPr>
          <a:lstStyle>
            <a:lvl1pPr algn="ctr">
              <a:defRPr sz="36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43463"/>
            <a:ext cx="6400800" cy="1456375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accent3"/>
                </a:solidFill>
              </a:defRPr>
            </a:lvl1pPr>
            <a:lvl2pPr marL="192873" indent="0" algn="ctr">
              <a:buNone/>
              <a:defRPr/>
            </a:lvl2pPr>
            <a:lvl3pPr marL="385744" indent="0" algn="ctr">
              <a:buNone/>
              <a:defRPr/>
            </a:lvl3pPr>
            <a:lvl4pPr marL="578616" indent="0" algn="ctr">
              <a:buNone/>
              <a:defRPr/>
            </a:lvl4pPr>
            <a:lvl5pPr marL="771487" indent="0" algn="ctr">
              <a:buNone/>
              <a:defRPr/>
            </a:lvl5pPr>
            <a:lvl6pPr marL="964359" indent="0" algn="ctr">
              <a:buNone/>
              <a:defRPr/>
            </a:lvl6pPr>
            <a:lvl7pPr marL="1157230" indent="0" algn="ctr">
              <a:buNone/>
              <a:defRPr/>
            </a:lvl7pPr>
            <a:lvl8pPr marL="1350102" indent="0" algn="ctr">
              <a:buNone/>
              <a:defRPr/>
            </a:lvl8pPr>
            <a:lvl9pPr marL="154297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685800" y="3356992"/>
            <a:ext cx="7772400" cy="0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157308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06710"/>
            <a:ext cx="3008313" cy="1162050"/>
          </a:xfrm>
        </p:spPr>
        <p:txBody>
          <a:bodyPr anchor="b"/>
          <a:lstStyle>
            <a:lvl1pPr algn="l">
              <a:defRPr sz="844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6187"/>
            <a:ext cx="5111750" cy="5349057"/>
          </a:xfrm>
        </p:spPr>
        <p:txBody>
          <a:bodyPr/>
          <a:lstStyle>
            <a:lvl1pPr>
              <a:defRPr sz="1351"/>
            </a:lvl1pPr>
            <a:lvl2pPr>
              <a:defRPr sz="1181"/>
            </a:lvl2pPr>
            <a:lvl3pPr>
              <a:defRPr sz="1013"/>
            </a:lvl3pPr>
            <a:lvl4pPr>
              <a:defRPr sz="844"/>
            </a:lvl4pPr>
            <a:lvl5pPr>
              <a:defRPr sz="844"/>
            </a:lvl5pPr>
            <a:lvl6pPr>
              <a:defRPr sz="844"/>
            </a:lvl6pPr>
            <a:lvl7pPr>
              <a:defRPr sz="844"/>
            </a:lvl7pPr>
            <a:lvl8pPr>
              <a:defRPr sz="844"/>
            </a:lvl8pPr>
            <a:lvl9pPr>
              <a:defRPr sz="84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268761"/>
            <a:ext cx="3008313" cy="4176464"/>
          </a:xfrm>
        </p:spPr>
        <p:txBody>
          <a:bodyPr/>
          <a:lstStyle>
            <a:lvl1pPr marL="0" indent="0">
              <a:buNone/>
              <a:defRPr sz="591"/>
            </a:lvl1pPr>
            <a:lvl2pPr marL="192873" indent="0">
              <a:buNone/>
              <a:defRPr sz="507"/>
            </a:lvl2pPr>
            <a:lvl3pPr marL="385744" indent="0">
              <a:buNone/>
              <a:defRPr sz="421"/>
            </a:lvl3pPr>
            <a:lvl4pPr marL="578616" indent="0">
              <a:buNone/>
              <a:defRPr sz="380"/>
            </a:lvl4pPr>
            <a:lvl5pPr marL="771487" indent="0">
              <a:buNone/>
              <a:defRPr sz="380"/>
            </a:lvl5pPr>
            <a:lvl6pPr marL="964359" indent="0">
              <a:buNone/>
              <a:defRPr sz="380"/>
            </a:lvl6pPr>
            <a:lvl7pPr marL="1157230" indent="0">
              <a:buNone/>
              <a:defRPr sz="380"/>
            </a:lvl7pPr>
            <a:lvl8pPr marL="1350102" indent="0">
              <a:buNone/>
              <a:defRPr sz="380"/>
            </a:lvl8pPr>
            <a:lvl9pPr marL="1542973" indent="0">
              <a:buNone/>
              <a:defRPr sz="38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>
          <a:xfrm>
            <a:off x="6125204" y="6150505"/>
            <a:ext cx="1905000" cy="457200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2E6D2815-91A8-4AF6-8528-A9B73F732090}" type="slidenum">
              <a:rPr lang="en-US" altLang="en-US" sz="1200" smtClean="0">
                <a:solidFill>
                  <a:prstClr val="white"/>
                </a:solidFill>
              </a:rPr>
              <a:pPr/>
              <a:t>‹#›</a:t>
            </a:fld>
            <a:endParaRPr lang="en-US" altLang="en-US" sz="12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059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302422"/>
            <a:ext cx="5486400" cy="566738"/>
          </a:xfrm>
        </p:spPr>
        <p:txBody>
          <a:bodyPr anchor="b"/>
          <a:lstStyle>
            <a:lvl1pPr algn="l">
              <a:defRPr sz="844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6632"/>
            <a:ext cx="5486400" cy="4114800"/>
          </a:xfrm>
        </p:spPr>
        <p:txBody>
          <a:bodyPr/>
          <a:lstStyle>
            <a:lvl1pPr marL="0" indent="0">
              <a:buNone/>
              <a:defRPr sz="1351"/>
            </a:lvl1pPr>
            <a:lvl2pPr marL="192873" indent="0">
              <a:buNone/>
              <a:defRPr sz="1181"/>
            </a:lvl2pPr>
            <a:lvl3pPr marL="385744" indent="0">
              <a:buNone/>
              <a:defRPr sz="1013"/>
            </a:lvl3pPr>
            <a:lvl4pPr marL="578616" indent="0">
              <a:buNone/>
              <a:defRPr sz="844"/>
            </a:lvl4pPr>
            <a:lvl5pPr marL="771487" indent="0">
              <a:buNone/>
              <a:defRPr sz="844"/>
            </a:lvl5pPr>
            <a:lvl6pPr marL="964359" indent="0">
              <a:buNone/>
              <a:defRPr sz="844"/>
            </a:lvl6pPr>
            <a:lvl7pPr marL="1157230" indent="0">
              <a:buNone/>
              <a:defRPr sz="844"/>
            </a:lvl7pPr>
            <a:lvl8pPr marL="1350102" indent="0">
              <a:buNone/>
              <a:defRPr sz="844"/>
            </a:lvl8pPr>
            <a:lvl9pPr marL="1542973" indent="0">
              <a:buNone/>
              <a:defRPr sz="844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869160"/>
            <a:ext cx="5486400" cy="648072"/>
          </a:xfrm>
        </p:spPr>
        <p:txBody>
          <a:bodyPr/>
          <a:lstStyle>
            <a:lvl1pPr marL="0" indent="0">
              <a:buNone/>
              <a:defRPr sz="591"/>
            </a:lvl1pPr>
            <a:lvl2pPr marL="192873" indent="0">
              <a:buNone/>
              <a:defRPr sz="507"/>
            </a:lvl2pPr>
            <a:lvl3pPr marL="385744" indent="0">
              <a:buNone/>
              <a:defRPr sz="421"/>
            </a:lvl3pPr>
            <a:lvl4pPr marL="578616" indent="0">
              <a:buNone/>
              <a:defRPr sz="380"/>
            </a:lvl4pPr>
            <a:lvl5pPr marL="771487" indent="0">
              <a:buNone/>
              <a:defRPr sz="380"/>
            </a:lvl5pPr>
            <a:lvl6pPr marL="964359" indent="0">
              <a:buNone/>
              <a:defRPr sz="380"/>
            </a:lvl6pPr>
            <a:lvl7pPr marL="1157230" indent="0">
              <a:buNone/>
              <a:defRPr sz="380"/>
            </a:lvl7pPr>
            <a:lvl8pPr marL="1350102" indent="0">
              <a:buNone/>
              <a:defRPr sz="380"/>
            </a:lvl8pPr>
            <a:lvl9pPr marL="1542973" indent="0">
              <a:buNone/>
              <a:defRPr sz="38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60468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90872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980728"/>
            <a:ext cx="7772400" cy="44028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685800" y="908720"/>
            <a:ext cx="7772400" cy="0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51520" y="6150505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FA062723-B457-4C9B-B46A-F9CBEE2C685A}" type="datetime1">
              <a:rPr lang="en-GB" smtClean="0">
                <a:solidFill>
                  <a:prstClr val="white"/>
                </a:solidFill>
              </a:rPr>
              <a:t>26/09/2017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573778" y="615561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en-GB">
              <a:solidFill>
                <a:prstClr val="white"/>
              </a:solidFill>
            </a:endParaRP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125204" y="6150505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083689-E18E-4638-B0F5-2E187FFF8F64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8860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72200" y="195605"/>
            <a:ext cx="1943100" cy="5486400"/>
          </a:xfrm>
        </p:spPr>
        <p:txBody>
          <a:bodyPr vert="eaVert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5300" y="195605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51520" y="6150505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AA503499-FFE7-4FFA-B7BE-0271A349360C}" type="datetime1">
              <a:rPr lang="en-GB" smtClean="0">
                <a:solidFill>
                  <a:prstClr val="white"/>
                </a:solidFill>
              </a:rPr>
              <a:t>26/09/2017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573778" y="615561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125204" y="6150505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083689-E18E-4638-B0F5-2E187FFF8F64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7428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139952" y="1593450"/>
            <a:ext cx="330224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i="1" dirty="0">
                <a:solidFill>
                  <a:prstClr val="white"/>
                </a:solidFill>
              </a:rPr>
              <a:t>The voice of the home building industry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43291" y="6261004"/>
            <a:ext cx="579061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13" dirty="0">
                <a:solidFill>
                  <a:srgbClr val="D19E38"/>
                </a:solidFill>
              </a:rPr>
              <a:t>www.hbf.co.uk</a:t>
            </a:r>
            <a:r>
              <a:rPr lang="en-GB" sz="1013" dirty="0">
                <a:solidFill>
                  <a:prstClr val="white"/>
                </a:solidFill>
              </a:rPr>
              <a:t> | 0207 960 1600 | twitter: </a:t>
            </a:r>
            <a:r>
              <a:rPr lang="en-GB" sz="1013" dirty="0">
                <a:solidFill>
                  <a:srgbClr val="D19E38"/>
                </a:solidFill>
              </a:rPr>
              <a:t>@</a:t>
            </a:r>
            <a:r>
              <a:rPr lang="en-GB" sz="1013" dirty="0" err="1">
                <a:solidFill>
                  <a:srgbClr val="D19E38"/>
                </a:solidFill>
              </a:rPr>
              <a:t>homebuildersfed</a:t>
            </a:r>
            <a:endParaRPr lang="en-GB" sz="1013" dirty="0">
              <a:solidFill>
                <a:srgbClr val="D19E38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6666" y="1449516"/>
            <a:ext cx="2023286" cy="190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5615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BEFA-8A6D-4A7F-8552-D0FA2224C973}" type="datetime1">
              <a:rPr lang="en-GB" smtClean="0"/>
              <a:t>26/09/2017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37658-4E1F-4FF2-9781-F52F6A1D0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375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3F6B3-4122-4F27-96AE-C1919080B211}" type="datetime1">
              <a:rPr lang="en-GB" smtClean="0"/>
              <a:t>26/09/2017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37658-4E1F-4FF2-9781-F52F6A1D0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4731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324A3-80F9-4925-B6E8-A72BD5AAAD50}" type="datetime1">
              <a:rPr lang="en-GB" smtClean="0">
                <a:solidFill>
                  <a:prstClr val="white"/>
                </a:solidFill>
              </a:rPr>
              <a:t>26/09/2017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83689-E18E-4638-B0F5-2E187FFF8F64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2147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F3E80-C265-4233-BACD-4FAE75FF1A76}" type="datetime1">
              <a:rPr lang="en-GB" smtClean="0"/>
              <a:t>26/09/2017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37658-4E1F-4FF2-9781-F52F6A1D0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27669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C5D9C-3EC4-4569-9EB7-90306B6B29A1}" type="datetime1">
              <a:rPr lang="en-GB" smtClean="0"/>
              <a:t>26/09/2017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37658-4E1F-4FF2-9781-F52F6A1D0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275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1129"/>
            <a:ext cx="7772400" cy="897354"/>
          </a:xfrm>
        </p:spPr>
        <p:txBody>
          <a:bodyPr>
            <a:normAutofit/>
          </a:bodyPr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052745"/>
            <a:ext cx="7772400" cy="4558749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742038" y="980728"/>
            <a:ext cx="7772400" cy="0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824752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F269-6E78-4E57-A58F-6008FB9106C0}" type="datetime1">
              <a:rPr lang="en-GB" smtClean="0"/>
              <a:t>26/09/2017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37658-4E1F-4FF2-9781-F52F6A1D0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5414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9D50-F48A-4939-ADD3-B929CC8BBEC1}" type="datetime1">
              <a:rPr lang="en-GB" smtClean="0"/>
              <a:t>26/09/2017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37658-4E1F-4FF2-9781-F52F6A1D0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6357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586FC-4EF7-4664-8075-C0F3ED6F2654}" type="datetime1">
              <a:rPr lang="en-GB" smtClean="0"/>
              <a:t>26/09/2017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37658-4E1F-4FF2-9781-F52F6A1D0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7961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5B2A-BDE7-4C24-84C4-7527F3620B9D}" type="datetime1">
              <a:rPr lang="en-GB" smtClean="0"/>
              <a:t>26/09/2017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37658-4E1F-4FF2-9781-F52F6A1D0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72370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E2031-DA47-444A-BDC0-F1E132944316}" type="datetime1">
              <a:rPr lang="en-GB" smtClean="0">
                <a:solidFill>
                  <a:prstClr val="white"/>
                </a:solidFill>
              </a:rPr>
              <a:t>26/09/2017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83689-E18E-4638-B0F5-2E187FFF8F64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4172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B91C1-0E5C-4579-99FF-9838416E6B61}" type="datetime1">
              <a:rPr lang="en-GB" smtClean="0">
                <a:solidFill>
                  <a:prstClr val="white"/>
                </a:solidFill>
              </a:rPr>
              <a:t>26/09/2017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83689-E18E-4638-B0F5-2E187FFF8F64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65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579" y="2042454"/>
            <a:ext cx="7772400" cy="1362075"/>
          </a:xfrm>
        </p:spPr>
        <p:txBody>
          <a:bodyPr anchor="t">
            <a:normAutofit/>
          </a:bodyPr>
          <a:lstStyle>
            <a:lvl1pPr algn="ctr">
              <a:defRPr sz="2800" b="1" cap="all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4355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9849"/>
            <a:ext cx="7772400" cy="906555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182082"/>
            <a:ext cx="3810000" cy="4407158"/>
          </a:xfrm>
        </p:spPr>
        <p:txBody>
          <a:bodyPr/>
          <a:lstStyle>
            <a:lvl1pPr>
              <a:defRPr sz="1181"/>
            </a:lvl1pPr>
            <a:lvl2pPr>
              <a:defRPr sz="1013"/>
            </a:lvl2pPr>
            <a:lvl3pPr>
              <a:defRPr sz="844"/>
            </a:lvl3pPr>
            <a:lvl4pPr>
              <a:defRPr sz="760"/>
            </a:lvl4pPr>
            <a:lvl5pPr>
              <a:defRPr sz="760"/>
            </a:lvl5pPr>
            <a:lvl6pPr>
              <a:defRPr sz="760"/>
            </a:lvl6pPr>
            <a:lvl7pPr>
              <a:defRPr sz="760"/>
            </a:lvl7pPr>
            <a:lvl8pPr>
              <a:defRPr sz="760"/>
            </a:lvl8pPr>
            <a:lvl9pPr>
              <a:defRPr sz="7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0012" y="1196752"/>
            <a:ext cx="3778188" cy="4407158"/>
          </a:xfrm>
        </p:spPr>
        <p:txBody>
          <a:bodyPr/>
          <a:lstStyle>
            <a:lvl1pPr>
              <a:defRPr sz="1181"/>
            </a:lvl1pPr>
            <a:lvl2pPr>
              <a:defRPr sz="1013"/>
            </a:lvl2pPr>
            <a:lvl3pPr>
              <a:defRPr sz="844"/>
            </a:lvl3pPr>
            <a:lvl4pPr>
              <a:defRPr sz="760"/>
            </a:lvl4pPr>
            <a:lvl5pPr>
              <a:defRPr sz="760"/>
            </a:lvl5pPr>
            <a:lvl6pPr>
              <a:defRPr sz="760"/>
            </a:lvl6pPr>
            <a:lvl7pPr>
              <a:defRPr sz="760"/>
            </a:lvl7pPr>
            <a:lvl8pPr>
              <a:defRPr sz="760"/>
            </a:lvl8pPr>
            <a:lvl9pPr>
              <a:defRPr sz="7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685800" y="980728"/>
            <a:ext cx="7772400" cy="0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513991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47417"/>
            <a:ext cx="4040188" cy="537383"/>
          </a:xfrm>
        </p:spPr>
        <p:txBody>
          <a:bodyPr anchor="b"/>
          <a:lstStyle>
            <a:lvl1pPr marL="0" indent="0">
              <a:buNone/>
              <a:defRPr sz="1013" b="1"/>
            </a:lvl1pPr>
            <a:lvl2pPr marL="192873" indent="0">
              <a:buNone/>
              <a:defRPr sz="844" b="1"/>
            </a:lvl2pPr>
            <a:lvl3pPr marL="385744" indent="0">
              <a:buNone/>
              <a:defRPr sz="760" b="1"/>
            </a:lvl3pPr>
            <a:lvl4pPr marL="578616" indent="0">
              <a:buNone/>
              <a:defRPr sz="675" b="1"/>
            </a:lvl4pPr>
            <a:lvl5pPr marL="771487" indent="0">
              <a:buNone/>
              <a:defRPr sz="675" b="1"/>
            </a:lvl5pPr>
            <a:lvl6pPr marL="964359" indent="0">
              <a:buNone/>
              <a:defRPr sz="675" b="1"/>
            </a:lvl6pPr>
            <a:lvl7pPr marL="1157230" indent="0">
              <a:buNone/>
              <a:defRPr sz="675" b="1"/>
            </a:lvl7pPr>
            <a:lvl8pPr marL="1350102" indent="0">
              <a:buNone/>
              <a:defRPr sz="675" b="1"/>
            </a:lvl8pPr>
            <a:lvl9pPr marL="1542973" indent="0">
              <a:buNone/>
              <a:defRPr sz="67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484781"/>
            <a:ext cx="4040188" cy="4032453"/>
          </a:xfrm>
        </p:spPr>
        <p:txBody>
          <a:bodyPr/>
          <a:lstStyle>
            <a:lvl1pPr>
              <a:defRPr sz="1013"/>
            </a:lvl1pPr>
            <a:lvl2pPr>
              <a:defRPr sz="844"/>
            </a:lvl2pPr>
            <a:lvl3pPr>
              <a:defRPr sz="760"/>
            </a:lvl3pPr>
            <a:lvl4pPr>
              <a:defRPr sz="675"/>
            </a:lvl4pPr>
            <a:lvl5pPr>
              <a:defRPr sz="675"/>
            </a:lvl5pPr>
            <a:lvl6pPr>
              <a:defRPr sz="675"/>
            </a:lvl6pPr>
            <a:lvl7pPr>
              <a:defRPr sz="675"/>
            </a:lvl7pPr>
            <a:lvl8pPr>
              <a:defRPr sz="675"/>
            </a:lvl8pPr>
            <a:lvl9pPr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947417"/>
            <a:ext cx="4041775" cy="537385"/>
          </a:xfrm>
        </p:spPr>
        <p:txBody>
          <a:bodyPr anchor="b"/>
          <a:lstStyle>
            <a:lvl1pPr marL="0" indent="0">
              <a:buNone/>
              <a:defRPr sz="1013" b="1"/>
            </a:lvl1pPr>
            <a:lvl2pPr marL="192873" indent="0">
              <a:buNone/>
              <a:defRPr sz="844" b="1"/>
            </a:lvl2pPr>
            <a:lvl3pPr marL="385744" indent="0">
              <a:buNone/>
              <a:defRPr sz="760" b="1"/>
            </a:lvl3pPr>
            <a:lvl4pPr marL="578616" indent="0">
              <a:buNone/>
              <a:defRPr sz="675" b="1"/>
            </a:lvl4pPr>
            <a:lvl5pPr marL="771487" indent="0">
              <a:buNone/>
              <a:defRPr sz="675" b="1"/>
            </a:lvl5pPr>
            <a:lvl6pPr marL="964359" indent="0">
              <a:buNone/>
              <a:defRPr sz="675" b="1"/>
            </a:lvl6pPr>
            <a:lvl7pPr marL="1157230" indent="0">
              <a:buNone/>
              <a:defRPr sz="675" b="1"/>
            </a:lvl7pPr>
            <a:lvl8pPr marL="1350102" indent="0">
              <a:buNone/>
              <a:defRPr sz="675" b="1"/>
            </a:lvl8pPr>
            <a:lvl9pPr marL="1542973" indent="0">
              <a:buNone/>
              <a:defRPr sz="67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1484782"/>
            <a:ext cx="4041775" cy="4032451"/>
          </a:xfrm>
        </p:spPr>
        <p:txBody>
          <a:bodyPr/>
          <a:lstStyle>
            <a:lvl1pPr>
              <a:defRPr sz="1013"/>
            </a:lvl1pPr>
            <a:lvl2pPr>
              <a:defRPr sz="844"/>
            </a:lvl2pPr>
            <a:lvl3pPr>
              <a:defRPr sz="760"/>
            </a:lvl3pPr>
            <a:lvl4pPr>
              <a:defRPr sz="675"/>
            </a:lvl4pPr>
            <a:lvl5pPr>
              <a:defRPr sz="675"/>
            </a:lvl5pPr>
            <a:lvl6pPr>
              <a:defRPr sz="675"/>
            </a:lvl6pPr>
            <a:lvl7pPr>
              <a:defRPr sz="675"/>
            </a:lvl7pPr>
            <a:lvl8pPr>
              <a:defRPr sz="675"/>
            </a:lvl8pPr>
            <a:lvl9pPr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457200" y="908720"/>
            <a:ext cx="8273262" cy="38678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305108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2008"/>
            <a:ext cx="7772400" cy="90872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125204" y="6150505"/>
            <a:ext cx="1905000" cy="457200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2E6D2815-91A8-4AF6-8528-A9B73F732090}" type="slidenum">
              <a:rPr lang="en-US" altLang="en-US" sz="1200" smtClean="0">
                <a:solidFill>
                  <a:prstClr val="white"/>
                </a:solidFill>
              </a:rPr>
              <a:pPr/>
              <a:t>‹#›</a:t>
            </a:fld>
            <a:endParaRPr lang="en-US" altLang="en-US" sz="1200" dirty="0">
              <a:solidFill>
                <a:prstClr val="white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699703" y="1006129"/>
            <a:ext cx="7772400" cy="0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373315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011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olid fill">
    <p:bg>
      <p:bgPr>
        <a:solidFill>
          <a:srgbClr val="1E24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838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olid fill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auto">
          <a:xfrm>
            <a:off x="0" y="5935133"/>
            <a:ext cx="9144000" cy="92286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555555"/>
              </a:solidFill>
              <a:ea typeface="ＭＳ Ｐゴシック" pitchFamily="1" charset="-128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3666" y="6121401"/>
            <a:ext cx="651934" cy="651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91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6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00417"/>
            <a:ext cx="777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19828"/>
            <a:ext cx="7772400" cy="4463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51520" y="6150505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E1998F0D-6C90-434A-B1A9-7648BEC58930}" type="datetime1">
              <a:rPr lang="en-GB" smtClean="0">
                <a:solidFill>
                  <a:prstClr val="white"/>
                </a:solidFill>
              </a:rPr>
              <a:t>26/09/2017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573778" y="615561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en-GB">
              <a:solidFill>
                <a:prstClr val="white"/>
              </a:solidFill>
            </a:endParaRP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125204" y="6150505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083689-E18E-4638-B0F5-2E187FFF8F64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6028660"/>
            <a:ext cx="9144000" cy="829340"/>
          </a:xfrm>
          <a:prstGeom prst="rect">
            <a:avLst/>
          </a:prstGeom>
          <a:solidFill>
            <a:srgbClr val="1E241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14354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555555"/>
              </a:solidFill>
              <a:ea typeface="ＭＳ Ｐゴシック" pitchFamily="1" charset="-128"/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3196" y="6120793"/>
            <a:ext cx="767008" cy="645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425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ＭＳ Ｐゴシック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56">
          <a:solidFill>
            <a:srgbClr val="6E7768"/>
          </a:solidFill>
          <a:latin typeface="Arial" charset="0"/>
          <a:ea typeface="ＭＳ Ｐゴシック" pitchFamily="1" charset="-128"/>
          <a:cs typeface="ＭＳ Ｐゴシック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56">
          <a:solidFill>
            <a:srgbClr val="6E7768"/>
          </a:solidFill>
          <a:latin typeface="Arial" charset="0"/>
          <a:ea typeface="ＭＳ Ｐゴシック" pitchFamily="1" charset="-128"/>
          <a:cs typeface="ＭＳ Ｐゴシック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56">
          <a:solidFill>
            <a:srgbClr val="6E7768"/>
          </a:solidFill>
          <a:latin typeface="Arial" charset="0"/>
          <a:ea typeface="ＭＳ Ｐゴシック" pitchFamily="1" charset="-128"/>
          <a:cs typeface="ＭＳ Ｐゴシック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56">
          <a:solidFill>
            <a:srgbClr val="6E7768"/>
          </a:solidFill>
          <a:latin typeface="Arial" charset="0"/>
          <a:ea typeface="ＭＳ Ｐゴシック" pitchFamily="1" charset="-128"/>
          <a:cs typeface="ＭＳ Ｐゴシック"/>
        </a:defRPr>
      </a:lvl5pPr>
      <a:lvl6pPr marL="192873" algn="ctr" rtl="0" eaLnBrk="1" fontAlgn="base" hangingPunct="1">
        <a:spcBef>
          <a:spcPct val="0"/>
        </a:spcBef>
        <a:spcAft>
          <a:spcPct val="0"/>
        </a:spcAft>
        <a:defRPr sz="1856">
          <a:solidFill>
            <a:schemeClr val="tx2"/>
          </a:solidFill>
          <a:latin typeface="Arial" charset="0"/>
          <a:ea typeface="ＭＳ Ｐゴシック" pitchFamily="1" charset="-128"/>
        </a:defRPr>
      </a:lvl6pPr>
      <a:lvl7pPr marL="385744" algn="ctr" rtl="0" eaLnBrk="1" fontAlgn="base" hangingPunct="1">
        <a:spcBef>
          <a:spcPct val="0"/>
        </a:spcBef>
        <a:spcAft>
          <a:spcPct val="0"/>
        </a:spcAft>
        <a:defRPr sz="1856">
          <a:solidFill>
            <a:schemeClr val="tx2"/>
          </a:solidFill>
          <a:latin typeface="Arial" charset="0"/>
          <a:ea typeface="ＭＳ Ｐゴシック" pitchFamily="1" charset="-128"/>
        </a:defRPr>
      </a:lvl7pPr>
      <a:lvl8pPr marL="578616" algn="ctr" rtl="0" eaLnBrk="1" fontAlgn="base" hangingPunct="1">
        <a:spcBef>
          <a:spcPct val="0"/>
        </a:spcBef>
        <a:spcAft>
          <a:spcPct val="0"/>
        </a:spcAft>
        <a:defRPr sz="1856">
          <a:solidFill>
            <a:schemeClr val="tx2"/>
          </a:solidFill>
          <a:latin typeface="Arial" charset="0"/>
          <a:ea typeface="ＭＳ Ｐゴシック" pitchFamily="1" charset="-128"/>
        </a:defRPr>
      </a:lvl8pPr>
      <a:lvl9pPr marL="771487" algn="ctr" rtl="0" eaLnBrk="1" fontAlgn="base" hangingPunct="1">
        <a:spcBef>
          <a:spcPct val="0"/>
        </a:spcBef>
        <a:spcAft>
          <a:spcPct val="0"/>
        </a:spcAft>
        <a:defRPr sz="1856">
          <a:solidFill>
            <a:schemeClr val="tx2"/>
          </a:solidFill>
          <a:latin typeface="Arial" charset="0"/>
          <a:ea typeface="ＭＳ Ｐゴシック" pitchFamily="1" charset="-128"/>
        </a:defRPr>
      </a:lvl9pPr>
    </p:titleStyle>
    <p:bodyStyle>
      <a:lvl1pPr marL="144655" indent="-144655" algn="l" rtl="0" eaLnBrk="1" fontAlgn="base" hangingPunct="1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+mn-ea"/>
          <a:cs typeface="ＭＳ Ｐゴシック"/>
        </a:defRPr>
      </a:lvl1pPr>
      <a:lvl2pPr marL="313417" indent="-120545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  <a:ea typeface="+mn-ea"/>
          <a:cs typeface="ＭＳ Ｐゴシック"/>
        </a:defRPr>
      </a:lvl2pPr>
      <a:lvl3pPr marL="482180" indent="-96436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/>
        </a:defRPr>
      </a:lvl3pPr>
      <a:lvl4pPr marL="675051" indent="-96436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+mn-ea"/>
          <a:cs typeface="ＭＳ Ｐゴシック"/>
        </a:defRPr>
      </a:lvl4pPr>
      <a:lvl5pPr marL="867924" indent="-96436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ＭＳ Ｐゴシック"/>
        </a:defRPr>
      </a:lvl5pPr>
      <a:lvl6pPr marL="1060793" indent="-96436" algn="l" rtl="0" eaLnBrk="1" fontAlgn="base" hangingPunct="1">
        <a:spcBef>
          <a:spcPct val="20000"/>
        </a:spcBef>
        <a:spcAft>
          <a:spcPct val="0"/>
        </a:spcAft>
        <a:buChar char="»"/>
        <a:defRPr sz="844">
          <a:solidFill>
            <a:schemeClr val="tx1"/>
          </a:solidFill>
          <a:latin typeface="+mn-lt"/>
          <a:ea typeface="+mn-ea"/>
        </a:defRPr>
      </a:lvl6pPr>
      <a:lvl7pPr marL="1253667" indent="-96436" algn="l" rtl="0" eaLnBrk="1" fontAlgn="base" hangingPunct="1">
        <a:spcBef>
          <a:spcPct val="20000"/>
        </a:spcBef>
        <a:spcAft>
          <a:spcPct val="0"/>
        </a:spcAft>
        <a:buChar char="»"/>
        <a:defRPr sz="844">
          <a:solidFill>
            <a:schemeClr val="tx1"/>
          </a:solidFill>
          <a:latin typeface="+mn-lt"/>
          <a:ea typeface="+mn-ea"/>
        </a:defRPr>
      </a:lvl7pPr>
      <a:lvl8pPr marL="1446539" indent="-96436" algn="l" rtl="0" eaLnBrk="1" fontAlgn="base" hangingPunct="1">
        <a:spcBef>
          <a:spcPct val="20000"/>
        </a:spcBef>
        <a:spcAft>
          <a:spcPct val="0"/>
        </a:spcAft>
        <a:buChar char="»"/>
        <a:defRPr sz="844">
          <a:solidFill>
            <a:schemeClr val="tx1"/>
          </a:solidFill>
          <a:latin typeface="+mn-lt"/>
          <a:ea typeface="+mn-ea"/>
        </a:defRPr>
      </a:lvl8pPr>
      <a:lvl9pPr marL="1639410" indent="-96436" algn="l" rtl="0" eaLnBrk="1" fontAlgn="base" hangingPunct="1">
        <a:spcBef>
          <a:spcPct val="20000"/>
        </a:spcBef>
        <a:spcAft>
          <a:spcPct val="0"/>
        </a:spcAft>
        <a:buChar char="»"/>
        <a:defRPr sz="844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385744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1pPr>
      <a:lvl2pPr marL="192873" algn="l" defTabSz="385744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2pPr>
      <a:lvl3pPr marL="385744" algn="l" defTabSz="385744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3pPr>
      <a:lvl4pPr marL="578616" algn="l" defTabSz="385744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4pPr>
      <a:lvl5pPr marL="771487" algn="l" defTabSz="385744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5pPr>
      <a:lvl6pPr marL="964359" algn="l" defTabSz="385744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6pPr>
      <a:lvl7pPr marL="1157230" algn="l" defTabSz="385744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7pPr>
      <a:lvl8pPr marL="1350102" algn="l" defTabSz="385744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8pPr>
      <a:lvl9pPr marL="1542973" algn="l" defTabSz="385744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7420C-B3F4-4CE9-9C50-1E35D6C3C7E2}" type="datetime1">
              <a:rPr lang="en-GB" smtClean="0">
                <a:solidFill>
                  <a:prstClr val="white"/>
                </a:solidFill>
              </a:rPr>
              <a:t>26/09/2017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83689-E18E-4638-B0F5-2E187FFF8F64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6028660"/>
            <a:ext cx="9144000" cy="829340"/>
          </a:xfrm>
          <a:prstGeom prst="rect">
            <a:avLst/>
          </a:prstGeom>
          <a:solidFill>
            <a:srgbClr val="1E241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14354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555555"/>
              </a:solidFill>
              <a:ea typeface="ＭＳ Ｐゴシック" pitchFamily="1" charset="-128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3196" y="6120793"/>
            <a:ext cx="767008" cy="645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448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CAE59-3024-4C74-B473-F85C506D8A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5534"/>
            <a:ext cx="8250307" cy="55394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Welcome Notes</a:t>
            </a:r>
          </a:p>
          <a:p>
            <a:pPr marL="0" indent="0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Good Morning ladies and gentleman, It gives me great pleasure to welcome you all here today for the HBF Utilities Conference 2017.</a:t>
            </a:r>
          </a:p>
          <a:p>
            <a:pPr marL="0" indent="0">
              <a:buNone/>
            </a:pP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My name is Craig Ferrans, the new HBF Technical Director and I have now been in post for 6 months and has been a hectic time as you may imagine but really enjoyed meeting our members.</a:t>
            </a:r>
          </a:p>
          <a:p>
            <a:pPr marL="0" indent="0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As you can see the conference is well attended - I never thought the world of utilities would be so interesting!</a:t>
            </a:r>
          </a:p>
          <a:p>
            <a:pPr marL="0" indent="0">
              <a:buNone/>
            </a:pP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Before we start todays conference there is some general house keeping that I need to make you all aware of, there is no planned fire alarm today so if the fire alarm does sound then I would suggest that it is the real thing and ask that you make way to your nearest fire exist.</a:t>
            </a:r>
          </a:p>
          <a:p>
            <a:pPr marL="0" indent="0">
              <a:buNone/>
            </a:pP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Could I please ask that you put your mobiles on silent during the presentations</a:t>
            </a:r>
          </a:p>
          <a:p>
            <a:pPr marL="0" indent="0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I would like to thank all of the sponsors that have contributed to make today happen, organised by Ian Wilkinson - on behalf of the HBF - Id like to say a huge thank you.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83F072A-6125-4982-B9DA-F588536CE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37658-4E1F-4FF2-9781-F52F6A1D08D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316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CAE59-3024-4C74-B473-F85C506D8A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9274"/>
            <a:ext cx="8329820" cy="55394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Welcome Notes</a:t>
            </a:r>
          </a:p>
          <a:p>
            <a:pPr marL="0" indent="0">
              <a:buNone/>
            </a:pP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I attended the annual Health and Safety conference last week and one of the presenters made an interesting observation and I thought it was a perfect fit for today’s event.</a:t>
            </a:r>
          </a:p>
          <a:p>
            <a:pPr marL="0" indent="0">
              <a:buNone/>
            </a:pP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Did you know that </a:t>
            </a:r>
          </a:p>
          <a:p>
            <a:pPr marL="0" indent="0">
              <a:buNone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it took 75 years for the telephone to reach 50 million users</a:t>
            </a:r>
          </a:p>
          <a:p>
            <a:pPr marL="0" indent="0">
              <a:buNone/>
            </a:pP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13 years for the television to reach 50 million users</a:t>
            </a:r>
          </a:p>
          <a:p>
            <a:pPr marL="0" indent="0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4 Years for the world wide web to reach 50 million users</a:t>
            </a:r>
          </a:p>
          <a:p>
            <a:pPr marL="0" indent="0">
              <a:buNone/>
            </a:pP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3.5 years for Facebook to reach 50 million users</a:t>
            </a:r>
          </a:p>
          <a:p>
            <a:pPr marL="0" indent="0">
              <a:buNone/>
            </a:pP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Yet only 35 days for Angry Birds to reach 50million users</a:t>
            </a:r>
          </a:p>
          <a:p>
            <a:pPr marL="0" indent="0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2F655DD-6B29-4E19-97BA-937F0AD9E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37658-4E1F-4FF2-9781-F52F6A1D08D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47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CAE59-3024-4C74-B473-F85C506D8A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9274"/>
            <a:ext cx="8329820" cy="55394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Welcome Notes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Thinking about todays conference - the world moves at a much faster pace, coupled with living in a digital world where everything is needed like yesterday,</a:t>
            </a:r>
          </a:p>
          <a:p>
            <a:pPr marL="0" indent="0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with more innovative solutions and products coming to the market - ensuring that they are fit for purpose, </a:t>
            </a:r>
          </a:p>
          <a:p>
            <a:pPr marL="0" indent="0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we have greater expectations on quality, achieving delivery, getting everything on budget and on time to allow us to move forward for the next land investment opportunity.</a:t>
            </a:r>
          </a:p>
          <a:p>
            <a:pPr marL="0" indent="0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With new infrastructure and utilities right at the start of this challenging process and in order to meet ever increasing housing targets, we all need to communicate and work together. </a:t>
            </a:r>
          </a:p>
          <a:p>
            <a:pPr marL="0" indent="0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96DDE13-53B4-446B-BCC0-C02FAA52E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37658-4E1F-4FF2-9781-F52F6A1D08D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732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CAE59-3024-4C74-B473-F85C506D8A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9274"/>
            <a:ext cx="8329820" cy="55394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Welcome Notes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In the last three years, housing supply has increased by more than 50%, taking the overall level of output above 200,000 for the first time since before the financial crisis. </a:t>
            </a:r>
          </a:p>
          <a:p>
            <a:pPr marL="0" indent="0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The huge boost in housing supply over the past three years has been driven by substantial increases in investment from a small number of larger house builders.</a:t>
            </a:r>
          </a:p>
          <a:p>
            <a:pPr marL="0" indent="0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It is estimated that around 20 companies were responsible for the majority of the growth in output achieved in the post-recession period to 2016 and these companies overwhelmingly have plans for further growth in the coming years.</a:t>
            </a:r>
          </a:p>
          <a:p>
            <a:pPr marL="0" indent="0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… BUT WE NEED TO GO EVEN FURTHER AND FASTER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Best estimates of housing need, suggest England requires 240,000 net additional homes per year whilst Wales needs 12,000 homes per year over a sustained period </a:t>
            </a:r>
          </a:p>
          <a:p>
            <a:pPr lvl="0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In the last 15 years average house prices have increased at more than double the rate of average incomes</a:t>
            </a:r>
          </a:p>
          <a:p>
            <a:pPr lvl="0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The number of home owning 25-34 year olds has fallen from around 60% at the turn of the Millennium to just 36% today</a:t>
            </a:r>
          </a:p>
          <a:p>
            <a:pPr lvl="0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1 in 4, 20-34 year olds are living at home with parents</a:t>
            </a:r>
          </a:p>
          <a:p>
            <a:pPr marL="0" lvl="0" indent="0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F28E917-459A-4147-AD13-C0FF3CF44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37658-4E1F-4FF2-9781-F52F6A1D08D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7133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CAE59-3024-4C74-B473-F85C506D8A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9274"/>
            <a:ext cx="8329820" cy="55394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Welcome Notes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but there are many advantages:  -  house building generates unrivalled economic, social and environmental benefits 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Recent house building increases have helped to create 200,000 new jobs</a:t>
            </a:r>
          </a:p>
          <a:p>
            <a:pPr marL="0" indent="0">
              <a:buNone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subsidised tens of thousands of affordable homes and contributed more than £1bn in additional funding for important social infrastructure such as schools, health services and community facilities.</a:t>
            </a:r>
          </a:p>
          <a:p>
            <a:pPr marL="0" indent="0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Calculations suggest that in total the industry now helps to sustain 705,000 jobs.</a:t>
            </a:r>
          </a:p>
          <a:p>
            <a:pPr marL="0" indent="0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So therein lies our challenge ladies and gentlemen -  as I explained right at the beginning, Infrastructure and utilities are right at the start of this journey and its impact plays a significant contribution to the delivery for new homes in every way </a:t>
            </a:r>
          </a:p>
          <a:p>
            <a:pPr marL="0" indent="0">
              <a:buNone/>
            </a:pPr>
            <a:endParaRPr lang="en-GB" sz="1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can we keep up with it all?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FC51017-1411-4F35-9458-B816DFC18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37658-4E1F-4FF2-9781-F52F6A1D08D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8391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CAE59-3024-4C74-B473-F85C506D8A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9274"/>
            <a:ext cx="8329820" cy="55394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Welcome Notes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As you I’m sure you have all realised from the agenda, </a:t>
            </a:r>
          </a:p>
          <a:p>
            <a:pPr marL="0" indent="0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we have a stellar line up of industry experts at hand today - presenting to you  - their insights into the future of housing delivery.</a:t>
            </a:r>
          </a:p>
          <a:p>
            <a:pPr marL="0" indent="0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So to start the conference I would like to welcome Steve Wielebski from WA Consultancy and I am very pleased to say a Senior Consultant to the HBF.</a:t>
            </a:r>
          </a:p>
          <a:p>
            <a:pPr marL="0" indent="0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C8C9E14-CC13-44E2-939D-1C8B48634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37658-4E1F-4FF2-9781-F52F6A1D08D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92951"/>
      </p:ext>
    </p:extLst>
  </p:cSld>
  <p:clrMapOvr>
    <a:masterClrMapping/>
  </p:clrMapOvr>
</p:sld>
</file>

<file path=ppt/theme/theme1.xml><?xml version="1.0" encoding="utf-8"?>
<a:theme xmlns:a="http://schemas.openxmlformats.org/drawingml/2006/main" name="HBFThemePW2014">
  <a:themeElements>
    <a:clrScheme name="HBF COLOURS 2014">
      <a:dk1>
        <a:srgbClr val="555555"/>
      </a:dk1>
      <a:lt1>
        <a:sysClr val="window" lastClr="FFFFFF"/>
      </a:lt1>
      <a:dk2>
        <a:srgbClr val="4B5648"/>
      </a:dk2>
      <a:lt2>
        <a:srgbClr val="778973"/>
      </a:lt2>
      <a:accent1>
        <a:srgbClr val="5E9491"/>
      </a:accent1>
      <a:accent2>
        <a:srgbClr val="BA544D"/>
      </a:accent2>
      <a:accent3>
        <a:srgbClr val="D19E38"/>
      </a:accent3>
      <a:accent4>
        <a:srgbClr val="4B5648"/>
      </a:accent4>
      <a:accent5>
        <a:srgbClr val="E2DECC"/>
      </a:accent5>
      <a:accent6>
        <a:srgbClr val="3CA676"/>
      </a:accent6>
      <a:hlink>
        <a:srgbClr val="D19E38"/>
      </a:hlink>
      <a:folHlink>
        <a:srgbClr val="42004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HBF2014STANDARD.potx" id="{E3EC9C17-EA77-4667-90BA-57E3F5387294}" vid="{882AC497-045E-412D-BCBB-C868C153C6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1786</TotalTime>
  <Words>794</Words>
  <Application>Microsoft Office PowerPoint</Application>
  <PresentationFormat>On-screen Show (4:3)</PresentationFormat>
  <Paragraphs>83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ＭＳ Ｐゴシック</vt:lpstr>
      <vt:lpstr>Arial</vt:lpstr>
      <vt:lpstr>Calibri</vt:lpstr>
      <vt:lpstr>Calibri Light</vt:lpstr>
      <vt:lpstr>HBFThemePW2014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EVENTS TEAM PRESENT:   Kellie Kent, Events Manager 07956 501994 Viv Moone, Events &amp; Publishing Assistant Helen Board, HBM Business Manager 07891 168356   TIMINGS: 7.15 am – Events team arrival 8.30 am – early bird tea and coffee available 9.15 – registration and networking breakfast 10.00 – conference begins 11.25-12.00 – morning break 13.30-14.20 – lunch 16.00 – conference close</dc:title>
  <dc:creator>Kellie Kent</dc:creator>
  <cp:lastModifiedBy>Craig Ferrans</cp:lastModifiedBy>
  <cp:revision>198</cp:revision>
  <cp:lastPrinted>2017-09-26T15:06:50Z</cp:lastPrinted>
  <dcterms:created xsi:type="dcterms:W3CDTF">2015-03-10T16:52:51Z</dcterms:created>
  <dcterms:modified xsi:type="dcterms:W3CDTF">2017-09-26T15:10:52Z</dcterms:modified>
</cp:coreProperties>
</file>