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7"/>
  </p:notesMasterIdLst>
  <p:sldIdLst>
    <p:sldId id="257" r:id="rId5"/>
    <p:sldId id="258" r:id="rId6"/>
    <p:sldId id="270" r:id="rId7"/>
    <p:sldId id="262" r:id="rId8"/>
    <p:sldId id="269" r:id="rId9"/>
    <p:sldId id="260" r:id="rId10"/>
    <p:sldId id="263" r:id="rId11"/>
    <p:sldId id="264" r:id="rId12"/>
    <p:sldId id="266" r:id="rId13"/>
    <p:sldId id="265" r:id="rId14"/>
    <p:sldId id="267" r:id="rId15"/>
    <p:sldId id="268"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D1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C48296-5476-449F-976C-8D73EFABA3EF}" v="8" dt="2026-07-06T14:09:00.7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088"/>
    <p:restoredTop sz="81598" autoAdjust="0"/>
  </p:normalViewPr>
  <p:slideViewPr>
    <p:cSldViewPr snapToGrid="0">
      <p:cViewPr varScale="1">
        <p:scale>
          <a:sx n="90" d="100"/>
          <a:sy n="90" d="100"/>
        </p:scale>
        <p:origin x="618" y="90"/>
      </p:cViewPr>
      <p:guideLst/>
    </p:cSldViewPr>
  </p:slideViewPr>
  <p:notesTextViewPr>
    <p:cViewPr>
      <p:scale>
        <a:sx n="1" d="1"/>
        <a:sy n="1" d="1"/>
      </p:scale>
      <p:origin x="0" y="-12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anna Fry" userId="00bb9d43-003d-4f81-879d-f413f70d02f3" providerId="ADAL" clId="{EC54EBEB-D146-4DB8-B716-4E7470592664}"/>
    <pc:docChg chg="undo custSel addSld modSld">
      <pc:chgData name="Rianna Fry" userId="00bb9d43-003d-4f81-879d-f413f70d02f3" providerId="ADAL" clId="{EC54EBEB-D146-4DB8-B716-4E7470592664}" dt="2026-07-06T14:12:26.114" v="369" actId="20577"/>
      <pc:docMkLst>
        <pc:docMk/>
      </pc:docMkLst>
      <pc:sldChg chg="modSp mod">
        <pc:chgData name="Rianna Fry" userId="00bb9d43-003d-4f81-879d-f413f70d02f3" providerId="ADAL" clId="{EC54EBEB-D146-4DB8-B716-4E7470592664}" dt="2026-07-06T13:58:14.718" v="1" actId="1076"/>
        <pc:sldMkLst>
          <pc:docMk/>
          <pc:sldMk cId="1188894851" sldId="257"/>
        </pc:sldMkLst>
        <pc:spChg chg="mod">
          <ac:chgData name="Rianna Fry" userId="00bb9d43-003d-4f81-879d-f413f70d02f3" providerId="ADAL" clId="{EC54EBEB-D146-4DB8-B716-4E7470592664}" dt="2026-07-06T13:58:14.718" v="1" actId="1076"/>
          <ac:spMkLst>
            <pc:docMk/>
            <pc:sldMk cId="1188894851" sldId="257"/>
            <ac:spMk id="2" creationId="{BD6F8FC7-4BC6-BCC3-D8D9-D09D449F3258}"/>
          </ac:spMkLst>
        </pc:spChg>
      </pc:sldChg>
      <pc:sldChg chg="addSp delSp modSp mod modNotesTx">
        <pc:chgData name="Rianna Fry" userId="00bb9d43-003d-4f81-879d-f413f70d02f3" providerId="ADAL" clId="{EC54EBEB-D146-4DB8-B716-4E7470592664}" dt="2026-07-06T14:10:39.700" v="326" actId="20577"/>
        <pc:sldMkLst>
          <pc:docMk/>
          <pc:sldMk cId="1476640562" sldId="258"/>
        </pc:sldMkLst>
        <pc:spChg chg="mod">
          <ac:chgData name="Rianna Fry" userId="00bb9d43-003d-4f81-879d-f413f70d02f3" providerId="ADAL" clId="{EC54EBEB-D146-4DB8-B716-4E7470592664}" dt="2026-07-06T14:08:23.882" v="125" actId="20577"/>
          <ac:spMkLst>
            <pc:docMk/>
            <pc:sldMk cId="1476640562" sldId="258"/>
            <ac:spMk id="3" creationId="{CA9BDA3E-9720-11FD-E11E-6AED064D8200}"/>
          </ac:spMkLst>
        </pc:spChg>
        <pc:spChg chg="add mod">
          <ac:chgData name="Rianna Fry" userId="00bb9d43-003d-4f81-879d-f413f70d02f3" providerId="ADAL" clId="{EC54EBEB-D146-4DB8-B716-4E7470592664}" dt="2026-07-06T14:10:39.700" v="326" actId="20577"/>
          <ac:spMkLst>
            <pc:docMk/>
            <pc:sldMk cId="1476640562" sldId="258"/>
            <ac:spMk id="4" creationId="{AC8CD83B-E255-B225-AC78-EF16F0B57BE3}"/>
          </ac:spMkLst>
        </pc:spChg>
        <pc:spChg chg="del mod">
          <ac:chgData name="Rianna Fry" userId="00bb9d43-003d-4f81-879d-f413f70d02f3" providerId="ADAL" clId="{EC54EBEB-D146-4DB8-B716-4E7470592664}" dt="2026-07-06T14:09:24.016" v="171" actId="478"/>
          <ac:spMkLst>
            <pc:docMk/>
            <pc:sldMk cId="1476640562" sldId="258"/>
            <ac:spMk id="5" creationId="{8752D4E3-307B-389B-6697-64E7497F1588}"/>
          </ac:spMkLst>
        </pc:spChg>
      </pc:sldChg>
      <pc:sldChg chg="modSp mod modNotesTx">
        <pc:chgData name="Rianna Fry" userId="00bb9d43-003d-4f81-879d-f413f70d02f3" providerId="ADAL" clId="{EC54EBEB-D146-4DB8-B716-4E7470592664}" dt="2026-07-06T14:12:09.096" v="361" actId="20577"/>
        <pc:sldMkLst>
          <pc:docMk/>
          <pc:sldMk cId="2743117713" sldId="260"/>
        </pc:sldMkLst>
        <pc:spChg chg="mod">
          <ac:chgData name="Rianna Fry" userId="00bb9d43-003d-4f81-879d-f413f70d02f3" providerId="ADAL" clId="{EC54EBEB-D146-4DB8-B716-4E7470592664}" dt="2026-07-06T14:04:16.323" v="75" actId="14100"/>
          <ac:spMkLst>
            <pc:docMk/>
            <pc:sldMk cId="2743117713" sldId="260"/>
            <ac:spMk id="5" creationId="{6CA5B65D-BE3E-1B16-CF5A-E60F439759BD}"/>
          </ac:spMkLst>
        </pc:spChg>
      </pc:sldChg>
      <pc:sldChg chg="modSp mod modNotesTx">
        <pc:chgData name="Rianna Fry" userId="00bb9d43-003d-4f81-879d-f413f70d02f3" providerId="ADAL" clId="{EC54EBEB-D146-4DB8-B716-4E7470592664}" dt="2026-07-06T14:12:26.114" v="369" actId="20577"/>
        <pc:sldMkLst>
          <pc:docMk/>
          <pc:sldMk cId="449774615" sldId="262"/>
        </pc:sldMkLst>
        <pc:spChg chg="mod">
          <ac:chgData name="Rianna Fry" userId="00bb9d43-003d-4f81-879d-f413f70d02f3" providerId="ADAL" clId="{EC54EBEB-D146-4DB8-B716-4E7470592664}" dt="2026-07-06T14:01:36.515" v="44" actId="2711"/>
          <ac:spMkLst>
            <pc:docMk/>
            <pc:sldMk cId="449774615" sldId="262"/>
            <ac:spMk id="3" creationId="{905A6EF7-ADB4-2AA4-92C6-2D2352217E60}"/>
          </ac:spMkLst>
        </pc:spChg>
        <pc:spChg chg="mod">
          <ac:chgData name="Rianna Fry" userId="00bb9d43-003d-4f81-879d-f413f70d02f3" providerId="ADAL" clId="{EC54EBEB-D146-4DB8-B716-4E7470592664}" dt="2026-07-06T14:03:12.955" v="56" actId="20577"/>
          <ac:spMkLst>
            <pc:docMk/>
            <pc:sldMk cId="449774615" sldId="262"/>
            <ac:spMk id="5" creationId="{26C17FC8-C2C6-4FED-2E63-0F7D481C2A86}"/>
          </ac:spMkLst>
        </pc:spChg>
      </pc:sldChg>
      <pc:sldChg chg="addSp delSp modSp mod modNotesTx">
        <pc:chgData name="Rianna Fry" userId="00bb9d43-003d-4f81-879d-f413f70d02f3" providerId="ADAL" clId="{EC54EBEB-D146-4DB8-B716-4E7470592664}" dt="2026-07-06T14:11:58.906" v="355" actId="6549"/>
        <pc:sldMkLst>
          <pc:docMk/>
          <pc:sldMk cId="2571881212" sldId="263"/>
        </pc:sldMkLst>
        <pc:spChg chg="add del mod">
          <ac:chgData name="Rianna Fry" userId="00bb9d43-003d-4f81-879d-f413f70d02f3" providerId="ADAL" clId="{EC54EBEB-D146-4DB8-B716-4E7470592664}" dt="2026-07-06T14:06:44.114" v="82" actId="931"/>
          <ac:spMkLst>
            <pc:docMk/>
            <pc:sldMk cId="2571881212" sldId="263"/>
            <ac:spMk id="4" creationId="{1D22F317-978F-54D3-2CDA-B118D20D88C7}"/>
          </ac:spMkLst>
        </pc:spChg>
        <pc:spChg chg="mod">
          <ac:chgData name="Rianna Fry" userId="00bb9d43-003d-4f81-879d-f413f70d02f3" providerId="ADAL" clId="{EC54EBEB-D146-4DB8-B716-4E7470592664}" dt="2026-07-06T14:04:41.475" v="80" actId="20577"/>
          <ac:spMkLst>
            <pc:docMk/>
            <pc:sldMk cId="2571881212" sldId="263"/>
            <ac:spMk id="5" creationId="{3BD421BA-5A1A-DD54-DD3D-EAB0203F2877}"/>
          </ac:spMkLst>
        </pc:spChg>
        <pc:picChg chg="del">
          <ac:chgData name="Rianna Fry" userId="00bb9d43-003d-4f81-879d-f413f70d02f3" providerId="ADAL" clId="{EC54EBEB-D146-4DB8-B716-4E7470592664}" dt="2026-07-06T14:04:47.348" v="81" actId="478"/>
          <ac:picMkLst>
            <pc:docMk/>
            <pc:sldMk cId="2571881212" sldId="263"/>
            <ac:picMk id="6" creationId="{A0ADB1A6-0A47-F5E3-74A2-D369830DB4B0}"/>
          </ac:picMkLst>
        </pc:picChg>
        <pc:picChg chg="add mod ord modCrop">
          <ac:chgData name="Rianna Fry" userId="00bb9d43-003d-4f81-879d-f413f70d02f3" providerId="ADAL" clId="{EC54EBEB-D146-4DB8-B716-4E7470592664}" dt="2026-07-06T14:06:58.623" v="87" actId="18131"/>
          <ac:picMkLst>
            <pc:docMk/>
            <pc:sldMk cId="2571881212" sldId="263"/>
            <ac:picMk id="8" creationId="{E2D43969-6227-BC27-A35F-723A7135E23E}"/>
          </ac:picMkLst>
        </pc:picChg>
      </pc:sldChg>
      <pc:sldChg chg="modSp mod modNotesTx">
        <pc:chgData name="Rianna Fry" userId="00bb9d43-003d-4f81-879d-f413f70d02f3" providerId="ADAL" clId="{EC54EBEB-D146-4DB8-B716-4E7470592664}" dt="2026-07-06T14:11:47.278" v="348" actId="20577"/>
        <pc:sldMkLst>
          <pc:docMk/>
          <pc:sldMk cId="2108570764" sldId="264"/>
        </pc:sldMkLst>
        <pc:spChg chg="mod">
          <ac:chgData name="Rianna Fry" userId="00bb9d43-003d-4f81-879d-f413f70d02f3" providerId="ADAL" clId="{EC54EBEB-D146-4DB8-B716-4E7470592664}" dt="2026-07-06T14:07:21.220" v="92" actId="20577"/>
          <ac:spMkLst>
            <pc:docMk/>
            <pc:sldMk cId="2108570764" sldId="264"/>
            <ac:spMk id="5" creationId="{C83F0AE5-D89E-E2F6-4E59-52B618FF22EC}"/>
          </ac:spMkLst>
        </pc:spChg>
      </pc:sldChg>
      <pc:sldChg chg="modSp mod">
        <pc:chgData name="Rianna Fry" userId="00bb9d43-003d-4f81-879d-f413f70d02f3" providerId="ADAL" clId="{EC54EBEB-D146-4DB8-B716-4E7470592664}" dt="2026-07-06T13:59:52.033" v="36" actId="27636"/>
        <pc:sldMkLst>
          <pc:docMk/>
          <pc:sldMk cId="1709313818" sldId="265"/>
        </pc:sldMkLst>
        <pc:spChg chg="mod">
          <ac:chgData name="Rianna Fry" userId="00bb9d43-003d-4f81-879d-f413f70d02f3" providerId="ADAL" clId="{EC54EBEB-D146-4DB8-B716-4E7470592664}" dt="2026-07-06T13:59:52.033" v="36" actId="27636"/>
          <ac:spMkLst>
            <pc:docMk/>
            <pc:sldMk cId="1709313818" sldId="265"/>
            <ac:spMk id="5" creationId="{9459997C-0B23-4C39-3CA8-06388B34FD8A}"/>
          </ac:spMkLst>
        </pc:spChg>
      </pc:sldChg>
      <pc:sldChg chg="modSp mod modNotesTx">
        <pc:chgData name="Rianna Fry" userId="00bb9d43-003d-4f81-879d-f413f70d02f3" providerId="ADAL" clId="{EC54EBEB-D146-4DB8-B716-4E7470592664}" dt="2026-07-06T14:11:35.315" v="342" actId="20577"/>
        <pc:sldMkLst>
          <pc:docMk/>
          <pc:sldMk cId="803275069" sldId="266"/>
        </pc:sldMkLst>
        <pc:spChg chg="mod">
          <ac:chgData name="Rianna Fry" userId="00bb9d43-003d-4f81-879d-f413f70d02f3" providerId="ADAL" clId="{EC54EBEB-D146-4DB8-B716-4E7470592664}" dt="2026-07-06T14:00:41.307" v="38" actId="1076"/>
          <ac:spMkLst>
            <pc:docMk/>
            <pc:sldMk cId="803275069" sldId="266"/>
            <ac:spMk id="18" creationId="{829B179A-07E9-10F4-8E91-96B946D6F41F}"/>
          </ac:spMkLst>
        </pc:spChg>
        <pc:spChg chg="mod">
          <ac:chgData name="Rianna Fry" userId="00bb9d43-003d-4f81-879d-f413f70d02f3" providerId="ADAL" clId="{EC54EBEB-D146-4DB8-B716-4E7470592664}" dt="2026-07-06T14:00:54.472" v="41" actId="1076"/>
          <ac:spMkLst>
            <pc:docMk/>
            <pc:sldMk cId="803275069" sldId="266"/>
            <ac:spMk id="27" creationId="{9067BA7D-3A08-C9A4-92A3-A132D92ABAB9}"/>
          </ac:spMkLst>
        </pc:spChg>
      </pc:sldChg>
      <pc:sldChg chg="modSp mod modNotesTx">
        <pc:chgData name="Rianna Fry" userId="00bb9d43-003d-4f81-879d-f413f70d02f3" providerId="ADAL" clId="{EC54EBEB-D146-4DB8-B716-4E7470592664}" dt="2026-07-06T14:11:12.979" v="334" actId="20577"/>
        <pc:sldMkLst>
          <pc:docMk/>
          <pc:sldMk cId="3502407973" sldId="267"/>
        </pc:sldMkLst>
        <pc:spChg chg="mod">
          <ac:chgData name="Rianna Fry" userId="00bb9d43-003d-4f81-879d-f413f70d02f3" providerId="ADAL" clId="{EC54EBEB-D146-4DB8-B716-4E7470592664}" dt="2026-07-06T14:11:08.018" v="330" actId="255"/>
          <ac:spMkLst>
            <pc:docMk/>
            <pc:sldMk cId="3502407973" sldId="267"/>
            <ac:spMk id="5" creationId="{1735232D-A18C-DD04-CE8A-01A439F76E83}"/>
          </ac:spMkLst>
        </pc:spChg>
      </pc:sldChg>
      <pc:sldChg chg="modNotesTx">
        <pc:chgData name="Rianna Fry" userId="00bb9d43-003d-4f81-879d-f413f70d02f3" providerId="ADAL" clId="{EC54EBEB-D146-4DB8-B716-4E7470592664}" dt="2026-07-06T14:11:24.340" v="338" actId="20577"/>
        <pc:sldMkLst>
          <pc:docMk/>
          <pc:sldMk cId="1314667069" sldId="268"/>
        </pc:sldMkLst>
      </pc:sldChg>
      <pc:sldChg chg="modSp mod modNotesTx">
        <pc:chgData name="Rianna Fry" userId="00bb9d43-003d-4f81-879d-f413f70d02f3" providerId="ADAL" clId="{EC54EBEB-D146-4DB8-B716-4E7470592664}" dt="2026-07-06T14:12:16.316" v="365" actId="20577"/>
        <pc:sldMkLst>
          <pc:docMk/>
          <pc:sldMk cId="1826335624" sldId="269"/>
        </pc:sldMkLst>
        <pc:spChg chg="mod">
          <ac:chgData name="Rianna Fry" userId="00bb9d43-003d-4f81-879d-f413f70d02f3" providerId="ADAL" clId="{EC54EBEB-D146-4DB8-B716-4E7470592664}" dt="2026-07-06T14:03:45.207" v="64" actId="14100"/>
          <ac:spMkLst>
            <pc:docMk/>
            <pc:sldMk cId="1826335624" sldId="269"/>
            <ac:spMk id="5" creationId="{FBF3CB57-8146-2FBD-A150-D94ED959110D}"/>
          </ac:spMkLst>
        </pc:spChg>
      </pc:sldChg>
      <pc:sldChg chg="add modNotesTx">
        <pc:chgData name="Rianna Fry" userId="00bb9d43-003d-4f81-879d-f413f70d02f3" providerId="ADAL" clId="{EC54EBEB-D146-4DB8-B716-4E7470592664}" dt="2026-07-06T14:08:44.148" v="128" actId="6549"/>
        <pc:sldMkLst>
          <pc:docMk/>
          <pc:sldMk cId="3695891737" sldId="270"/>
        </pc:sldMkLst>
      </pc:sldChg>
    </pc:docChg>
  </pc:docChgLst>
  <pc:docChgLst>
    <pc:chgData name="Catherine Bullough" userId="S::catherine.bullough@hbf.co.uk::c9fef6ed-9d74-4118-90f2-1e4afc60a2d4" providerId="AD" clId="Web-{87B0F2F7-1BF6-54F1-14F3-E6CFF6496405}"/>
    <pc:docChg chg="modSld">
      <pc:chgData name="Catherine Bullough" userId="S::catherine.bullough@hbf.co.uk::c9fef6ed-9d74-4118-90f2-1e4afc60a2d4" providerId="AD" clId="Web-{87B0F2F7-1BF6-54F1-14F3-E6CFF6496405}" dt="2026-06-17T09:18:29.899" v="13"/>
      <pc:docMkLst>
        <pc:docMk/>
      </pc:docMkLst>
      <pc:sldChg chg="modNotes">
        <pc:chgData name="Catherine Bullough" userId="S::catherine.bullough@hbf.co.uk::c9fef6ed-9d74-4118-90f2-1e4afc60a2d4" providerId="AD" clId="Web-{87B0F2F7-1BF6-54F1-14F3-E6CFF6496405}" dt="2026-06-17T09:18:17.524" v="11"/>
        <pc:sldMkLst>
          <pc:docMk/>
          <pc:sldMk cId="1476640562" sldId="258"/>
        </pc:sldMkLst>
      </pc:sldChg>
      <pc:sldChg chg="modNotes">
        <pc:chgData name="Catherine Bullough" userId="S::catherine.bullough@hbf.co.uk::c9fef6ed-9d74-4118-90f2-1e4afc60a2d4" providerId="AD" clId="Web-{87B0F2F7-1BF6-54F1-14F3-E6CFF6496405}" dt="2026-06-17T09:13:05.460" v="5"/>
        <pc:sldMkLst>
          <pc:docMk/>
          <pc:sldMk cId="2571881212" sldId="263"/>
        </pc:sldMkLst>
      </pc:sldChg>
      <pc:sldChg chg="modNotes">
        <pc:chgData name="Catherine Bullough" userId="S::catherine.bullough@hbf.co.uk::c9fef6ed-9d74-4118-90f2-1e4afc60a2d4" providerId="AD" clId="Web-{87B0F2F7-1BF6-54F1-14F3-E6CFF6496405}" dt="2026-06-17T09:16:01.424" v="8"/>
        <pc:sldMkLst>
          <pc:docMk/>
          <pc:sldMk cId="2108570764" sldId="264"/>
        </pc:sldMkLst>
      </pc:sldChg>
      <pc:sldChg chg="modNotes">
        <pc:chgData name="Catherine Bullough" userId="S::catherine.bullough@hbf.co.uk::c9fef6ed-9d74-4118-90f2-1e4afc60a2d4" providerId="AD" clId="Web-{87B0F2F7-1BF6-54F1-14F3-E6CFF6496405}" dt="2026-06-17T09:12:02.319" v="3"/>
        <pc:sldMkLst>
          <pc:docMk/>
          <pc:sldMk cId="1709313818" sldId="265"/>
        </pc:sldMkLst>
      </pc:sldChg>
      <pc:sldChg chg="modNotes">
        <pc:chgData name="Catherine Bullough" userId="S::catherine.bullough@hbf.co.uk::c9fef6ed-9d74-4118-90f2-1e4afc60a2d4" providerId="AD" clId="Web-{87B0F2F7-1BF6-54F1-14F3-E6CFF6496405}" dt="2026-06-17T09:18:29.899" v="13"/>
        <pc:sldMkLst>
          <pc:docMk/>
          <pc:sldMk cId="803275069" sldId="26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09E61930-4287-4828-AB63-03390AA8C16D}" type="datetimeFigureOut">
              <a:rPr lang="en-GB" smtClean="0"/>
              <a:pPr/>
              <a:t>06/07/2026</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0F00E1CB-09DD-463B-A243-7E339C2C733F}" type="slidenum">
              <a:rPr lang="en-GB" smtClean="0"/>
              <a:pPr/>
              <a:t>‹#›</a:t>
            </a:fld>
            <a:endParaRPr lang="en-GB" dirty="0"/>
          </a:p>
        </p:txBody>
      </p:sp>
    </p:spTree>
    <p:extLst>
      <p:ext uri="{BB962C8B-B14F-4D97-AF65-F5344CB8AC3E}">
        <p14:creationId xmlns:p14="http://schemas.microsoft.com/office/powerpoint/2010/main" val="4278868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hse.gov.uk/construction/safetytopics/site-rules-induction.htm#site-inductio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hse.gov.uk/ppe/overview.htm"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se.gov.uk/riddor/"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hse.gov.uk/construction/faq-firstaid.htm"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hse.gov.uk/simple-health-safety/workplace-facilities/index.htm"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se.gov.uk/construction/safetytopics/publicprotection.ht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00E1CB-09DD-463B-A243-7E339C2C733F}" type="slidenum">
              <a:rPr lang="en-GB" smtClean="0"/>
              <a:t>2</a:t>
            </a:fld>
            <a:endParaRPr lang="en-GB"/>
          </a:p>
        </p:txBody>
      </p:sp>
    </p:spTree>
    <p:extLst>
      <p:ext uri="{BB962C8B-B14F-4D97-AF65-F5344CB8AC3E}">
        <p14:creationId xmlns:p14="http://schemas.microsoft.com/office/powerpoint/2010/main" val="3709303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6A3853-D01D-033E-B71B-333FD2CEF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F5517C-8751-2F7D-1C44-4AC9CD883DDB}"/>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BB585F5F-248D-23D2-3285-876AC998C2EB}"/>
              </a:ext>
            </a:extLst>
          </p:cNvPr>
          <p:cNvSpPr>
            <a:spLocks noGrp="1"/>
          </p:cNvSpPr>
          <p:nvPr>
            <p:ph type="body" idx="1"/>
          </p:nvPr>
        </p:nvSpPr>
        <p:spPr/>
        <p:txBody>
          <a:bodyPr/>
          <a:lstStyle/>
          <a:p>
            <a:r>
              <a:rPr lang="en-US" dirty="0"/>
              <a:t>The learning and engagement section encourages students to make the most of their site visit by actively participating and asking questions. </a:t>
            </a:r>
          </a:p>
          <a:p>
            <a:endParaRPr lang="en-US" dirty="0"/>
          </a:p>
          <a:p>
            <a:r>
              <a:rPr lang="en-US" dirty="0"/>
              <a:t>Students should feel comfortable seeking clarification about construction processes, job roles, and safety practices, as this helps deepen their understanding. Observing different trades in action allows students to see how classroom learning translates into real-world applications. The site visit also provides an opportunity to consider potential career pathways within construction, such as skilled trades, site management, engineering, or office based roles. By engaging with site staff and observing the working environment, students can gain valuable insight into the skills, attitudes, and qualifications required in the industry. This section reinforces that the visit is not just about observing but about learning, reflecting, and making informed decisions about future education and career choices.</a:t>
            </a:r>
            <a:endParaRPr lang="en-GB" dirty="0"/>
          </a:p>
        </p:txBody>
      </p:sp>
      <p:sp>
        <p:nvSpPr>
          <p:cNvPr id="4" name="Slide Number Placeholder 3">
            <a:extLst>
              <a:ext uri="{FF2B5EF4-FFF2-40B4-BE49-F238E27FC236}">
                <a16:creationId xmlns:a16="http://schemas.microsoft.com/office/drawing/2014/main" id="{29B0A268-4C47-3B55-1C88-A7DB9CD186B3}"/>
              </a:ext>
            </a:extLst>
          </p:cNvPr>
          <p:cNvSpPr>
            <a:spLocks noGrp="1"/>
          </p:cNvSpPr>
          <p:nvPr>
            <p:ph type="sldNum" sz="quarter" idx="5"/>
          </p:nvPr>
        </p:nvSpPr>
        <p:spPr/>
        <p:txBody>
          <a:bodyPr/>
          <a:lstStyle/>
          <a:p>
            <a:fld id="{0F00E1CB-09DD-463B-A243-7E339C2C733F}" type="slidenum">
              <a:rPr lang="en-GB" smtClean="0"/>
              <a:t>11</a:t>
            </a:fld>
            <a:endParaRPr lang="en-GB"/>
          </a:p>
        </p:txBody>
      </p:sp>
    </p:spTree>
    <p:extLst>
      <p:ext uri="{BB962C8B-B14F-4D97-AF65-F5344CB8AC3E}">
        <p14:creationId xmlns:p14="http://schemas.microsoft.com/office/powerpoint/2010/main" val="15436586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A1BF7-BC54-8C0C-467B-DF26828585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298447-F96C-A257-C6E9-9A87EB448E9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547CCB10-50B8-035A-7F4D-6B7879CF805B}"/>
              </a:ext>
            </a:extLst>
          </p:cNvPr>
          <p:cNvSpPr>
            <a:spLocks noGrp="1"/>
          </p:cNvSpPr>
          <p:nvPr>
            <p:ph type="body" idx="1"/>
          </p:nvPr>
        </p:nvSpPr>
        <p:spPr/>
        <p:txBody>
          <a:bodyPr/>
          <a:lstStyle/>
          <a:p>
            <a:r>
              <a:rPr lang="en-US" dirty="0"/>
              <a:t>The questions and close section provides a structured end to the site visit, allowing students to clarify any remaining points and reflect on what they have learned. Students should be given the opportunity to ask final questions about the project, site operations, or careers in construction. </a:t>
            </a:r>
          </a:p>
          <a:p>
            <a:endParaRPr lang="en-US" dirty="0"/>
          </a:p>
          <a:p>
            <a:r>
              <a:rPr lang="en-US" dirty="0"/>
              <a:t>The site representative should recap the key health and safety messages to reinforce their importance and ensure they remain memorable. </a:t>
            </a:r>
          </a:p>
          <a:p>
            <a:endParaRPr lang="en-US" dirty="0"/>
          </a:p>
          <a:p>
            <a:r>
              <a:rPr lang="en-US" dirty="0"/>
              <a:t>Thanking students for their attention, cooperation, and positive behaviour helps end the visit on a professional and respectful note. This section may also include an evaluation, formal sign-off, with signatures from the college group leader and the site representative, confirming that the induction has been delivered and understood. Ending the visit in a clear and organised way reinforces the importance of communication, accountability, and professionalism, which are essential qualities in the construction industry.</a:t>
            </a:r>
            <a:endParaRPr lang="en-GB" dirty="0"/>
          </a:p>
        </p:txBody>
      </p:sp>
      <p:sp>
        <p:nvSpPr>
          <p:cNvPr id="4" name="Slide Number Placeholder 3">
            <a:extLst>
              <a:ext uri="{FF2B5EF4-FFF2-40B4-BE49-F238E27FC236}">
                <a16:creationId xmlns:a16="http://schemas.microsoft.com/office/drawing/2014/main" id="{7C9D9358-4E65-E233-EF58-54560ED66D6B}"/>
              </a:ext>
            </a:extLst>
          </p:cNvPr>
          <p:cNvSpPr>
            <a:spLocks noGrp="1"/>
          </p:cNvSpPr>
          <p:nvPr>
            <p:ph type="sldNum" sz="quarter" idx="5"/>
          </p:nvPr>
        </p:nvSpPr>
        <p:spPr/>
        <p:txBody>
          <a:bodyPr/>
          <a:lstStyle/>
          <a:p>
            <a:fld id="{0F00E1CB-09DD-463B-A243-7E339C2C733F}" type="slidenum">
              <a:rPr lang="en-GB" smtClean="0"/>
              <a:t>12</a:t>
            </a:fld>
            <a:endParaRPr lang="en-GB"/>
          </a:p>
        </p:txBody>
      </p:sp>
    </p:spTree>
    <p:extLst>
      <p:ext uri="{BB962C8B-B14F-4D97-AF65-F5344CB8AC3E}">
        <p14:creationId xmlns:p14="http://schemas.microsoft.com/office/powerpoint/2010/main" val="9817803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D1AC7-565B-DBCD-5858-2C5D3101738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D8AC63-2573-95BC-80B6-D0F7EDD6E151}"/>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AC86D0DD-A64F-2DC8-01ED-8F8F73A2B3EB}"/>
              </a:ext>
            </a:extLst>
          </p:cNvPr>
          <p:cNvSpPr>
            <a:spLocks noGrp="1"/>
          </p:cNvSpPr>
          <p:nvPr>
            <p:ph type="body" idx="1"/>
          </p:nvPr>
        </p:nvSpPr>
        <p:spPr/>
        <p:txBody>
          <a:bodyPr/>
          <a:lstStyle/>
          <a:p>
            <a:r>
              <a:rPr lang="en-US" dirty="0"/>
              <a:t>This opening slide establishes the importance of professionalism, awareness, and respect, which are essential qualities for anyone considering a future career in construction or the built environment.  </a:t>
            </a:r>
            <a:r>
              <a:rPr lang="en-US" dirty="0">
                <a:hlinkClick r:id="rId3"/>
              </a:rPr>
              <a:t>Site rules and induction - HSE</a:t>
            </a:r>
            <a:endParaRPr lang="en-GB" dirty="0"/>
          </a:p>
          <a:p>
            <a:endParaRPr lang="en-US" dirty="0"/>
          </a:p>
          <a:p>
            <a:r>
              <a:rPr lang="en-US" dirty="0"/>
              <a:t>Note: Site inductions should be provided to those who visit it on a once-only basis (e.g. students).  The inductions should be proportionate to the nature of the visit.  Inductions provided to escorted visitors need not have the detail that unescorted visitors should have.  Escorted visitors only need to be made aware of the main hazards they may be exposed to and the control measures. Ref </a:t>
            </a:r>
            <a:r>
              <a:rPr lang="en-US" dirty="0">
                <a:hlinkClick r:id="rId3"/>
              </a:rPr>
              <a:t>Site rules and induction - HSE</a:t>
            </a:r>
            <a:endParaRPr lang="en-GB" dirty="0"/>
          </a:p>
        </p:txBody>
      </p:sp>
      <p:sp>
        <p:nvSpPr>
          <p:cNvPr id="4" name="Slide Number Placeholder 3">
            <a:extLst>
              <a:ext uri="{FF2B5EF4-FFF2-40B4-BE49-F238E27FC236}">
                <a16:creationId xmlns:a16="http://schemas.microsoft.com/office/drawing/2014/main" id="{88BD3048-6EA0-0AB2-334C-EF7A98B82F2D}"/>
              </a:ext>
            </a:extLst>
          </p:cNvPr>
          <p:cNvSpPr>
            <a:spLocks noGrp="1"/>
          </p:cNvSpPr>
          <p:nvPr>
            <p:ph type="sldNum" sz="quarter" idx="5"/>
          </p:nvPr>
        </p:nvSpPr>
        <p:spPr/>
        <p:txBody>
          <a:bodyPr/>
          <a:lstStyle/>
          <a:p>
            <a:fld id="{0F00E1CB-09DD-463B-A243-7E339C2C733F}" type="slidenum">
              <a:rPr lang="en-GB" smtClean="0"/>
              <a:t>3</a:t>
            </a:fld>
            <a:endParaRPr lang="en-GB"/>
          </a:p>
        </p:txBody>
      </p:sp>
    </p:spTree>
    <p:extLst>
      <p:ext uri="{BB962C8B-B14F-4D97-AF65-F5344CB8AC3E}">
        <p14:creationId xmlns:p14="http://schemas.microsoft.com/office/powerpoint/2010/main" val="41576428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B8DC65-03C6-B11C-8231-4BFC92C7D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BC1106-7779-A6E9-2FCD-3C5DA770F7FE}"/>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40DACC7B-7C46-D6FE-A2E4-00FA222B0C46}"/>
              </a:ext>
            </a:extLst>
          </p:cNvPr>
          <p:cNvSpPr>
            <a:spLocks noGrp="1"/>
          </p:cNvSpPr>
          <p:nvPr>
            <p:ph type="body" idx="1"/>
          </p:nvPr>
        </p:nvSpPr>
        <p:spPr/>
        <p:txBody>
          <a:bodyPr/>
          <a:lstStyle/>
          <a:p>
            <a:r>
              <a:rPr lang="en-US" dirty="0"/>
              <a:t>The welcome and introduction section is an important opportunity to set expectations and build a positive relationship between the site team and the visiting students. At the start of the visit, students will be introduced to key members of the site team, such as the Site Manager, Health and Safety Lead, and other relevant staff. These individuals are responsible for the safe and successful delivery of the project and will often have many years of experience within the construction industry. </a:t>
            </a:r>
          </a:p>
          <a:p>
            <a:endParaRPr lang="en-US" dirty="0"/>
          </a:p>
          <a:p>
            <a:r>
              <a:rPr lang="en-US" dirty="0"/>
              <a:t>Providing an overview of the company allows students to understand who is delivering the project, what type of work the company </a:t>
            </a:r>
            <a:r>
              <a:rPr lang="en-US" dirty="0" err="1"/>
              <a:t>specialises</a:t>
            </a:r>
            <a:r>
              <a:rPr lang="en-US" dirty="0"/>
              <a:t> in, and how the organisation fits within the wider construction sector. </a:t>
            </a:r>
          </a:p>
          <a:p>
            <a:endParaRPr lang="en-US" dirty="0"/>
          </a:p>
          <a:p>
            <a:r>
              <a:rPr lang="en-US" dirty="0"/>
              <a:t>The purpose of the visit should be clearly explained, highlighting the learning objectives and what students are expected to gain from their time on site. This may include understanding how construction projects are managed, seeing different trades in action, and learning about health and safety in a real-world environment. The site team should also explain the expected duration of the visit and the agenda for the day, so students know what will happen and when. This clarity helps to manage behaviour, maintain focus, and ensure the visit runs smoothly. By starting with a structured and welcoming introduction, students are more likely to feel engaged, respected, and motivated to participate responsibly throughout the visit.</a:t>
            </a:r>
            <a:endParaRPr lang="en-GB" dirty="0"/>
          </a:p>
        </p:txBody>
      </p:sp>
      <p:sp>
        <p:nvSpPr>
          <p:cNvPr id="4" name="Slide Number Placeholder 3">
            <a:extLst>
              <a:ext uri="{FF2B5EF4-FFF2-40B4-BE49-F238E27FC236}">
                <a16:creationId xmlns:a16="http://schemas.microsoft.com/office/drawing/2014/main" id="{D265C09E-4F84-2D42-CE78-90332DD61FB6}"/>
              </a:ext>
            </a:extLst>
          </p:cNvPr>
          <p:cNvSpPr>
            <a:spLocks noGrp="1"/>
          </p:cNvSpPr>
          <p:nvPr>
            <p:ph type="sldNum" sz="quarter" idx="5"/>
          </p:nvPr>
        </p:nvSpPr>
        <p:spPr/>
        <p:txBody>
          <a:bodyPr/>
          <a:lstStyle/>
          <a:p>
            <a:fld id="{0F00E1CB-09DD-463B-A243-7E339C2C733F}" type="slidenum">
              <a:rPr lang="en-GB" smtClean="0"/>
              <a:t>4</a:t>
            </a:fld>
            <a:endParaRPr lang="en-GB"/>
          </a:p>
        </p:txBody>
      </p:sp>
    </p:spTree>
    <p:extLst>
      <p:ext uri="{BB962C8B-B14F-4D97-AF65-F5344CB8AC3E}">
        <p14:creationId xmlns:p14="http://schemas.microsoft.com/office/powerpoint/2010/main" val="9223566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1FC51-4488-D52F-FCF1-CCE9CC2BC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F0B786-CA8C-523B-74EB-A8842C55B48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C4FABA56-88CC-2256-863D-B803B24DFFD6}"/>
              </a:ext>
            </a:extLst>
          </p:cNvPr>
          <p:cNvSpPr>
            <a:spLocks noGrp="1"/>
          </p:cNvSpPr>
          <p:nvPr>
            <p:ph type="body" idx="1"/>
          </p:nvPr>
        </p:nvSpPr>
        <p:spPr/>
        <p:txBody>
          <a:bodyPr/>
          <a:lstStyle/>
          <a:p>
            <a:r>
              <a:rPr lang="en-US" dirty="0"/>
              <a:t>The site overview provides students with essential context about the construction project they are visiting. This section explains the type of development being built, such as residential, commercial, educational, or infrastructure, and outlines the overall scale and timeline of the project. Understanding the size and duration of a project helps students appreciate the level of planning, coordination, and teamwork required in construction. </a:t>
            </a:r>
          </a:p>
          <a:p>
            <a:endParaRPr lang="en-US" dirty="0"/>
          </a:p>
          <a:p>
            <a:r>
              <a:rPr lang="en-US" dirty="0"/>
              <a:t>The site team should also explain the current phase of works, for example groundworks, structural construction, or internal fit-out, so students can better understand what activities they are observing during the visit. Introducing the key trades currently working on site, such as groundworkers, carpenters, electricians, or bricklayers, allows students to see how different roles contribute to the overall project. This is particularly valuable for students considering specific career paths within the industry. </a:t>
            </a:r>
          </a:p>
          <a:p>
            <a:endParaRPr lang="en-US" dirty="0"/>
          </a:p>
          <a:p>
            <a:r>
              <a:rPr lang="en-US" dirty="0"/>
              <a:t>Finally, highlighting the importance of the development to the local community helps students understand the broader impact of construction projects. This may include providing housing, creating jobs, improving infrastructure, or supporting local services. By linking the technical aspects of construction to social and community benefits, students gain a more holistic understanding of why construction work matters and how it contributes to society.</a:t>
            </a:r>
            <a:endParaRPr lang="en-GB" dirty="0"/>
          </a:p>
        </p:txBody>
      </p:sp>
      <p:sp>
        <p:nvSpPr>
          <p:cNvPr id="4" name="Slide Number Placeholder 3">
            <a:extLst>
              <a:ext uri="{FF2B5EF4-FFF2-40B4-BE49-F238E27FC236}">
                <a16:creationId xmlns:a16="http://schemas.microsoft.com/office/drawing/2014/main" id="{9112583C-0776-B980-22BB-3BA5305A4FD8}"/>
              </a:ext>
            </a:extLst>
          </p:cNvPr>
          <p:cNvSpPr>
            <a:spLocks noGrp="1"/>
          </p:cNvSpPr>
          <p:nvPr>
            <p:ph type="sldNum" sz="quarter" idx="5"/>
          </p:nvPr>
        </p:nvSpPr>
        <p:spPr/>
        <p:txBody>
          <a:bodyPr/>
          <a:lstStyle/>
          <a:p>
            <a:fld id="{0F00E1CB-09DD-463B-A243-7E339C2C733F}" type="slidenum">
              <a:rPr lang="en-GB" smtClean="0"/>
              <a:t>5</a:t>
            </a:fld>
            <a:endParaRPr lang="en-GB"/>
          </a:p>
        </p:txBody>
      </p:sp>
    </p:spTree>
    <p:extLst>
      <p:ext uri="{BB962C8B-B14F-4D97-AF65-F5344CB8AC3E}">
        <p14:creationId xmlns:p14="http://schemas.microsoft.com/office/powerpoint/2010/main" val="173041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US" dirty="0"/>
              <a:t>Health and safety is the most critical aspect of any construction site visit and must be taken seriously at all times. </a:t>
            </a:r>
          </a:p>
          <a:p>
            <a:endParaRPr lang="en-US" dirty="0"/>
          </a:p>
          <a:p>
            <a:r>
              <a:rPr lang="en-US" dirty="0"/>
              <a:t>This section clearly communicates the rules that students must follow to protect themselves and others. Students must always follow instructions given by site staff, as these individuals understand the hazards present and how to manage them safely. Remaining with the designated guide at all times ensures that students do not enter unsafe or restricted areas. </a:t>
            </a:r>
          </a:p>
          <a:p>
            <a:endParaRPr lang="en-US" dirty="0"/>
          </a:p>
          <a:p>
            <a:r>
              <a:rPr lang="en-US" dirty="0"/>
              <a:t>Running, fooling about, or any form of unsafe behaviour is strictly prohibited, as even small actions can lead to serious accidents in a construction environment. </a:t>
            </a:r>
          </a:p>
          <a:p>
            <a:endParaRPr lang="en-US" dirty="0"/>
          </a:p>
          <a:p>
            <a:r>
              <a:rPr lang="en-US" dirty="0"/>
              <a:t>Students must remain aware of moving vehicles, machinery, and plant, which may have limited visibility and restricted stopping distances. Any hazards, unsafe conditions, or concerns must be reported immediately to a member of the site team so that they can be addressed promptly. This section reinforces the idea that safety is a shared responsibility and that everyone on site has a role to play in maintaining a safe working environment. By understanding and following these rules, students help ensure that the visit is safe, controlled, and educational for all involved.</a:t>
            </a:r>
            <a:endParaRPr lang="en-GB" dirty="0"/>
          </a:p>
        </p:txBody>
      </p:sp>
      <p:sp>
        <p:nvSpPr>
          <p:cNvPr id="4" name="Slide Number Placeholder 3"/>
          <p:cNvSpPr>
            <a:spLocks noGrp="1"/>
          </p:cNvSpPr>
          <p:nvPr>
            <p:ph type="sldNum" sz="quarter" idx="5"/>
          </p:nvPr>
        </p:nvSpPr>
        <p:spPr/>
        <p:txBody>
          <a:bodyPr/>
          <a:lstStyle/>
          <a:p>
            <a:fld id="{0F00E1CB-09DD-463B-A243-7E339C2C733F}" type="slidenum">
              <a:rPr lang="en-GB" smtClean="0"/>
              <a:t>6</a:t>
            </a:fld>
            <a:endParaRPr lang="en-GB"/>
          </a:p>
        </p:txBody>
      </p:sp>
    </p:spTree>
    <p:extLst>
      <p:ext uri="{BB962C8B-B14F-4D97-AF65-F5344CB8AC3E}">
        <p14:creationId xmlns:p14="http://schemas.microsoft.com/office/powerpoint/2010/main" val="11697232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46F4C1-CCF8-5345-8522-3B6D26AD78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18EA88-D06F-C299-B817-AE4D7FFD155C}"/>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E028B2CD-2EB0-4C8D-F2A7-FEC8A54724D6}"/>
              </a:ext>
            </a:extLst>
          </p:cNvPr>
          <p:cNvSpPr>
            <a:spLocks noGrp="1"/>
          </p:cNvSpPr>
          <p:nvPr>
            <p:ph type="body" idx="1"/>
          </p:nvPr>
        </p:nvSpPr>
        <p:spPr/>
        <p:txBody>
          <a:bodyPr/>
          <a:lstStyle/>
          <a:p>
            <a:r>
              <a:rPr lang="en-GB" dirty="0"/>
              <a:t>Personal Protective Equipment, (PPE), is essential for reducing the risk of injury on a construction site. Students must be informed that PPE is not optional and must be worn correctly at all times while on site.</a:t>
            </a:r>
          </a:p>
          <a:p>
            <a:endParaRPr lang="en-GB" dirty="0"/>
          </a:p>
          <a:p>
            <a:r>
              <a:rPr lang="en-GB" dirty="0"/>
              <a:t> The standard PPE required for this visit includes a hard hat to protect against falling or moving objects, a high-visibility vest to ensure students can be easily seen by plant operators and drivers, and safety boots to protect feet from heavy objects, sharp materials, and uneven surfaces. The purpose of PPE should be clearly explained so that students understand that it is a last line of defence against hazards that cannot be completely eliminated. Wearing PPE correctly also demonstrates</a:t>
            </a:r>
          </a:p>
          <a:p>
            <a:endParaRPr lang="en-GB" dirty="0"/>
          </a:p>
          <a:p>
            <a:r>
              <a:rPr lang="en-GB" dirty="0"/>
              <a:t> professionalism and respect for site rules. Students should be reminded not to remove or adjust their PPE without permission and to inform the site team if any equipment is damaged or does not fit properly. By reinforcing the importance of PPE, this section helps students develop good safety habits that will be expected of them in future construction-related education or employment.</a:t>
            </a:r>
          </a:p>
          <a:p>
            <a:endParaRPr lang="en-GB" dirty="0"/>
          </a:p>
          <a:p>
            <a:r>
              <a:rPr lang="en-GB" dirty="0">
                <a:hlinkClick r:id="rId3"/>
              </a:rPr>
              <a:t>Using personal protective equipment (PPE) to control risks at work: Overview - HSE</a:t>
            </a:r>
            <a:endParaRPr lang="en-GB" dirty="0"/>
          </a:p>
        </p:txBody>
      </p:sp>
      <p:sp>
        <p:nvSpPr>
          <p:cNvPr id="4" name="Slide Number Placeholder 3">
            <a:extLst>
              <a:ext uri="{FF2B5EF4-FFF2-40B4-BE49-F238E27FC236}">
                <a16:creationId xmlns:a16="http://schemas.microsoft.com/office/drawing/2014/main" id="{37285E13-233D-D81D-A0E5-7C07C7F4D6EC}"/>
              </a:ext>
            </a:extLst>
          </p:cNvPr>
          <p:cNvSpPr>
            <a:spLocks noGrp="1"/>
          </p:cNvSpPr>
          <p:nvPr>
            <p:ph type="sldNum" sz="quarter" idx="5"/>
          </p:nvPr>
        </p:nvSpPr>
        <p:spPr/>
        <p:txBody>
          <a:bodyPr/>
          <a:lstStyle/>
          <a:p>
            <a:fld id="{0F00E1CB-09DD-463B-A243-7E339C2C733F}" type="slidenum">
              <a:rPr lang="en-GB" smtClean="0"/>
              <a:t>7</a:t>
            </a:fld>
            <a:endParaRPr lang="en-GB"/>
          </a:p>
        </p:txBody>
      </p:sp>
    </p:spTree>
    <p:extLst>
      <p:ext uri="{BB962C8B-B14F-4D97-AF65-F5344CB8AC3E}">
        <p14:creationId xmlns:p14="http://schemas.microsoft.com/office/powerpoint/2010/main" val="3563626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FDB668-BB98-4803-5ACA-90FEEEFB3B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66CE4F6-13BB-F8C6-722D-6945F5F0BFB9}"/>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99ED9BFF-2A4B-4AC8-757D-92F42F402799}"/>
              </a:ext>
            </a:extLst>
          </p:cNvPr>
          <p:cNvSpPr>
            <a:spLocks noGrp="1"/>
          </p:cNvSpPr>
          <p:nvPr>
            <p:ph type="body" idx="1"/>
          </p:nvPr>
        </p:nvSpPr>
        <p:spPr/>
        <p:txBody>
          <a:bodyPr/>
          <a:lstStyle/>
          <a:p>
            <a:r>
              <a:rPr lang="en-GB" dirty="0"/>
              <a:t>Understanding emergency procedures is essential before entering a construction site. </a:t>
            </a:r>
          </a:p>
          <a:p>
            <a:endParaRPr lang="en-GB" dirty="0"/>
          </a:p>
          <a:p>
            <a:r>
              <a:rPr lang="en-GB" dirty="0"/>
              <a:t>This section explains what students must do in the event of an emergency, such as a fire, serious incident, or evacuation. The location of the site assembly point should be clearly identified, and students must be instructed to go directly to this location if an alarm sounds, without stopping to collect personal belongings. </a:t>
            </a:r>
          </a:p>
          <a:p>
            <a:endParaRPr lang="en-GB" dirty="0"/>
          </a:p>
          <a:p>
            <a:r>
              <a:rPr lang="en-GB" dirty="0"/>
              <a:t>The site team should explain how emergencies are communicated, for example through alarms or verbal instructions, and emphasise the importance of remaining calm and following directions. First aid arrangements should also be outlined, including who the trained first aiders are and how they can be contacted. Students should be encouraged to report any injury, no matter how minor, so it can be properly recorded and treated. </a:t>
            </a:r>
            <a:r>
              <a:rPr lang="en-GB" dirty="0">
                <a:hlinkClick r:id="rId3"/>
              </a:rPr>
              <a:t>RIDDOR – Reporting of Injuries, Diseases and Dangerous Occurrences Regulations - HSE</a:t>
            </a:r>
            <a:r>
              <a:rPr lang="en-GB" dirty="0"/>
              <a:t> </a:t>
            </a:r>
          </a:p>
          <a:p>
            <a:endParaRPr lang="en-GB" dirty="0"/>
          </a:p>
          <a:p>
            <a:r>
              <a:rPr lang="en-GB" dirty="0"/>
              <a:t>This information ensures that students know what to do in unexpected situations and helps minimise confusion or panic. Being prepared for emergencies is a key part of site safety and reinforces the professional standards expected on a live construction </a:t>
            </a:r>
            <a:r>
              <a:rPr lang="en-GB" dirty="0" err="1"/>
              <a:t>site.</a:t>
            </a:r>
            <a:r>
              <a:rPr lang="en-GB" dirty="0" err="1">
                <a:hlinkClick r:id="rId4"/>
              </a:rPr>
              <a:t>First</a:t>
            </a:r>
            <a:r>
              <a:rPr lang="en-GB" dirty="0">
                <a:hlinkClick r:id="rId4"/>
              </a:rPr>
              <a:t> aid - HSE</a:t>
            </a:r>
            <a:endParaRPr lang="en-GB" dirty="0"/>
          </a:p>
        </p:txBody>
      </p:sp>
      <p:sp>
        <p:nvSpPr>
          <p:cNvPr id="4" name="Slide Number Placeholder 3">
            <a:extLst>
              <a:ext uri="{FF2B5EF4-FFF2-40B4-BE49-F238E27FC236}">
                <a16:creationId xmlns:a16="http://schemas.microsoft.com/office/drawing/2014/main" id="{E12C09C1-AD88-B861-D084-E8F634A9B214}"/>
              </a:ext>
            </a:extLst>
          </p:cNvPr>
          <p:cNvSpPr>
            <a:spLocks noGrp="1"/>
          </p:cNvSpPr>
          <p:nvPr>
            <p:ph type="sldNum" sz="quarter" idx="5"/>
          </p:nvPr>
        </p:nvSpPr>
        <p:spPr/>
        <p:txBody>
          <a:bodyPr/>
          <a:lstStyle/>
          <a:p>
            <a:fld id="{0F00E1CB-09DD-463B-A243-7E339C2C733F}" type="slidenum">
              <a:rPr lang="en-GB" smtClean="0"/>
              <a:t>8</a:t>
            </a:fld>
            <a:endParaRPr lang="en-GB"/>
          </a:p>
        </p:txBody>
      </p:sp>
    </p:spTree>
    <p:extLst>
      <p:ext uri="{BB962C8B-B14F-4D97-AF65-F5344CB8AC3E}">
        <p14:creationId xmlns:p14="http://schemas.microsoft.com/office/powerpoint/2010/main" val="2437656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649DAC-2406-BA5C-3623-A7A0F77D1FE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3D2AC5-65E7-60DB-7766-FCE6A3E64198}"/>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0CEC49BD-60D8-5891-BA8B-C2FDB5757F7A}"/>
              </a:ext>
            </a:extLst>
          </p:cNvPr>
          <p:cNvSpPr>
            <a:spLocks noGrp="1"/>
          </p:cNvSpPr>
          <p:nvPr>
            <p:ph type="body" idx="1"/>
          </p:nvPr>
        </p:nvSpPr>
        <p:spPr/>
        <p:txBody>
          <a:bodyPr/>
          <a:lstStyle/>
          <a:p>
            <a:r>
              <a:rPr lang="en-US" dirty="0"/>
              <a:t>Welfare facilities are provided on construction sites to support the health, comfort, and wellbeing of everyone on site, including visitors. </a:t>
            </a:r>
          </a:p>
          <a:p>
            <a:endParaRPr lang="en-US" dirty="0"/>
          </a:p>
          <a:p>
            <a:r>
              <a:rPr lang="en-US" dirty="0"/>
              <a:t>Students should be shown the location of toilets and handwashing facilities and reminded to use them responsibly. Good hygiene is particularly important on construction sites, where dust, dirt, and materials can pose health risks if not managed properly. Designated break areas should be identified, and students should be informed when and where breaks are allowed. It is important that students understand they must not enter welfare facilities without permission or use areas designated for workers unless </a:t>
            </a:r>
            <a:r>
              <a:rPr lang="en-US" dirty="0" err="1"/>
              <a:t>authorised</a:t>
            </a:r>
            <a:r>
              <a:rPr lang="en-US" dirty="0"/>
              <a:t>. </a:t>
            </a:r>
          </a:p>
          <a:p>
            <a:endParaRPr lang="en-US" dirty="0"/>
          </a:p>
          <a:p>
            <a:r>
              <a:rPr lang="en-US" dirty="0"/>
              <a:t>This section also reinforces respect for shared spaces and the need to keep facilities clean and tidy for others. By understanding how welfare facilities are managed on site, students gain insight into the legal and ethical responsibilities employers have towards workers and visitors. </a:t>
            </a:r>
            <a:r>
              <a:rPr lang="en-US" dirty="0">
                <a:hlinkClick r:id="rId3"/>
              </a:rPr>
              <a:t>Have the right workplace facilities - Overview - HSE</a:t>
            </a:r>
            <a:endParaRPr lang="en-GB" dirty="0"/>
          </a:p>
        </p:txBody>
      </p:sp>
      <p:sp>
        <p:nvSpPr>
          <p:cNvPr id="4" name="Slide Number Placeholder 3">
            <a:extLst>
              <a:ext uri="{FF2B5EF4-FFF2-40B4-BE49-F238E27FC236}">
                <a16:creationId xmlns:a16="http://schemas.microsoft.com/office/drawing/2014/main" id="{7D5B43EC-1A14-256C-3E28-4E9EDB6C8038}"/>
              </a:ext>
            </a:extLst>
          </p:cNvPr>
          <p:cNvSpPr>
            <a:spLocks noGrp="1"/>
          </p:cNvSpPr>
          <p:nvPr>
            <p:ph type="sldNum" sz="quarter" idx="5"/>
          </p:nvPr>
        </p:nvSpPr>
        <p:spPr/>
        <p:txBody>
          <a:bodyPr/>
          <a:lstStyle/>
          <a:p>
            <a:fld id="{0F00E1CB-09DD-463B-A243-7E339C2C733F}" type="slidenum">
              <a:rPr lang="en-GB" smtClean="0"/>
              <a:t>9</a:t>
            </a:fld>
            <a:endParaRPr lang="en-GB"/>
          </a:p>
        </p:txBody>
      </p:sp>
    </p:spTree>
    <p:extLst>
      <p:ext uri="{BB962C8B-B14F-4D97-AF65-F5344CB8AC3E}">
        <p14:creationId xmlns:p14="http://schemas.microsoft.com/office/powerpoint/2010/main" val="16454074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D6AAD-CFA3-3CF1-D5E4-8947C90A1D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B7B087-32B1-AE95-168E-3AE8C9EA3F4D}"/>
              </a:ext>
            </a:extLst>
          </p:cNvPr>
          <p:cNvSpPr>
            <a:spLocks noGrp="1" noRot="1" noChangeAspect="1"/>
          </p:cNvSpPr>
          <p:nvPr>
            <p:ph type="sldImg"/>
          </p:nvPr>
        </p:nvSpPr>
        <p:spPr/>
        <p:txBody>
          <a:bodyPr/>
          <a:lstStyle/>
          <a:p>
            <a:endParaRPr lang="en-GB"/>
          </a:p>
        </p:txBody>
      </p:sp>
      <p:sp>
        <p:nvSpPr>
          <p:cNvPr id="3" name="Notes Placeholder 2">
            <a:extLst>
              <a:ext uri="{FF2B5EF4-FFF2-40B4-BE49-F238E27FC236}">
                <a16:creationId xmlns:a16="http://schemas.microsoft.com/office/drawing/2014/main" id="{2D9193AC-FEE6-9846-F904-1EE201DFE1B1}"/>
              </a:ext>
            </a:extLst>
          </p:cNvPr>
          <p:cNvSpPr>
            <a:spLocks noGrp="1"/>
          </p:cNvSpPr>
          <p:nvPr>
            <p:ph type="body" idx="1"/>
          </p:nvPr>
        </p:nvSpPr>
        <p:spPr/>
        <p:txBody>
          <a:bodyPr/>
          <a:lstStyle/>
          <a:p>
            <a:r>
              <a:rPr lang="en-US"/>
              <a:t>Tour guidance explains how the site visit will be conducted and what students can expect during the walk around the site. The site team should clearly identify which areas will be visited and explain why certain areas are restricted or off-limits. Restricted areas may contain higher-risk activities, unfinished structures, or hazardous materials, and must not be entered under any circumstances. Students should be instructed on how to move safely around the site, including using designated walkways, maintaining safe distances from working areas, and remaining alert to changing conditions. This section helps students understand that construction sites are constantly evolving and that safe routes and access points may change. By following tour guidance, students help ensure that the visit remains controlled and that everyone can focus on learning without unnecessary risk. </a:t>
            </a:r>
            <a:r>
              <a:rPr lang="en-US" dirty="0">
                <a:hlinkClick r:id="rId3"/>
              </a:rPr>
              <a:t>Protecting the public - HSE</a:t>
            </a:r>
            <a:endParaRPr lang="en-GB" dirty="0"/>
          </a:p>
        </p:txBody>
      </p:sp>
      <p:sp>
        <p:nvSpPr>
          <p:cNvPr id="4" name="Slide Number Placeholder 3">
            <a:extLst>
              <a:ext uri="{FF2B5EF4-FFF2-40B4-BE49-F238E27FC236}">
                <a16:creationId xmlns:a16="http://schemas.microsoft.com/office/drawing/2014/main" id="{86CC14FB-9326-C450-7E19-1924D44A8764}"/>
              </a:ext>
            </a:extLst>
          </p:cNvPr>
          <p:cNvSpPr>
            <a:spLocks noGrp="1"/>
          </p:cNvSpPr>
          <p:nvPr>
            <p:ph type="sldNum" sz="quarter" idx="5"/>
          </p:nvPr>
        </p:nvSpPr>
        <p:spPr/>
        <p:txBody>
          <a:bodyPr/>
          <a:lstStyle/>
          <a:p>
            <a:fld id="{0F00E1CB-09DD-463B-A243-7E339C2C733F}" type="slidenum">
              <a:rPr lang="en-GB" smtClean="0"/>
              <a:t>10</a:t>
            </a:fld>
            <a:endParaRPr lang="en-GB"/>
          </a:p>
        </p:txBody>
      </p:sp>
    </p:spTree>
    <p:extLst>
      <p:ext uri="{BB962C8B-B14F-4D97-AF65-F5344CB8AC3E}">
        <p14:creationId xmlns:p14="http://schemas.microsoft.com/office/powerpoint/2010/main" val="35936780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354E4-11EE-F104-E2CE-09D5C1427BF6}"/>
              </a:ext>
              <a:ext uri="{C183D7F6-B498-43B3-948B-1728B52AA6E4}">
                <adec:decorative xmlns:adec="http://schemas.microsoft.com/office/drawing/2017/decorative" val="1"/>
              </a:ext>
            </a:extLst>
          </p:cNvPr>
          <p:cNvPicPr>
            <a:picLocks noChangeAspect="1"/>
          </p:cNvPicPr>
          <p:nvPr userDrawn="1"/>
        </p:nvPicPr>
        <p:blipFill>
          <a:blip r:embed="rId2"/>
          <a:srcRect/>
          <a:stretch/>
        </p:blipFill>
        <p:spPr>
          <a:xfrm>
            <a:off x="0" y="0"/>
            <a:ext cx="12192000" cy="6858000"/>
          </a:xfrm>
          <a:prstGeom prst="rect">
            <a:avLst/>
          </a:prstGeom>
        </p:spPr>
      </p:pic>
      <p:sp>
        <p:nvSpPr>
          <p:cNvPr id="4" name="Freeform 3">
            <a:extLst>
              <a:ext uri="{FF2B5EF4-FFF2-40B4-BE49-F238E27FC236}">
                <a16:creationId xmlns:a16="http://schemas.microsoft.com/office/drawing/2014/main" id="{DD80BC68-DD94-A60A-4D30-DC92502B41B1}"/>
              </a:ext>
            </a:extLst>
          </p:cNvPr>
          <p:cNvSpPr/>
          <p:nvPr userDrawn="1"/>
        </p:nvSpPr>
        <p:spPr>
          <a:xfrm>
            <a:off x="2273444" y="1391317"/>
            <a:ext cx="7634930" cy="4319350"/>
          </a:xfrm>
          <a:custGeom>
            <a:avLst/>
            <a:gdLst>
              <a:gd name="csX0" fmla="*/ 22237 w 7634930"/>
              <a:gd name="csY0" fmla="*/ 0 h 4319350"/>
              <a:gd name="csX1" fmla="*/ 2464939 w 7634930"/>
              <a:gd name="csY1" fmla="*/ 0 h 4319350"/>
              <a:gd name="csX2" fmla="*/ 2464940 w 7634930"/>
              <a:gd name="csY2" fmla="*/ 0 h 4319350"/>
              <a:gd name="csX3" fmla="*/ 4089206 w 7634930"/>
              <a:gd name="csY3" fmla="*/ 0 h 4319350"/>
              <a:gd name="csX4" fmla="*/ 4089207 w 7634930"/>
              <a:gd name="csY4" fmla="*/ 0 h 4319350"/>
              <a:gd name="csX5" fmla="*/ 6247190 w 7634930"/>
              <a:gd name="csY5" fmla="*/ 0 h 4319350"/>
              <a:gd name="csX6" fmla="*/ 7612694 w 7634930"/>
              <a:gd name="csY6" fmla="*/ 0 h 4319350"/>
              <a:gd name="csX7" fmla="*/ 7634930 w 7634930"/>
              <a:gd name="csY7" fmla="*/ 22236 h 4319350"/>
              <a:gd name="csX8" fmla="*/ 7634930 w 7634930"/>
              <a:gd name="csY8" fmla="*/ 1314588 h 4319350"/>
              <a:gd name="csX9" fmla="*/ 7634930 w 7634930"/>
              <a:gd name="csY9" fmla="*/ 1470480 h 4319350"/>
              <a:gd name="csX10" fmla="*/ 7634930 w 7634930"/>
              <a:gd name="csY10" fmla="*/ 2762832 h 4319350"/>
              <a:gd name="csX11" fmla="*/ 7634929 w 7634930"/>
              <a:gd name="csY11" fmla="*/ 2762834 h 4319350"/>
              <a:gd name="csX12" fmla="*/ 7634929 w 7634930"/>
              <a:gd name="csY12" fmla="*/ 4052125 h 4319350"/>
              <a:gd name="csX13" fmla="*/ 7612693 w 7634930"/>
              <a:gd name="csY13" fmla="*/ 4074361 h 4319350"/>
              <a:gd name="csX14" fmla="*/ 5887632 w 7634930"/>
              <a:gd name="csY14" fmla="*/ 4074361 h 4319350"/>
              <a:gd name="csX15" fmla="*/ 5169990 w 7634930"/>
              <a:gd name="csY15" fmla="*/ 4074361 h 4319350"/>
              <a:gd name="csX16" fmla="*/ 4083216 w 7634930"/>
              <a:gd name="csY16" fmla="*/ 4074361 h 4319350"/>
              <a:gd name="csX17" fmla="*/ 3444929 w 7634930"/>
              <a:gd name="csY17" fmla="*/ 4074361 h 4319350"/>
              <a:gd name="csX18" fmla="*/ 2475119 w 7634930"/>
              <a:gd name="csY18" fmla="*/ 4074361 h 4319350"/>
              <a:gd name="csX19" fmla="*/ 2464939 w 7634930"/>
              <a:gd name="csY19" fmla="*/ 4078569 h 4319350"/>
              <a:gd name="csX20" fmla="*/ 422581 w 7634930"/>
              <a:gd name="csY20" fmla="*/ 4078569 h 4319350"/>
              <a:gd name="csX21" fmla="*/ 366896 w 7634930"/>
              <a:gd name="csY21" fmla="*/ 4094826 h 4319350"/>
              <a:gd name="csX22" fmla="*/ 16631 w 7634930"/>
              <a:gd name="csY22" fmla="*/ 4317654 h 4319350"/>
              <a:gd name="csX23" fmla="*/ 0 w 7634930"/>
              <a:gd name="csY23" fmla="*/ 4308498 h 4319350"/>
              <a:gd name="csX24" fmla="*/ 0 w 7634930"/>
              <a:gd name="csY24" fmla="*/ 2881693 h 4319350"/>
              <a:gd name="csX25" fmla="*/ 0 w 7634930"/>
              <a:gd name="csY25" fmla="*/ 2608089 h 4319350"/>
              <a:gd name="csX26" fmla="*/ 0 w 7634930"/>
              <a:gd name="csY26" fmla="*/ 1722645 h 4319350"/>
              <a:gd name="csX27" fmla="*/ 0 w 7634930"/>
              <a:gd name="csY27" fmla="*/ 1433449 h 4319350"/>
              <a:gd name="csX28" fmla="*/ 0 w 7634930"/>
              <a:gd name="csY28" fmla="*/ 22236 h 4319350"/>
              <a:gd name="csX29" fmla="*/ 22237 w 7634930"/>
              <a:gd name="csY29" fmla="*/ 0 h 431935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Lst>
            <a:rect l="l" t="t" r="r" b="b"/>
            <a:pathLst>
              <a:path w="7634930" h="4319350">
                <a:moveTo>
                  <a:pt x="22237" y="0"/>
                </a:moveTo>
                <a:lnTo>
                  <a:pt x="2464939" y="0"/>
                </a:lnTo>
                <a:lnTo>
                  <a:pt x="2464940" y="0"/>
                </a:lnTo>
                <a:lnTo>
                  <a:pt x="4089206" y="0"/>
                </a:lnTo>
                <a:lnTo>
                  <a:pt x="4089207" y="0"/>
                </a:lnTo>
                <a:lnTo>
                  <a:pt x="6247190" y="0"/>
                </a:lnTo>
                <a:lnTo>
                  <a:pt x="7612694" y="0"/>
                </a:lnTo>
                <a:cubicBezTo>
                  <a:pt x="7625027" y="0"/>
                  <a:pt x="7634930" y="9997"/>
                  <a:pt x="7634930" y="22236"/>
                </a:cubicBezTo>
                <a:lnTo>
                  <a:pt x="7634930" y="1314588"/>
                </a:lnTo>
                <a:lnTo>
                  <a:pt x="7634930" y="1470480"/>
                </a:lnTo>
                <a:lnTo>
                  <a:pt x="7634930" y="2762832"/>
                </a:lnTo>
                <a:lnTo>
                  <a:pt x="7634929" y="2762834"/>
                </a:lnTo>
                <a:lnTo>
                  <a:pt x="7634929" y="4052125"/>
                </a:lnTo>
                <a:cubicBezTo>
                  <a:pt x="7634929" y="4064458"/>
                  <a:pt x="7624932" y="4074361"/>
                  <a:pt x="7612693" y="4074361"/>
                </a:cubicBezTo>
                <a:lnTo>
                  <a:pt x="5887632" y="4074361"/>
                </a:lnTo>
                <a:lnTo>
                  <a:pt x="5169990" y="4074361"/>
                </a:lnTo>
                <a:lnTo>
                  <a:pt x="4083216" y="4074361"/>
                </a:lnTo>
                <a:lnTo>
                  <a:pt x="3444929" y="4074361"/>
                </a:lnTo>
                <a:lnTo>
                  <a:pt x="2475119" y="4074361"/>
                </a:lnTo>
                <a:lnTo>
                  <a:pt x="2464939" y="4078569"/>
                </a:lnTo>
                <a:lnTo>
                  <a:pt x="422581" y="4078569"/>
                </a:lnTo>
                <a:cubicBezTo>
                  <a:pt x="402866" y="4078569"/>
                  <a:pt x="383526" y="4084268"/>
                  <a:pt x="366896" y="4094826"/>
                </a:cubicBezTo>
                <a:lnTo>
                  <a:pt x="16631" y="4317654"/>
                </a:lnTo>
                <a:cubicBezTo>
                  <a:pt x="9436" y="4322232"/>
                  <a:pt x="0" y="4317000"/>
                  <a:pt x="0" y="4308498"/>
                </a:cubicBezTo>
                <a:lnTo>
                  <a:pt x="0" y="2881693"/>
                </a:lnTo>
                <a:lnTo>
                  <a:pt x="0" y="2608089"/>
                </a:lnTo>
                <a:lnTo>
                  <a:pt x="0" y="1722645"/>
                </a:lnTo>
                <a:lnTo>
                  <a:pt x="0" y="1433449"/>
                </a:lnTo>
                <a:lnTo>
                  <a:pt x="0" y="22236"/>
                </a:lnTo>
                <a:cubicBezTo>
                  <a:pt x="0" y="9903"/>
                  <a:pt x="9997" y="0"/>
                  <a:pt x="22237" y="0"/>
                </a:cubicBezTo>
                <a:close/>
              </a:path>
            </a:pathLst>
          </a:custGeom>
          <a:solidFill>
            <a:schemeClr val="tx2"/>
          </a:solidFill>
          <a:ln w="6350" cap="flat">
            <a:noFill/>
            <a:prstDash val="solid"/>
            <a:miter/>
          </a:ln>
        </p:spPr>
        <p:txBody>
          <a:bodyPr wrap="square">
            <a:noAutofit/>
          </a:bodyPr>
          <a:lstStyle/>
          <a:p>
            <a:endParaRPr lang="en-US" dirty="0">
              <a:latin typeface="Arial" panose="020B0604020202020204" pitchFamily="34" charset="0"/>
            </a:endParaRPr>
          </a:p>
        </p:txBody>
      </p:sp>
      <p:pic>
        <p:nvPicPr>
          <p:cNvPr id="5" name="Picture 4">
            <a:extLst>
              <a:ext uri="{FF2B5EF4-FFF2-40B4-BE49-F238E27FC236}">
                <a16:creationId xmlns:a16="http://schemas.microsoft.com/office/drawing/2014/main" id="{50F9C5AC-BD55-26E5-8BD3-870EB0B1C320}"/>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4852553" y="512983"/>
            <a:ext cx="2481942" cy="790500"/>
          </a:xfrm>
          <a:prstGeom prst="rect">
            <a:avLst/>
          </a:prstGeom>
        </p:spPr>
      </p:pic>
      <p:sp>
        <p:nvSpPr>
          <p:cNvPr id="6" name="Title 1">
            <a:extLst>
              <a:ext uri="{FF2B5EF4-FFF2-40B4-BE49-F238E27FC236}">
                <a16:creationId xmlns:a16="http://schemas.microsoft.com/office/drawing/2014/main" id="{E5999B1B-6C5D-E975-D112-750D14A622C0}"/>
              </a:ext>
            </a:extLst>
          </p:cNvPr>
          <p:cNvSpPr>
            <a:spLocks noGrp="1"/>
          </p:cNvSpPr>
          <p:nvPr>
            <p:ph type="ctrTitle" hasCustomPrompt="1"/>
          </p:nvPr>
        </p:nvSpPr>
        <p:spPr>
          <a:xfrm>
            <a:off x="2966709" y="1816466"/>
            <a:ext cx="6248400" cy="2750771"/>
          </a:xfrm>
        </p:spPr>
        <p:txBody>
          <a:bodyPr anchor="ctr"/>
          <a:lstStyle>
            <a:lvl1pPr algn="ctr">
              <a:defRPr sz="4800"/>
            </a:lvl1pPr>
          </a:lstStyle>
          <a:p>
            <a:r>
              <a:rPr lang="en-GB" dirty="0"/>
              <a:t>Header</a:t>
            </a:r>
            <a:endParaRPr lang="en-US" dirty="0"/>
          </a:p>
        </p:txBody>
      </p:sp>
      <p:sp>
        <p:nvSpPr>
          <p:cNvPr id="8" name="Subtitle 2">
            <a:extLst>
              <a:ext uri="{FF2B5EF4-FFF2-40B4-BE49-F238E27FC236}">
                <a16:creationId xmlns:a16="http://schemas.microsoft.com/office/drawing/2014/main" id="{432F8D16-00A4-6BBC-429E-8EB0A8DC7E49}"/>
              </a:ext>
            </a:extLst>
          </p:cNvPr>
          <p:cNvSpPr>
            <a:spLocks noGrp="1"/>
          </p:cNvSpPr>
          <p:nvPr>
            <p:ph type="subTitle" idx="1" hasCustomPrompt="1"/>
          </p:nvPr>
        </p:nvSpPr>
        <p:spPr>
          <a:xfrm>
            <a:off x="2966709" y="4738350"/>
            <a:ext cx="6248400" cy="292665"/>
          </a:xfrm>
        </p:spPr>
        <p:txBody>
          <a:bodyPr/>
          <a:lstStyle>
            <a:lvl1pPr marL="0" indent="0" algn="ctr">
              <a:buNone/>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Tree>
    <p:extLst>
      <p:ext uri="{BB962C8B-B14F-4D97-AF65-F5344CB8AC3E}">
        <p14:creationId xmlns:p14="http://schemas.microsoft.com/office/powerpoint/2010/main" val="2468061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E8B0F368-4075-C955-869B-85BD2C1C347E}"/>
              </a:ext>
            </a:extLst>
          </p:cNvPr>
          <p:cNvSpPr/>
          <p:nvPr/>
        </p:nvSpPr>
        <p:spPr>
          <a:xfrm>
            <a:off x="6371399" y="5284533"/>
            <a:ext cx="5531548" cy="1573466"/>
          </a:xfrm>
          <a:custGeom>
            <a:avLst/>
            <a:gdLst>
              <a:gd name="csX0" fmla="*/ 5482082 w 5531548"/>
              <a:gd name="csY0" fmla="*/ 0 h 1573466"/>
              <a:gd name="csX1" fmla="*/ 967042 w 5531548"/>
              <a:gd name="csY1" fmla="*/ 0 h 1573466"/>
              <a:gd name="csX2" fmla="*/ 843217 w 5531548"/>
              <a:gd name="csY2" fmla="*/ 36068 h 1573466"/>
              <a:gd name="csX3" fmla="*/ 22860 w 5531548"/>
              <a:gd name="csY3" fmla="*/ 558038 h 1573466"/>
              <a:gd name="csX4" fmla="*/ 0 w 5531548"/>
              <a:gd name="csY4" fmla="*/ 599694 h 1573466"/>
              <a:gd name="csX5" fmla="*/ 0 w 5531548"/>
              <a:gd name="csY5" fmla="*/ 1573466 h 1573466"/>
              <a:gd name="csX6" fmla="*/ 5531294 w 5531548"/>
              <a:gd name="csY6" fmla="*/ 1573466 h 1573466"/>
              <a:gd name="csX7" fmla="*/ 5531549 w 5531548"/>
              <a:gd name="csY7" fmla="*/ 49403 h 1573466"/>
              <a:gd name="csX8" fmla="*/ 5482145 w 5531548"/>
              <a:gd name="csY8" fmla="*/ 0 h 1573466"/>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Lst>
            <a:rect l="l" t="t" r="r" b="b"/>
            <a:pathLst>
              <a:path w="5531548" h="1573466">
                <a:moveTo>
                  <a:pt x="5482082" y="0"/>
                </a:moveTo>
                <a:lnTo>
                  <a:pt x="967042" y="0"/>
                </a:lnTo>
                <a:cubicBezTo>
                  <a:pt x="923163" y="0"/>
                  <a:pt x="880237" y="12509"/>
                  <a:pt x="843217" y="36068"/>
                </a:cubicBezTo>
                <a:lnTo>
                  <a:pt x="22860" y="558038"/>
                </a:lnTo>
                <a:cubicBezTo>
                  <a:pt x="8636" y="567119"/>
                  <a:pt x="0" y="582803"/>
                  <a:pt x="0" y="599694"/>
                </a:cubicBezTo>
                <a:lnTo>
                  <a:pt x="0" y="1573466"/>
                </a:lnTo>
                <a:lnTo>
                  <a:pt x="5531294" y="1573466"/>
                </a:lnTo>
                <a:lnTo>
                  <a:pt x="5531549" y="49403"/>
                </a:lnTo>
                <a:cubicBezTo>
                  <a:pt x="5531549" y="22098"/>
                  <a:pt x="5509451" y="0"/>
                  <a:pt x="5482145" y="0"/>
                </a:cubicBezTo>
                <a:close/>
              </a:path>
            </a:pathLst>
          </a:custGeom>
          <a:solidFill>
            <a:srgbClr val="00BF4D"/>
          </a:solidFill>
          <a:ln w="6350" cap="flat">
            <a:noFill/>
            <a:prstDash val="solid"/>
            <a:miter/>
          </a:ln>
        </p:spPr>
        <p:txBody>
          <a:bodyPr/>
          <a:lstStyle/>
          <a:p>
            <a:endParaRPr lang="en-GB" dirty="0">
              <a:latin typeface="Arial" panose="020B0604020202020204" pitchFamily="34" charset="0"/>
            </a:endParaRPr>
          </a:p>
        </p:txBody>
      </p:sp>
      <p:sp>
        <p:nvSpPr>
          <p:cNvPr id="11" name="Freeform 10">
            <a:extLst>
              <a:ext uri="{FF2B5EF4-FFF2-40B4-BE49-F238E27FC236}">
                <a16:creationId xmlns:a16="http://schemas.microsoft.com/office/drawing/2014/main" id="{0FDE0C42-3A97-6F7C-3280-52AE608871CB}"/>
              </a:ext>
            </a:extLst>
          </p:cNvPr>
          <p:cNvSpPr/>
          <p:nvPr/>
        </p:nvSpPr>
        <p:spPr>
          <a:xfrm>
            <a:off x="6371272" y="64"/>
            <a:ext cx="5524754" cy="1573149"/>
          </a:xfrm>
          <a:custGeom>
            <a:avLst/>
            <a:gdLst>
              <a:gd name="csX0" fmla="*/ 49403 w 5524754"/>
              <a:gd name="csY0" fmla="*/ 1573149 h 1573149"/>
              <a:gd name="csX1" fmla="*/ 5475351 w 5524754"/>
              <a:gd name="csY1" fmla="*/ 1573149 h 1573149"/>
              <a:gd name="csX2" fmla="*/ 5524754 w 5524754"/>
              <a:gd name="csY2" fmla="*/ 1523746 h 1573149"/>
              <a:gd name="csX3" fmla="*/ 5524754 w 5524754"/>
              <a:gd name="csY3" fmla="*/ 0 h 1573149"/>
              <a:gd name="csX4" fmla="*/ 0 w 5524754"/>
              <a:gd name="csY4" fmla="*/ 0 h 1573149"/>
              <a:gd name="csX5" fmla="*/ 0 w 5524754"/>
              <a:gd name="csY5" fmla="*/ 1523746 h 1573149"/>
              <a:gd name="csX6" fmla="*/ 49403 w 5524754"/>
              <a:gd name="csY6" fmla="*/ 1573149 h 1573149"/>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24754" h="1573149">
                <a:moveTo>
                  <a:pt x="49403" y="1573149"/>
                </a:moveTo>
                <a:lnTo>
                  <a:pt x="5475351" y="1573149"/>
                </a:lnTo>
                <a:cubicBezTo>
                  <a:pt x="5502656" y="1573149"/>
                  <a:pt x="5524754" y="1551051"/>
                  <a:pt x="5524754" y="1523746"/>
                </a:cubicBezTo>
                <a:lnTo>
                  <a:pt x="5524754" y="0"/>
                </a:lnTo>
                <a:lnTo>
                  <a:pt x="0" y="0"/>
                </a:lnTo>
                <a:lnTo>
                  <a:pt x="0" y="1523746"/>
                </a:lnTo>
                <a:cubicBezTo>
                  <a:pt x="0" y="1551051"/>
                  <a:pt x="22098" y="1573149"/>
                  <a:pt x="49403" y="1573149"/>
                </a:cubicBezTo>
                <a:close/>
              </a:path>
            </a:pathLst>
          </a:custGeom>
          <a:solidFill>
            <a:srgbClr val="2FD170"/>
          </a:solidFill>
          <a:ln w="6350" cap="flat">
            <a:noFill/>
            <a:prstDash val="solid"/>
            <a:miter/>
          </a:ln>
        </p:spPr>
        <p:txBody>
          <a:bodyPr/>
          <a:lstStyle/>
          <a:p>
            <a:endParaRPr lang="en-GB" dirty="0">
              <a:latin typeface="Arial" panose="020B0604020202020204" pitchFamily="34" charset="0"/>
            </a:endParaRPr>
          </a:p>
        </p:txBody>
      </p:sp>
      <p:sp>
        <p:nvSpPr>
          <p:cNvPr id="15" name="Picture Placeholder 14">
            <a:extLst>
              <a:ext uri="{FF2B5EF4-FFF2-40B4-BE49-F238E27FC236}">
                <a16:creationId xmlns:a16="http://schemas.microsoft.com/office/drawing/2014/main" id="{23C428D3-8D5D-6C6F-25AA-04008B1C8C52}"/>
              </a:ext>
            </a:extLst>
          </p:cNvPr>
          <p:cNvSpPr>
            <a:spLocks noGrp="1"/>
          </p:cNvSpPr>
          <p:nvPr>
            <p:ph type="pic" sz="quarter" idx="10"/>
          </p:nvPr>
        </p:nvSpPr>
        <p:spPr>
          <a:xfrm>
            <a:off x="6371273" y="1768919"/>
            <a:ext cx="5531549" cy="3855212"/>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chemeClr val="tx2"/>
          </a:solidFill>
        </p:spPr>
        <p:txBody>
          <a:bodyPr wrap="square">
            <a:noAutofit/>
          </a:bodyPr>
          <a:lstStyle/>
          <a:p>
            <a:endParaRPr lang="en-US"/>
          </a:p>
        </p:txBody>
      </p:sp>
      <p:pic>
        <p:nvPicPr>
          <p:cNvPr id="17" name="Picture 16">
            <a:extLst>
              <a:ext uri="{FF2B5EF4-FFF2-40B4-BE49-F238E27FC236}">
                <a16:creationId xmlns:a16="http://schemas.microsoft.com/office/drawing/2014/main" id="{CFF290E1-8EA2-159B-0E97-87AAFB8FB2F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18" name="Title 1">
            <a:extLst>
              <a:ext uri="{FF2B5EF4-FFF2-40B4-BE49-F238E27FC236}">
                <a16:creationId xmlns:a16="http://schemas.microsoft.com/office/drawing/2014/main" id="{6E631DBF-65B5-DEE7-05D9-4D2CA507F303}"/>
              </a:ext>
            </a:extLst>
          </p:cNvPr>
          <p:cNvSpPr>
            <a:spLocks noGrp="1"/>
          </p:cNvSpPr>
          <p:nvPr>
            <p:ph type="ctrTitle" hasCustomPrompt="1"/>
          </p:nvPr>
        </p:nvSpPr>
        <p:spPr>
          <a:xfrm>
            <a:off x="534964" y="1768919"/>
            <a:ext cx="5561035" cy="401061"/>
          </a:xfrm>
        </p:spPr>
        <p:txBody>
          <a:bodyPr anchor="t"/>
          <a:lstStyle>
            <a:lvl1pPr algn="l">
              <a:defRPr sz="2800"/>
            </a:lvl1pPr>
          </a:lstStyle>
          <a:p>
            <a:r>
              <a:rPr lang="en-GB" dirty="0"/>
              <a:t>Header</a:t>
            </a:r>
            <a:endParaRPr lang="en-US" dirty="0"/>
          </a:p>
        </p:txBody>
      </p:sp>
      <p:sp>
        <p:nvSpPr>
          <p:cNvPr id="20" name="Subtitle 2">
            <a:extLst>
              <a:ext uri="{FF2B5EF4-FFF2-40B4-BE49-F238E27FC236}">
                <a16:creationId xmlns:a16="http://schemas.microsoft.com/office/drawing/2014/main" id="{D92DB4BA-92C2-C1FF-100B-3BC380FC1D6D}"/>
              </a:ext>
            </a:extLst>
          </p:cNvPr>
          <p:cNvSpPr>
            <a:spLocks noGrp="1"/>
          </p:cNvSpPr>
          <p:nvPr>
            <p:ph type="subTitle" idx="1" hasCustomPrompt="1"/>
          </p:nvPr>
        </p:nvSpPr>
        <p:spPr>
          <a:xfrm>
            <a:off x="534839" y="2169980"/>
            <a:ext cx="5561035" cy="292665"/>
          </a:xfrm>
        </p:spPr>
        <p:txBody>
          <a:bodyPr/>
          <a:lstStyle>
            <a:lvl1pPr marL="0" indent="0" algn="l">
              <a:buNone/>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
        <p:nvSpPr>
          <p:cNvPr id="25" name="Text Placeholder 24">
            <a:extLst>
              <a:ext uri="{FF2B5EF4-FFF2-40B4-BE49-F238E27FC236}">
                <a16:creationId xmlns:a16="http://schemas.microsoft.com/office/drawing/2014/main" id="{46B3777D-8AEF-37C3-A65C-476B7F1FA00B}"/>
              </a:ext>
            </a:extLst>
          </p:cNvPr>
          <p:cNvSpPr>
            <a:spLocks noGrp="1"/>
          </p:cNvSpPr>
          <p:nvPr>
            <p:ph type="body" sz="quarter" idx="11" hasCustomPrompt="1"/>
          </p:nvPr>
        </p:nvSpPr>
        <p:spPr>
          <a:xfrm>
            <a:off x="534839" y="2473325"/>
            <a:ext cx="5561035" cy="3872217"/>
          </a:xfrm>
        </p:spPr>
        <p:txBody>
          <a:bodyPr/>
          <a:lstStyle>
            <a:lvl1pPr>
              <a:buNone/>
              <a:defRPr sz="1600" b="0" i="0">
                <a:latin typeface="Stack Sans Text" pitchFamily="2" charset="77"/>
                <a:cs typeface="Stack Sans Text" pitchFamily="2" charset="77"/>
              </a:defRPr>
            </a:lvl1pPr>
          </a:lstStyle>
          <a:p>
            <a:pPr lvl="0"/>
            <a:r>
              <a:rPr lang="en-GB" dirty="0"/>
              <a:t>Body copy</a:t>
            </a:r>
            <a:endParaRPr lang="en-US" dirty="0"/>
          </a:p>
        </p:txBody>
      </p:sp>
      <p:sp>
        <p:nvSpPr>
          <p:cNvPr id="27" name="Slide Number Placeholder 5">
            <a:extLst>
              <a:ext uri="{FF2B5EF4-FFF2-40B4-BE49-F238E27FC236}">
                <a16:creationId xmlns:a16="http://schemas.microsoft.com/office/drawing/2014/main" id="{B1596467-3CE9-A39A-6CD9-8EFA8E8DC618}"/>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spTree>
    <p:extLst>
      <p:ext uri="{BB962C8B-B14F-4D97-AF65-F5344CB8AC3E}">
        <p14:creationId xmlns:p14="http://schemas.microsoft.com/office/powerpoint/2010/main" val="266600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solidFill>
          <a:schemeClr val="bg2"/>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CFF290E1-8EA2-159B-0E97-87AAFB8FB2FC}"/>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18" name="Title 1">
            <a:extLst>
              <a:ext uri="{FF2B5EF4-FFF2-40B4-BE49-F238E27FC236}">
                <a16:creationId xmlns:a16="http://schemas.microsoft.com/office/drawing/2014/main" id="{6E631DBF-65B5-DEE7-05D9-4D2CA507F303}"/>
              </a:ext>
            </a:extLst>
          </p:cNvPr>
          <p:cNvSpPr>
            <a:spLocks noGrp="1"/>
          </p:cNvSpPr>
          <p:nvPr>
            <p:ph type="ctrTitle" hasCustomPrompt="1"/>
          </p:nvPr>
        </p:nvSpPr>
        <p:spPr>
          <a:xfrm>
            <a:off x="534963" y="1768919"/>
            <a:ext cx="11122323" cy="401061"/>
          </a:xfrm>
        </p:spPr>
        <p:txBody>
          <a:bodyPr anchor="t"/>
          <a:lstStyle>
            <a:lvl1pPr algn="l">
              <a:defRPr sz="2800"/>
            </a:lvl1pPr>
          </a:lstStyle>
          <a:p>
            <a:r>
              <a:rPr lang="en-GB" dirty="0"/>
              <a:t>Header</a:t>
            </a:r>
            <a:endParaRPr lang="en-US" dirty="0"/>
          </a:p>
        </p:txBody>
      </p:sp>
      <p:sp>
        <p:nvSpPr>
          <p:cNvPr id="20" name="Subtitle 2">
            <a:extLst>
              <a:ext uri="{FF2B5EF4-FFF2-40B4-BE49-F238E27FC236}">
                <a16:creationId xmlns:a16="http://schemas.microsoft.com/office/drawing/2014/main" id="{D92DB4BA-92C2-C1FF-100B-3BC380FC1D6D}"/>
              </a:ext>
            </a:extLst>
          </p:cNvPr>
          <p:cNvSpPr>
            <a:spLocks noGrp="1"/>
          </p:cNvSpPr>
          <p:nvPr>
            <p:ph type="subTitle" idx="1" hasCustomPrompt="1"/>
          </p:nvPr>
        </p:nvSpPr>
        <p:spPr>
          <a:xfrm>
            <a:off x="534838" y="2169980"/>
            <a:ext cx="11122323" cy="292665"/>
          </a:xfrm>
        </p:spPr>
        <p:txBody>
          <a:bodyPr/>
          <a:lstStyle>
            <a:lvl1pPr marL="0" indent="0" algn="l">
              <a:buNone/>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
        <p:nvSpPr>
          <p:cNvPr id="3" name="Slide Number Placeholder 5">
            <a:extLst>
              <a:ext uri="{FF2B5EF4-FFF2-40B4-BE49-F238E27FC236}">
                <a16:creationId xmlns:a16="http://schemas.microsoft.com/office/drawing/2014/main" id="{58228D69-7534-F8DC-D163-7D7D820EEDAF}"/>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pic>
        <p:nvPicPr>
          <p:cNvPr id="7" name="Graphic 6">
            <a:extLst>
              <a:ext uri="{FF2B5EF4-FFF2-40B4-BE49-F238E27FC236}">
                <a16:creationId xmlns:a16="http://schemas.microsoft.com/office/drawing/2014/main" id="{83819F2B-717D-21CE-0259-05B042C8117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388788" y="2629091"/>
            <a:ext cx="2782207" cy="3476041"/>
          </a:xfrm>
          <a:prstGeom prst="rect">
            <a:avLst/>
          </a:prstGeom>
        </p:spPr>
      </p:pic>
      <p:pic>
        <p:nvPicPr>
          <p:cNvPr id="8" name="Graphic 7">
            <a:extLst>
              <a:ext uri="{FF2B5EF4-FFF2-40B4-BE49-F238E27FC236}">
                <a16:creationId xmlns:a16="http://schemas.microsoft.com/office/drawing/2014/main" id="{294D5E45-D79F-5BB5-CF64-652EED454A9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3257972" y="2629091"/>
            <a:ext cx="2782207" cy="3476041"/>
          </a:xfrm>
          <a:prstGeom prst="rect">
            <a:avLst/>
          </a:prstGeom>
        </p:spPr>
      </p:pic>
      <p:pic>
        <p:nvPicPr>
          <p:cNvPr id="9" name="Graphic 8">
            <a:extLst>
              <a:ext uri="{FF2B5EF4-FFF2-40B4-BE49-F238E27FC236}">
                <a16:creationId xmlns:a16="http://schemas.microsoft.com/office/drawing/2014/main" id="{B61F43F8-76CC-F566-D3D6-BE340DA3512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127156" y="2629091"/>
            <a:ext cx="2782207" cy="3476041"/>
          </a:xfrm>
          <a:prstGeom prst="rect">
            <a:avLst/>
          </a:prstGeom>
        </p:spPr>
      </p:pic>
      <p:pic>
        <p:nvPicPr>
          <p:cNvPr id="12" name="Graphic 11">
            <a:extLst>
              <a:ext uri="{FF2B5EF4-FFF2-40B4-BE49-F238E27FC236}">
                <a16:creationId xmlns:a16="http://schemas.microsoft.com/office/drawing/2014/main" id="{592FD550-90AF-EC2F-7924-35CD36C52D86}"/>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996340" y="2629091"/>
            <a:ext cx="2782207" cy="3476041"/>
          </a:xfrm>
          <a:prstGeom prst="rect">
            <a:avLst/>
          </a:prstGeom>
        </p:spPr>
      </p:pic>
      <p:sp>
        <p:nvSpPr>
          <p:cNvPr id="14" name="Text Placeholder 24">
            <a:extLst>
              <a:ext uri="{FF2B5EF4-FFF2-40B4-BE49-F238E27FC236}">
                <a16:creationId xmlns:a16="http://schemas.microsoft.com/office/drawing/2014/main" id="{8F76D9EB-6879-C203-F5D1-2AF08A43F7E3}"/>
              </a:ext>
            </a:extLst>
          </p:cNvPr>
          <p:cNvSpPr>
            <a:spLocks noGrp="1"/>
          </p:cNvSpPr>
          <p:nvPr>
            <p:ph type="body" sz="quarter" idx="11" hasCustomPrompt="1"/>
          </p:nvPr>
        </p:nvSpPr>
        <p:spPr>
          <a:xfrm>
            <a:off x="720430"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dirty="0"/>
              <a:t>Body copy</a:t>
            </a:r>
            <a:endParaRPr lang="en-US" dirty="0"/>
          </a:p>
        </p:txBody>
      </p:sp>
      <p:sp>
        <p:nvSpPr>
          <p:cNvPr id="19" name="Text Placeholder 24">
            <a:extLst>
              <a:ext uri="{FF2B5EF4-FFF2-40B4-BE49-F238E27FC236}">
                <a16:creationId xmlns:a16="http://schemas.microsoft.com/office/drawing/2014/main" id="{7FCC8F72-30D7-0804-7690-72890920DBDD}"/>
              </a:ext>
            </a:extLst>
          </p:cNvPr>
          <p:cNvSpPr>
            <a:spLocks noGrp="1"/>
          </p:cNvSpPr>
          <p:nvPr>
            <p:ph type="body" sz="quarter" idx="13" hasCustomPrompt="1"/>
          </p:nvPr>
        </p:nvSpPr>
        <p:spPr>
          <a:xfrm>
            <a:off x="3585550"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dirty="0"/>
              <a:t>Body copy</a:t>
            </a:r>
            <a:endParaRPr lang="en-US" dirty="0"/>
          </a:p>
        </p:txBody>
      </p:sp>
      <p:sp>
        <p:nvSpPr>
          <p:cNvPr id="21" name="Text Placeholder 24">
            <a:extLst>
              <a:ext uri="{FF2B5EF4-FFF2-40B4-BE49-F238E27FC236}">
                <a16:creationId xmlns:a16="http://schemas.microsoft.com/office/drawing/2014/main" id="{2C0C78BE-B63B-4D12-49A5-4FB8E14686A3}"/>
              </a:ext>
            </a:extLst>
          </p:cNvPr>
          <p:cNvSpPr>
            <a:spLocks noGrp="1"/>
          </p:cNvSpPr>
          <p:nvPr>
            <p:ph type="body" sz="quarter" idx="14" hasCustomPrompt="1"/>
          </p:nvPr>
        </p:nvSpPr>
        <p:spPr>
          <a:xfrm>
            <a:off x="6462862"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dirty="0"/>
              <a:t>Body copy</a:t>
            </a:r>
            <a:endParaRPr lang="en-US" dirty="0"/>
          </a:p>
        </p:txBody>
      </p:sp>
      <p:sp>
        <p:nvSpPr>
          <p:cNvPr id="22" name="Text Placeholder 24">
            <a:extLst>
              <a:ext uri="{FF2B5EF4-FFF2-40B4-BE49-F238E27FC236}">
                <a16:creationId xmlns:a16="http://schemas.microsoft.com/office/drawing/2014/main" id="{869173A2-1D0B-1524-7F51-92305CEFC581}"/>
              </a:ext>
            </a:extLst>
          </p:cNvPr>
          <p:cNvSpPr>
            <a:spLocks noGrp="1"/>
          </p:cNvSpPr>
          <p:nvPr>
            <p:ph type="body" sz="quarter" idx="15" hasCustomPrompt="1"/>
          </p:nvPr>
        </p:nvSpPr>
        <p:spPr>
          <a:xfrm>
            <a:off x="9327982" y="3571807"/>
            <a:ext cx="2118923" cy="2170626"/>
          </a:xfrm>
        </p:spPr>
        <p:txBody>
          <a:bodyPr anchor="ctr"/>
          <a:lstStyle>
            <a:lvl1pPr algn="ctr">
              <a:buNone/>
              <a:defRPr sz="1600" b="0" i="0">
                <a:latin typeface="Stack Sans Text" pitchFamily="2" charset="77"/>
                <a:cs typeface="Stack Sans Text" pitchFamily="2" charset="77"/>
              </a:defRPr>
            </a:lvl1pPr>
          </a:lstStyle>
          <a:p>
            <a:pPr lvl="0"/>
            <a:r>
              <a:rPr lang="en-GB" dirty="0"/>
              <a:t>Body copy</a:t>
            </a:r>
            <a:endParaRPr lang="en-US" dirty="0"/>
          </a:p>
        </p:txBody>
      </p:sp>
    </p:spTree>
    <p:extLst>
      <p:ext uri="{BB962C8B-B14F-4D97-AF65-F5344CB8AC3E}">
        <p14:creationId xmlns:p14="http://schemas.microsoft.com/office/powerpoint/2010/main" val="521914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Slide">
    <p:bg>
      <p:bgPr>
        <a:solidFill>
          <a:schemeClr val="bg2"/>
        </a:solidFill>
        <a:effectLst/>
      </p:bgPr>
    </p:bg>
    <p:spTree>
      <p:nvGrpSpPr>
        <p:cNvPr id="1" name=""/>
        <p:cNvGrpSpPr/>
        <p:nvPr/>
      </p:nvGrpSpPr>
      <p:grpSpPr>
        <a:xfrm>
          <a:off x="0" y="0"/>
          <a:ext cx="0" cy="0"/>
          <a:chOff x="0" y="0"/>
          <a:chExt cx="0" cy="0"/>
        </a:xfrm>
      </p:grpSpPr>
      <p:sp>
        <p:nvSpPr>
          <p:cNvPr id="32" name="Picture Placeholder 31">
            <a:extLst>
              <a:ext uri="{FF2B5EF4-FFF2-40B4-BE49-F238E27FC236}">
                <a16:creationId xmlns:a16="http://schemas.microsoft.com/office/drawing/2014/main" id="{E7D03873-7FF6-BEEA-8409-851373621314}"/>
              </a:ext>
            </a:extLst>
          </p:cNvPr>
          <p:cNvSpPr>
            <a:spLocks noGrp="1"/>
          </p:cNvSpPr>
          <p:nvPr>
            <p:ph type="pic" sz="quarter" idx="13"/>
          </p:nvPr>
        </p:nvSpPr>
        <p:spPr>
          <a:xfrm>
            <a:off x="0" y="0"/>
            <a:ext cx="12192000" cy="6858000"/>
          </a:xfrm>
          <a:custGeom>
            <a:avLst/>
            <a:gdLst>
              <a:gd name="csX0" fmla="*/ 298648 w 12192000"/>
              <a:gd name="csY0" fmla="*/ 254000 h 6858000"/>
              <a:gd name="csX1" fmla="*/ 254125 w 12192000"/>
              <a:gd name="csY1" fmla="*/ 298501 h 6858000"/>
              <a:gd name="csX2" fmla="*/ 254125 w 12192000"/>
              <a:gd name="csY2" fmla="*/ 6582258 h 6858000"/>
              <a:gd name="csX3" fmla="*/ 287466 w 12192000"/>
              <a:gd name="csY3" fmla="*/ 6600546 h 6858000"/>
              <a:gd name="csX4" fmla="*/ 988904 w 12192000"/>
              <a:gd name="csY4" fmla="*/ 6154471 h 6858000"/>
              <a:gd name="csX5" fmla="*/ 1100414 w 12192000"/>
              <a:gd name="csY5" fmla="*/ 6122010 h 6858000"/>
              <a:gd name="csX6" fmla="*/ 5190462 w 12192000"/>
              <a:gd name="csY6" fmla="*/ 6122010 h 6858000"/>
              <a:gd name="csX7" fmla="*/ 5234985 w 12192000"/>
              <a:gd name="csY7" fmla="*/ 6077509 h 6858000"/>
              <a:gd name="csX8" fmla="*/ 5234985 w 12192000"/>
              <a:gd name="csY8" fmla="*/ 298501 h 6858000"/>
              <a:gd name="csX9" fmla="*/ 5190462 w 12192000"/>
              <a:gd name="csY9" fmla="*/ 254000 h 6858000"/>
              <a:gd name="csX10" fmla="*/ 0 w 12192000"/>
              <a:gd name="csY10" fmla="*/ 0 h 6858000"/>
              <a:gd name="csX11" fmla="*/ 12192000 w 12192000"/>
              <a:gd name="csY11" fmla="*/ 0 h 6858000"/>
              <a:gd name="csX12" fmla="*/ 12192000 w 12192000"/>
              <a:gd name="csY12" fmla="*/ 6858000 h 6858000"/>
              <a:gd name="csX13" fmla="*/ 0 w 12192000"/>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192000" h="6858000">
                <a:moveTo>
                  <a:pt x="298648" y="254000"/>
                </a:moveTo>
                <a:cubicBezTo>
                  <a:pt x="274048" y="254000"/>
                  <a:pt x="254125" y="273914"/>
                  <a:pt x="254125" y="298501"/>
                </a:cubicBezTo>
                <a:lnTo>
                  <a:pt x="254125" y="6582258"/>
                </a:lnTo>
                <a:cubicBezTo>
                  <a:pt x="254125" y="6599377"/>
                  <a:pt x="273032" y="6609741"/>
                  <a:pt x="287466" y="6600546"/>
                </a:cubicBezTo>
                <a:lnTo>
                  <a:pt x="988904" y="6154471"/>
                </a:lnTo>
                <a:cubicBezTo>
                  <a:pt x="1022245" y="6133287"/>
                  <a:pt x="1060923" y="6122010"/>
                  <a:pt x="1100414" y="6122010"/>
                </a:cubicBezTo>
                <a:lnTo>
                  <a:pt x="5190462" y="6122010"/>
                </a:lnTo>
                <a:cubicBezTo>
                  <a:pt x="5215062" y="6122010"/>
                  <a:pt x="5234985" y="6102096"/>
                  <a:pt x="5234985" y="6077509"/>
                </a:cubicBezTo>
                <a:lnTo>
                  <a:pt x="5234985" y="298501"/>
                </a:lnTo>
                <a:cubicBezTo>
                  <a:pt x="5234985" y="273914"/>
                  <a:pt x="5215062" y="254000"/>
                  <a:pt x="5190462" y="254000"/>
                </a:cubicBezTo>
                <a:close/>
                <a:moveTo>
                  <a:pt x="0" y="0"/>
                </a:moveTo>
                <a:lnTo>
                  <a:pt x="12192000" y="0"/>
                </a:lnTo>
                <a:lnTo>
                  <a:pt x="12192000" y="6858000"/>
                </a:lnTo>
                <a:lnTo>
                  <a:pt x="0" y="6858000"/>
                </a:lnTo>
                <a:close/>
              </a:path>
            </a:pathLst>
          </a:custGeom>
          <a:solidFill>
            <a:schemeClr val="tx2"/>
          </a:solidFill>
        </p:spPr>
        <p:txBody>
          <a:bodyPr wrap="square">
            <a:noAutofit/>
          </a:bodyPr>
          <a:lstStyle/>
          <a:p>
            <a:endParaRPr lang="en-US"/>
          </a:p>
        </p:txBody>
      </p:sp>
      <p:sp>
        <p:nvSpPr>
          <p:cNvPr id="3" name="Slide Number Placeholder 5">
            <a:extLst>
              <a:ext uri="{FF2B5EF4-FFF2-40B4-BE49-F238E27FC236}">
                <a16:creationId xmlns:a16="http://schemas.microsoft.com/office/drawing/2014/main" id="{58228D69-7534-F8DC-D163-7D7D820EEDAF}"/>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pic>
        <p:nvPicPr>
          <p:cNvPr id="33" name="Picture 32">
            <a:extLst>
              <a:ext uri="{FF2B5EF4-FFF2-40B4-BE49-F238E27FC236}">
                <a16:creationId xmlns:a16="http://schemas.microsoft.com/office/drawing/2014/main" id="{5B3FC257-80F0-E9FA-0819-9D0785ED89DF}"/>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34" name="Title 1">
            <a:extLst>
              <a:ext uri="{FF2B5EF4-FFF2-40B4-BE49-F238E27FC236}">
                <a16:creationId xmlns:a16="http://schemas.microsoft.com/office/drawing/2014/main" id="{E65EAA48-CDA5-4D98-7076-8BCC90DE7F1B}"/>
              </a:ext>
            </a:extLst>
          </p:cNvPr>
          <p:cNvSpPr>
            <a:spLocks noGrp="1"/>
          </p:cNvSpPr>
          <p:nvPr>
            <p:ph type="ctrTitle" hasCustomPrompt="1"/>
          </p:nvPr>
        </p:nvSpPr>
        <p:spPr>
          <a:xfrm>
            <a:off x="534964" y="1768919"/>
            <a:ext cx="4415113" cy="401061"/>
          </a:xfrm>
        </p:spPr>
        <p:txBody>
          <a:bodyPr anchor="t"/>
          <a:lstStyle>
            <a:lvl1pPr algn="l">
              <a:defRPr sz="2800"/>
            </a:lvl1pPr>
          </a:lstStyle>
          <a:p>
            <a:r>
              <a:rPr lang="en-GB" dirty="0"/>
              <a:t>Header</a:t>
            </a:r>
            <a:endParaRPr lang="en-US" dirty="0"/>
          </a:p>
        </p:txBody>
      </p:sp>
      <p:sp>
        <p:nvSpPr>
          <p:cNvPr id="35" name="Subtitle 2">
            <a:extLst>
              <a:ext uri="{FF2B5EF4-FFF2-40B4-BE49-F238E27FC236}">
                <a16:creationId xmlns:a16="http://schemas.microsoft.com/office/drawing/2014/main" id="{A04A5189-5CD3-6CF4-1AB7-E1291C17A90C}"/>
              </a:ext>
            </a:extLst>
          </p:cNvPr>
          <p:cNvSpPr>
            <a:spLocks noGrp="1"/>
          </p:cNvSpPr>
          <p:nvPr>
            <p:ph type="subTitle" idx="1" hasCustomPrompt="1"/>
          </p:nvPr>
        </p:nvSpPr>
        <p:spPr>
          <a:xfrm>
            <a:off x="534839" y="2169980"/>
            <a:ext cx="4415113" cy="292665"/>
          </a:xfrm>
        </p:spPr>
        <p:txBody>
          <a:bodyPr/>
          <a:lstStyle>
            <a:lvl1pPr marL="0" indent="0" algn="l">
              <a:buNone/>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
        <p:nvSpPr>
          <p:cNvPr id="36" name="Text Placeholder 24">
            <a:extLst>
              <a:ext uri="{FF2B5EF4-FFF2-40B4-BE49-F238E27FC236}">
                <a16:creationId xmlns:a16="http://schemas.microsoft.com/office/drawing/2014/main" id="{69B853AD-3427-4859-46ED-F5001F5F1934}"/>
              </a:ext>
            </a:extLst>
          </p:cNvPr>
          <p:cNvSpPr>
            <a:spLocks noGrp="1"/>
          </p:cNvSpPr>
          <p:nvPr>
            <p:ph type="body" sz="quarter" idx="11" hasCustomPrompt="1"/>
          </p:nvPr>
        </p:nvSpPr>
        <p:spPr>
          <a:xfrm>
            <a:off x="534839" y="2473325"/>
            <a:ext cx="4415113" cy="3208147"/>
          </a:xfrm>
        </p:spPr>
        <p:txBody>
          <a:bodyPr/>
          <a:lstStyle>
            <a:lvl1pPr>
              <a:buNone/>
              <a:defRPr sz="1600" b="0" i="0">
                <a:latin typeface="Stack Sans Text" pitchFamily="2" charset="77"/>
                <a:cs typeface="Stack Sans Text" pitchFamily="2" charset="77"/>
              </a:defRPr>
            </a:lvl1pPr>
          </a:lstStyle>
          <a:p>
            <a:pPr lvl="0"/>
            <a:r>
              <a:rPr lang="en-GB" dirty="0"/>
              <a:t>Body copy</a:t>
            </a:r>
            <a:endParaRPr lang="en-US" dirty="0"/>
          </a:p>
        </p:txBody>
      </p:sp>
    </p:spTree>
    <p:extLst>
      <p:ext uri="{BB962C8B-B14F-4D97-AF65-F5344CB8AC3E}">
        <p14:creationId xmlns:p14="http://schemas.microsoft.com/office/powerpoint/2010/main" val="3095738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Slide">
    <p:bg>
      <p:bgPr>
        <a:solidFill>
          <a:schemeClr val="bg2"/>
        </a:solidFill>
        <a:effectLst/>
      </p:bgPr>
    </p:bg>
    <p:spTree>
      <p:nvGrpSpPr>
        <p:cNvPr id="1" name=""/>
        <p:cNvGrpSpPr/>
        <p:nvPr/>
      </p:nvGrpSpPr>
      <p:grpSpPr>
        <a:xfrm>
          <a:off x="0" y="0"/>
          <a:ext cx="0" cy="0"/>
          <a:chOff x="0" y="0"/>
          <a:chExt cx="0" cy="0"/>
        </a:xfrm>
      </p:grpSpPr>
      <p:sp>
        <p:nvSpPr>
          <p:cNvPr id="15" name="Freeform 14">
            <a:extLst>
              <a:ext uri="{FF2B5EF4-FFF2-40B4-BE49-F238E27FC236}">
                <a16:creationId xmlns:a16="http://schemas.microsoft.com/office/drawing/2014/main" id="{43D1801E-3DBC-A378-DAB7-987668D70A11}"/>
              </a:ext>
            </a:extLst>
          </p:cNvPr>
          <p:cNvSpPr/>
          <p:nvPr/>
        </p:nvSpPr>
        <p:spPr>
          <a:xfrm>
            <a:off x="6384035" y="1078983"/>
            <a:ext cx="5524754" cy="4694690"/>
          </a:xfrm>
          <a:custGeom>
            <a:avLst/>
            <a:gdLst>
              <a:gd name="csX0" fmla="*/ 0 w 5524754"/>
              <a:gd name="csY0" fmla="*/ 4645288 h 4694690"/>
              <a:gd name="csX1" fmla="*/ 49403 w 5524754"/>
              <a:gd name="csY1" fmla="*/ 4694691 h 4694690"/>
              <a:gd name="csX2" fmla="*/ 5475351 w 5524754"/>
              <a:gd name="csY2" fmla="*/ 4694691 h 4694690"/>
              <a:gd name="csX3" fmla="*/ 5524754 w 5524754"/>
              <a:gd name="csY3" fmla="*/ 4645288 h 4694690"/>
              <a:gd name="csX4" fmla="*/ 5524754 w 5524754"/>
              <a:gd name="csY4" fmla="*/ 1825761 h 4694690"/>
              <a:gd name="csX5" fmla="*/ 5447920 w 5524754"/>
              <a:gd name="csY5" fmla="*/ 1694697 h 4694690"/>
              <a:gd name="csX6" fmla="*/ 2832799 w 5524754"/>
              <a:gd name="csY6" fmla="*/ 17408 h 4694690"/>
              <a:gd name="csX7" fmla="*/ 2714752 w 5524754"/>
              <a:gd name="csY7" fmla="*/ 17027 h 4694690"/>
              <a:gd name="csX8" fmla="*/ 81407 w 5524754"/>
              <a:gd name="csY8" fmla="*/ 1692474 h 4694690"/>
              <a:gd name="csX9" fmla="*/ 64 w 5524754"/>
              <a:gd name="csY9" fmla="*/ 1833317 h 4694690"/>
              <a:gd name="csX10" fmla="*/ 64 w 5524754"/>
              <a:gd name="csY10" fmla="*/ 4645224 h 469469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24754" h="4694690">
                <a:moveTo>
                  <a:pt x="0" y="4645288"/>
                </a:moveTo>
                <a:cubicBezTo>
                  <a:pt x="0" y="4672593"/>
                  <a:pt x="22098" y="4694691"/>
                  <a:pt x="49403" y="4694691"/>
                </a:cubicBezTo>
                <a:lnTo>
                  <a:pt x="5475351" y="4694691"/>
                </a:lnTo>
                <a:cubicBezTo>
                  <a:pt x="5502657" y="4694691"/>
                  <a:pt x="5524754" y="4672593"/>
                  <a:pt x="5524754" y="4645288"/>
                </a:cubicBezTo>
                <a:lnTo>
                  <a:pt x="5524754" y="1825761"/>
                </a:lnTo>
                <a:cubicBezTo>
                  <a:pt x="5520881" y="1772548"/>
                  <a:pt x="5493195" y="1723716"/>
                  <a:pt x="5447920" y="1694697"/>
                </a:cubicBezTo>
                <a:lnTo>
                  <a:pt x="2832799" y="17408"/>
                </a:lnTo>
                <a:cubicBezTo>
                  <a:pt x="2796858" y="-5643"/>
                  <a:pt x="2750821" y="-5833"/>
                  <a:pt x="2714752" y="17027"/>
                </a:cubicBezTo>
                <a:cubicBezTo>
                  <a:pt x="2011997" y="461463"/>
                  <a:pt x="449072" y="1458159"/>
                  <a:pt x="81407" y="1692474"/>
                </a:cubicBezTo>
                <a:cubicBezTo>
                  <a:pt x="33211" y="1723208"/>
                  <a:pt x="1207" y="1776294"/>
                  <a:pt x="64" y="1833317"/>
                </a:cubicBezTo>
                <a:lnTo>
                  <a:pt x="64" y="4645224"/>
                </a:lnTo>
                <a:close/>
              </a:path>
            </a:pathLst>
          </a:custGeom>
          <a:solidFill>
            <a:srgbClr val="D4E5D7"/>
          </a:solidFill>
          <a:ln w="6350" cap="flat">
            <a:noFill/>
            <a:prstDash val="solid"/>
            <a:miter/>
          </a:ln>
        </p:spPr>
        <p:txBody>
          <a:bodyPr/>
          <a:lstStyle/>
          <a:p>
            <a:endParaRPr lang="en-GB" dirty="0">
              <a:latin typeface="Arial" panose="020B0604020202020204" pitchFamily="34" charset="0"/>
            </a:endParaRPr>
          </a:p>
        </p:txBody>
      </p:sp>
      <p:sp>
        <p:nvSpPr>
          <p:cNvPr id="16" name="Freeform 15">
            <a:extLst>
              <a:ext uri="{FF2B5EF4-FFF2-40B4-BE49-F238E27FC236}">
                <a16:creationId xmlns:a16="http://schemas.microsoft.com/office/drawing/2014/main" id="{58B875BB-0CEE-7CCA-4E7D-D5B2148194D3}"/>
              </a:ext>
            </a:extLst>
          </p:cNvPr>
          <p:cNvSpPr/>
          <p:nvPr/>
        </p:nvSpPr>
        <p:spPr>
          <a:xfrm>
            <a:off x="9670387" y="1079055"/>
            <a:ext cx="2233576" cy="1468012"/>
          </a:xfrm>
          <a:custGeom>
            <a:avLst/>
            <a:gdLst>
              <a:gd name="csX0" fmla="*/ 2157504 w 2233576"/>
              <a:gd name="csY0" fmla="*/ 1460119 h 1468012"/>
              <a:gd name="csX1" fmla="*/ 2233577 w 2233576"/>
              <a:gd name="csY1" fmla="*/ 1418527 h 1468012"/>
              <a:gd name="csX2" fmla="*/ 2233577 w 2233576"/>
              <a:gd name="csY2" fmla="*/ 49403 h 1468012"/>
              <a:gd name="csX3" fmla="*/ 2184174 w 2233576"/>
              <a:gd name="csY3" fmla="*/ 0 h 1468012"/>
              <a:gd name="csX4" fmla="*/ 49494 w 2233576"/>
              <a:gd name="csY4" fmla="*/ 0 h 1468012"/>
              <a:gd name="csX5" fmla="*/ 22824 w 2233576"/>
              <a:gd name="csY5" fmla="*/ 90996 h 1468012"/>
              <a:gd name="csX6" fmla="*/ 2157504 w 2233576"/>
              <a:gd name="csY6" fmla="*/ 1460119 h 1468012"/>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2233576" h="1468012">
                <a:moveTo>
                  <a:pt x="2157504" y="1460119"/>
                </a:moveTo>
                <a:cubicBezTo>
                  <a:pt x="2190396" y="1481201"/>
                  <a:pt x="2233577" y="1457579"/>
                  <a:pt x="2233577" y="1418527"/>
                </a:cubicBezTo>
                <a:lnTo>
                  <a:pt x="2233577" y="49403"/>
                </a:lnTo>
                <a:cubicBezTo>
                  <a:pt x="2233577" y="22098"/>
                  <a:pt x="2211479" y="0"/>
                  <a:pt x="2184174" y="0"/>
                </a:cubicBezTo>
                <a:lnTo>
                  <a:pt x="49494" y="0"/>
                </a:lnTo>
                <a:cubicBezTo>
                  <a:pt x="155" y="0"/>
                  <a:pt x="-18705" y="64389"/>
                  <a:pt x="22824" y="90996"/>
                </a:cubicBezTo>
                <a:lnTo>
                  <a:pt x="2157504" y="1460119"/>
                </a:lnTo>
                <a:close/>
              </a:path>
            </a:pathLst>
          </a:custGeom>
          <a:solidFill>
            <a:srgbClr val="08A548"/>
          </a:solidFill>
          <a:ln w="6350" cap="flat">
            <a:noFill/>
            <a:prstDash val="solid"/>
            <a:miter/>
          </a:ln>
        </p:spPr>
        <p:txBody>
          <a:bodyPr/>
          <a:lstStyle/>
          <a:p>
            <a:endParaRPr lang="en-GB" dirty="0">
              <a:latin typeface="Arial" panose="020B0604020202020204" pitchFamily="34" charset="0"/>
            </a:endParaRPr>
          </a:p>
        </p:txBody>
      </p:sp>
      <p:sp>
        <p:nvSpPr>
          <p:cNvPr id="17" name="Freeform 16">
            <a:extLst>
              <a:ext uri="{FF2B5EF4-FFF2-40B4-BE49-F238E27FC236}">
                <a16:creationId xmlns:a16="http://schemas.microsoft.com/office/drawing/2014/main" id="{D3D6214B-1F96-EA48-67D6-DEE3672A929E}"/>
              </a:ext>
            </a:extLst>
          </p:cNvPr>
          <p:cNvSpPr/>
          <p:nvPr/>
        </p:nvSpPr>
        <p:spPr>
          <a:xfrm>
            <a:off x="6384035" y="1079055"/>
            <a:ext cx="2256118" cy="1472192"/>
          </a:xfrm>
          <a:custGeom>
            <a:avLst/>
            <a:gdLst>
              <a:gd name="csX0" fmla="*/ 75946 w 2256118"/>
              <a:gd name="csY0" fmla="*/ 1464374 h 1472192"/>
              <a:gd name="csX1" fmla="*/ 170688 w 2256118"/>
              <a:gd name="csY1" fmla="*/ 1403985 h 1472192"/>
              <a:gd name="csX2" fmla="*/ 2233105 w 2256118"/>
              <a:gd name="csY2" fmla="*/ 91123 h 1472192"/>
              <a:gd name="csX3" fmla="*/ 2206625 w 2256118"/>
              <a:gd name="csY3" fmla="*/ 0 h 1472192"/>
              <a:gd name="csX4" fmla="*/ 49403 w 2256118"/>
              <a:gd name="csY4" fmla="*/ 0 h 1472192"/>
              <a:gd name="csX5" fmla="*/ 0 w 2256118"/>
              <a:gd name="csY5" fmla="*/ 49403 h 1472192"/>
              <a:gd name="csX6" fmla="*/ 0 w 2256118"/>
              <a:gd name="csY6" fmla="*/ 1422718 h 1472192"/>
              <a:gd name="csX7" fmla="*/ 75946 w 2256118"/>
              <a:gd name="csY7" fmla="*/ 1464374 h 147219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Lst>
            <a:rect l="l" t="t" r="r" b="b"/>
            <a:pathLst>
              <a:path w="2256118" h="1472192">
                <a:moveTo>
                  <a:pt x="75946" y="1464374"/>
                </a:moveTo>
                <a:lnTo>
                  <a:pt x="170688" y="1403985"/>
                </a:lnTo>
                <a:cubicBezTo>
                  <a:pt x="621220" y="1116838"/>
                  <a:pt x="1570038" y="512001"/>
                  <a:pt x="2233105" y="91123"/>
                </a:cubicBezTo>
                <a:cubicBezTo>
                  <a:pt x="2274888" y="64643"/>
                  <a:pt x="2256028" y="0"/>
                  <a:pt x="2206625" y="0"/>
                </a:cubicBezTo>
                <a:lnTo>
                  <a:pt x="49403" y="0"/>
                </a:lnTo>
                <a:cubicBezTo>
                  <a:pt x="22098" y="0"/>
                  <a:pt x="0" y="22098"/>
                  <a:pt x="0" y="49403"/>
                </a:cubicBezTo>
                <a:lnTo>
                  <a:pt x="0" y="1422718"/>
                </a:lnTo>
                <a:cubicBezTo>
                  <a:pt x="0" y="1461707"/>
                  <a:pt x="43053" y="1485329"/>
                  <a:pt x="75946" y="1464374"/>
                </a:cubicBezTo>
                <a:close/>
              </a:path>
            </a:pathLst>
          </a:custGeom>
          <a:solidFill>
            <a:srgbClr val="08A548"/>
          </a:solidFill>
          <a:ln w="6350" cap="flat">
            <a:noFill/>
            <a:prstDash val="solid"/>
            <a:miter/>
          </a:ln>
        </p:spPr>
        <p:txBody>
          <a:bodyPr/>
          <a:lstStyle/>
          <a:p>
            <a:endParaRPr lang="en-GB" dirty="0">
              <a:latin typeface="Arial" panose="020B0604020202020204" pitchFamily="34" charset="0"/>
            </a:endParaRPr>
          </a:p>
        </p:txBody>
      </p:sp>
      <p:sp>
        <p:nvSpPr>
          <p:cNvPr id="18" name="Freeform 17">
            <a:extLst>
              <a:ext uri="{FF2B5EF4-FFF2-40B4-BE49-F238E27FC236}">
                <a16:creationId xmlns:a16="http://schemas.microsoft.com/office/drawing/2014/main" id="{950E2951-E4B1-600D-A8AB-1A65FF208111}"/>
              </a:ext>
            </a:extLst>
          </p:cNvPr>
          <p:cNvSpPr/>
          <p:nvPr/>
        </p:nvSpPr>
        <p:spPr>
          <a:xfrm>
            <a:off x="6378194" y="5969444"/>
            <a:ext cx="5531548" cy="888555"/>
          </a:xfrm>
          <a:custGeom>
            <a:avLst/>
            <a:gdLst>
              <a:gd name="csX0" fmla="*/ 5482146 w 5531548"/>
              <a:gd name="csY0" fmla="*/ 0 h 888555"/>
              <a:gd name="csX1" fmla="*/ 49403 w 5531548"/>
              <a:gd name="csY1" fmla="*/ 0 h 888555"/>
              <a:gd name="csX2" fmla="*/ 0 w 5531548"/>
              <a:gd name="csY2" fmla="*/ 49403 h 888555"/>
              <a:gd name="csX3" fmla="*/ 0 w 5531548"/>
              <a:gd name="csY3" fmla="*/ 888555 h 888555"/>
              <a:gd name="csX4" fmla="*/ 5531549 w 5531548"/>
              <a:gd name="csY4" fmla="*/ 888555 h 888555"/>
              <a:gd name="csX5" fmla="*/ 5531549 w 5531548"/>
              <a:gd name="csY5" fmla="*/ 49403 h 888555"/>
              <a:gd name="csX6" fmla="*/ 5482146 w 5531548"/>
              <a:gd name="csY6" fmla="*/ 0 h 888555"/>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31548" h="888555">
                <a:moveTo>
                  <a:pt x="5482146" y="0"/>
                </a:moveTo>
                <a:lnTo>
                  <a:pt x="49403" y="0"/>
                </a:lnTo>
                <a:cubicBezTo>
                  <a:pt x="22098" y="0"/>
                  <a:pt x="0" y="22098"/>
                  <a:pt x="0" y="49403"/>
                </a:cubicBezTo>
                <a:lnTo>
                  <a:pt x="0" y="888555"/>
                </a:lnTo>
                <a:lnTo>
                  <a:pt x="5531549" y="888555"/>
                </a:lnTo>
                <a:lnTo>
                  <a:pt x="5531549" y="49403"/>
                </a:lnTo>
                <a:cubicBezTo>
                  <a:pt x="5531549" y="22098"/>
                  <a:pt x="5509450" y="0"/>
                  <a:pt x="5482146" y="0"/>
                </a:cubicBezTo>
                <a:close/>
              </a:path>
            </a:pathLst>
          </a:custGeom>
          <a:solidFill>
            <a:srgbClr val="2FD170"/>
          </a:solidFill>
          <a:ln w="6350" cap="flat">
            <a:noFill/>
            <a:prstDash val="solid"/>
            <a:miter/>
          </a:ln>
        </p:spPr>
        <p:txBody>
          <a:bodyPr/>
          <a:lstStyle/>
          <a:p>
            <a:endParaRPr lang="en-GB" dirty="0">
              <a:latin typeface="Arial" panose="020B0604020202020204" pitchFamily="34" charset="0"/>
            </a:endParaRPr>
          </a:p>
        </p:txBody>
      </p:sp>
      <p:sp>
        <p:nvSpPr>
          <p:cNvPr id="19" name="Freeform 18">
            <a:extLst>
              <a:ext uri="{FF2B5EF4-FFF2-40B4-BE49-F238E27FC236}">
                <a16:creationId xmlns:a16="http://schemas.microsoft.com/office/drawing/2014/main" id="{F964E5EA-6266-3B15-C715-7B7E636B0D37}"/>
              </a:ext>
            </a:extLst>
          </p:cNvPr>
          <p:cNvSpPr/>
          <p:nvPr/>
        </p:nvSpPr>
        <p:spPr>
          <a:xfrm>
            <a:off x="6378194" y="19050"/>
            <a:ext cx="5531167" cy="864298"/>
          </a:xfrm>
          <a:custGeom>
            <a:avLst/>
            <a:gdLst>
              <a:gd name="csX0" fmla="*/ 0 w 5531167"/>
              <a:gd name="csY0" fmla="*/ 814896 h 864298"/>
              <a:gd name="csX1" fmla="*/ 49403 w 5531167"/>
              <a:gd name="csY1" fmla="*/ 864299 h 864298"/>
              <a:gd name="csX2" fmla="*/ 5481637 w 5531167"/>
              <a:gd name="csY2" fmla="*/ 864299 h 864298"/>
              <a:gd name="csX3" fmla="*/ 5531041 w 5531167"/>
              <a:gd name="csY3" fmla="*/ 814896 h 864298"/>
              <a:gd name="csX4" fmla="*/ 5531168 w 5531167"/>
              <a:gd name="csY4" fmla="*/ 0 h 864298"/>
              <a:gd name="csX5" fmla="*/ 0 w 5531167"/>
              <a:gd name="csY5" fmla="*/ 0 h 864298"/>
              <a:gd name="csX6" fmla="*/ 0 w 5531167"/>
              <a:gd name="csY6" fmla="*/ 814896 h 864298"/>
            </a:gdLst>
            <a:ahLst/>
            <a:cxnLst>
              <a:cxn ang="0">
                <a:pos x="csX0" y="csY0"/>
              </a:cxn>
              <a:cxn ang="0">
                <a:pos x="csX1" y="csY1"/>
              </a:cxn>
              <a:cxn ang="0">
                <a:pos x="csX2" y="csY2"/>
              </a:cxn>
              <a:cxn ang="0">
                <a:pos x="csX3" y="csY3"/>
              </a:cxn>
              <a:cxn ang="0">
                <a:pos x="csX4" y="csY4"/>
              </a:cxn>
              <a:cxn ang="0">
                <a:pos x="csX5" y="csY5"/>
              </a:cxn>
              <a:cxn ang="0">
                <a:pos x="csX6" y="csY6"/>
              </a:cxn>
            </a:cxnLst>
            <a:rect l="l" t="t" r="r" b="b"/>
            <a:pathLst>
              <a:path w="5531167" h="864298">
                <a:moveTo>
                  <a:pt x="0" y="814896"/>
                </a:moveTo>
                <a:cubicBezTo>
                  <a:pt x="0" y="842201"/>
                  <a:pt x="22098" y="864299"/>
                  <a:pt x="49403" y="864299"/>
                </a:cubicBezTo>
                <a:lnTo>
                  <a:pt x="5481637" y="864299"/>
                </a:lnTo>
                <a:cubicBezTo>
                  <a:pt x="5508943" y="864299"/>
                  <a:pt x="5531041" y="842201"/>
                  <a:pt x="5531041" y="814896"/>
                </a:cubicBezTo>
                <a:lnTo>
                  <a:pt x="5531168" y="0"/>
                </a:lnTo>
                <a:lnTo>
                  <a:pt x="0" y="0"/>
                </a:lnTo>
                <a:lnTo>
                  <a:pt x="0" y="814896"/>
                </a:lnTo>
                <a:close/>
              </a:path>
            </a:pathLst>
          </a:custGeom>
          <a:solidFill>
            <a:srgbClr val="00BF4D"/>
          </a:solidFill>
          <a:ln w="6350" cap="flat">
            <a:noFill/>
            <a:prstDash val="solid"/>
            <a:miter/>
          </a:ln>
        </p:spPr>
        <p:txBody>
          <a:bodyPr/>
          <a:lstStyle/>
          <a:p>
            <a:endParaRPr lang="en-GB" dirty="0">
              <a:latin typeface="Arial" panose="020B0604020202020204" pitchFamily="34" charset="0"/>
            </a:endParaRPr>
          </a:p>
        </p:txBody>
      </p:sp>
      <p:sp>
        <p:nvSpPr>
          <p:cNvPr id="3" name="Slide Number Placeholder 5">
            <a:extLst>
              <a:ext uri="{FF2B5EF4-FFF2-40B4-BE49-F238E27FC236}">
                <a16:creationId xmlns:a16="http://schemas.microsoft.com/office/drawing/2014/main" id="{58228D69-7534-F8DC-D163-7D7D820EEDAF}"/>
              </a:ext>
            </a:extLst>
          </p:cNvPr>
          <p:cNvSpPr>
            <a:spLocks noGrp="1"/>
          </p:cNvSpPr>
          <p:nvPr>
            <p:ph type="sldNum" sz="quarter" idx="12"/>
          </p:nvPr>
        </p:nvSpPr>
        <p:spPr>
          <a:xfrm>
            <a:off x="9021006" y="6105132"/>
            <a:ext cx="2743200" cy="365125"/>
          </a:xfrm>
        </p:spPr>
        <p:txBody>
          <a:bodyPr/>
          <a:lstStyle>
            <a:lvl1pPr>
              <a:defRPr b="0" i="0">
                <a:solidFill>
                  <a:schemeClr val="tx1"/>
                </a:solidFill>
                <a:latin typeface="Stack Sans Text" pitchFamily="2" charset="77"/>
                <a:cs typeface="Stack Sans Text" pitchFamily="2" charset="77"/>
              </a:defRPr>
            </a:lvl1pPr>
          </a:lstStyle>
          <a:p>
            <a:fld id="{0FF6D4B7-2736-474C-8D1F-2453ADCC679E}" type="slidenum">
              <a:rPr lang="en-US" smtClean="0"/>
              <a:pPr/>
              <a:t>‹#›</a:t>
            </a:fld>
            <a:endParaRPr lang="en-US"/>
          </a:p>
        </p:txBody>
      </p:sp>
      <p:pic>
        <p:nvPicPr>
          <p:cNvPr id="8" name="Picture 7">
            <a:extLst>
              <a:ext uri="{FF2B5EF4-FFF2-40B4-BE49-F238E27FC236}">
                <a16:creationId xmlns:a16="http://schemas.microsoft.com/office/drawing/2014/main" id="{C61A2FD6-2673-A12D-41A6-6274E2895EAA}"/>
              </a:ext>
              <a:ext uri="{C183D7F6-B498-43B3-948B-1728B52AA6E4}">
                <adec:decorative xmlns:adec="http://schemas.microsoft.com/office/drawing/2017/decorative" val="1"/>
              </a:ext>
            </a:extLst>
          </p:cNvPr>
          <p:cNvPicPr>
            <a:picLocks noChangeAspect="1"/>
          </p:cNvPicPr>
          <p:nvPr userDrawn="1"/>
        </p:nvPicPr>
        <p:blipFill>
          <a:blip r:embed="rId2"/>
          <a:stretch>
            <a:fillRect/>
          </a:stretch>
        </p:blipFill>
        <p:spPr>
          <a:xfrm>
            <a:off x="534965" y="512458"/>
            <a:ext cx="1721694" cy="548360"/>
          </a:xfrm>
          <a:prstGeom prst="rect">
            <a:avLst/>
          </a:prstGeom>
        </p:spPr>
      </p:pic>
      <p:sp>
        <p:nvSpPr>
          <p:cNvPr id="9" name="Title 1">
            <a:extLst>
              <a:ext uri="{FF2B5EF4-FFF2-40B4-BE49-F238E27FC236}">
                <a16:creationId xmlns:a16="http://schemas.microsoft.com/office/drawing/2014/main" id="{70D62F15-4DD5-8884-FDD2-1460732F13B9}"/>
              </a:ext>
            </a:extLst>
          </p:cNvPr>
          <p:cNvSpPr>
            <a:spLocks noGrp="1"/>
          </p:cNvSpPr>
          <p:nvPr>
            <p:ph type="ctrTitle" hasCustomPrompt="1"/>
          </p:nvPr>
        </p:nvSpPr>
        <p:spPr>
          <a:xfrm>
            <a:off x="534964" y="1768919"/>
            <a:ext cx="5561035" cy="401061"/>
          </a:xfrm>
        </p:spPr>
        <p:txBody>
          <a:bodyPr anchor="t"/>
          <a:lstStyle>
            <a:lvl1pPr algn="l">
              <a:defRPr sz="2800"/>
            </a:lvl1pPr>
          </a:lstStyle>
          <a:p>
            <a:r>
              <a:rPr lang="en-GB" dirty="0"/>
              <a:t>Header</a:t>
            </a:r>
            <a:endParaRPr lang="en-US" dirty="0"/>
          </a:p>
        </p:txBody>
      </p:sp>
      <p:sp>
        <p:nvSpPr>
          <p:cNvPr id="10" name="Subtitle 2">
            <a:extLst>
              <a:ext uri="{FF2B5EF4-FFF2-40B4-BE49-F238E27FC236}">
                <a16:creationId xmlns:a16="http://schemas.microsoft.com/office/drawing/2014/main" id="{4BE60FD6-5F21-FFDA-DEA5-513F54E831C1}"/>
              </a:ext>
            </a:extLst>
          </p:cNvPr>
          <p:cNvSpPr>
            <a:spLocks noGrp="1"/>
          </p:cNvSpPr>
          <p:nvPr>
            <p:ph type="subTitle" idx="1" hasCustomPrompt="1"/>
          </p:nvPr>
        </p:nvSpPr>
        <p:spPr>
          <a:xfrm>
            <a:off x="534839" y="2169980"/>
            <a:ext cx="5561035" cy="292665"/>
          </a:xfrm>
        </p:spPr>
        <p:txBody>
          <a:bodyPr/>
          <a:lstStyle>
            <a:lvl1pPr marL="0" indent="0" algn="l">
              <a:buNone/>
              <a:defRPr sz="2000" b="0" i="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Subtitle</a:t>
            </a:r>
            <a:endParaRPr lang="en-US" dirty="0"/>
          </a:p>
        </p:txBody>
      </p:sp>
      <p:sp>
        <p:nvSpPr>
          <p:cNvPr id="2" name="Text Placeholder 24">
            <a:extLst>
              <a:ext uri="{FF2B5EF4-FFF2-40B4-BE49-F238E27FC236}">
                <a16:creationId xmlns:a16="http://schemas.microsoft.com/office/drawing/2014/main" id="{B1C8EAC5-EBE9-ADA6-CA3D-AEE9CBB64AEF}"/>
              </a:ext>
            </a:extLst>
          </p:cNvPr>
          <p:cNvSpPr>
            <a:spLocks noGrp="1"/>
          </p:cNvSpPr>
          <p:nvPr>
            <p:ph type="body" sz="quarter" idx="11" hasCustomPrompt="1"/>
          </p:nvPr>
        </p:nvSpPr>
        <p:spPr>
          <a:xfrm>
            <a:off x="534839" y="2473325"/>
            <a:ext cx="5561035" cy="3872217"/>
          </a:xfrm>
        </p:spPr>
        <p:txBody>
          <a:bodyPr/>
          <a:lstStyle>
            <a:lvl1pPr>
              <a:buNone/>
              <a:defRPr sz="1600" b="0" i="0">
                <a:latin typeface="Stack Sans Text" pitchFamily="2" charset="77"/>
                <a:cs typeface="Stack Sans Text" pitchFamily="2" charset="77"/>
              </a:defRPr>
            </a:lvl1pPr>
          </a:lstStyle>
          <a:p>
            <a:pPr lvl="0"/>
            <a:r>
              <a:rPr lang="en-GB" dirty="0"/>
              <a:t>Body copy</a:t>
            </a:r>
            <a:endParaRPr lang="en-US" dirty="0"/>
          </a:p>
        </p:txBody>
      </p:sp>
      <p:sp>
        <p:nvSpPr>
          <p:cNvPr id="4" name="Title 1">
            <a:extLst>
              <a:ext uri="{FF2B5EF4-FFF2-40B4-BE49-F238E27FC236}">
                <a16:creationId xmlns:a16="http://schemas.microsoft.com/office/drawing/2014/main" id="{90E9D2F4-5BF9-6AAB-EC5D-70F7DC73608F}"/>
              </a:ext>
            </a:extLst>
          </p:cNvPr>
          <p:cNvSpPr txBox="1">
            <a:spLocks/>
          </p:cNvSpPr>
          <p:nvPr userDrawn="1"/>
        </p:nvSpPr>
        <p:spPr>
          <a:xfrm>
            <a:off x="7521210" y="2865788"/>
            <a:ext cx="3250405" cy="67987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2800" b="0" i="0" kern="1200">
                <a:solidFill>
                  <a:schemeClr val="tx1"/>
                </a:solidFill>
                <a:latin typeface="Stack Sans Text Medium" pitchFamily="2" charset="77"/>
                <a:ea typeface="+mj-ea"/>
                <a:cs typeface="Stack Sans Text Medium" pitchFamily="2" charset="77"/>
              </a:defRPr>
            </a:lvl1pPr>
          </a:lstStyle>
          <a:p>
            <a:pPr algn="ctr"/>
            <a:r>
              <a:rPr lang="en-GB" sz="4800" dirty="0">
                <a:latin typeface="Arial" panose="020B0604020202020204" pitchFamily="34" charset="0"/>
                <a:cs typeface="Arial" panose="020B0604020202020204" pitchFamily="34" charset="0"/>
              </a:rPr>
              <a:t>Stat</a:t>
            </a:r>
            <a:endParaRPr lang="en-US" sz="4800" dirty="0">
              <a:latin typeface="Arial" panose="020B0604020202020204" pitchFamily="34" charset="0"/>
              <a:cs typeface="Arial" panose="020B0604020202020204" pitchFamily="34" charset="0"/>
            </a:endParaRPr>
          </a:p>
        </p:txBody>
      </p:sp>
      <p:sp>
        <p:nvSpPr>
          <p:cNvPr id="5" name="Subtitle 2">
            <a:extLst>
              <a:ext uri="{FF2B5EF4-FFF2-40B4-BE49-F238E27FC236}">
                <a16:creationId xmlns:a16="http://schemas.microsoft.com/office/drawing/2014/main" id="{0933D391-2E66-27EB-056E-FCEC30D50FF6}"/>
              </a:ext>
            </a:extLst>
          </p:cNvPr>
          <p:cNvSpPr txBox="1">
            <a:spLocks/>
          </p:cNvSpPr>
          <p:nvPr userDrawn="1"/>
        </p:nvSpPr>
        <p:spPr>
          <a:xfrm>
            <a:off x="7010896" y="3677166"/>
            <a:ext cx="4265761" cy="177360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000" b="0" i="0" kern="1200">
                <a:solidFill>
                  <a:schemeClr val="tx1"/>
                </a:solidFill>
                <a:latin typeface="Stack Sans Text Medium" pitchFamily="2" charset="77"/>
                <a:ea typeface="+mn-ea"/>
                <a:cs typeface="Stack Sans Text Medium" pitchFamily="2" charset="77"/>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Stack Sans Text" pitchFamily="2" charset="77"/>
                <a:ea typeface="+mn-ea"/>
                <a:cs typeface="Stack Sans Text" pitchFamily="2" charset="77"/>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Stack Sans Text" pitchFamily="2" charset="77"/>
                <a:ea typeface="+mn-ea"/>
                <a:cs typeface="Stack Sans Text" pitchFamily="2" charset="77"/>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Stack Sans Text" pitchFamily="2" charset="77"/>
                <a:ea typeface="+mn-ea"/>
                <a:cs typeface="Stack Sans Text" pitchFamily="2" charset="77"/>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chemeClr val="tx1"/>
                </a:solidFill>
                <a:latin typeface="Stack Sans Text" pitchFamily="2" charset="77"/>
                <a:ea typeface="+mn-ea"/>
                <a:cs typeface="Stack Sans Text" pitchFamily="2" charset="77"/>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GB" b="0" i="0">
                <a:latin typeface="Stack Sans Text" pitchFamily="2" charset="77"/>
                <a:cs typeface="Stack Sans Text" pitchFamily="2" charset="77"/>
              </a:rPr>
              <a:t>Subtitle</a:t>
            </a:r>
            <a:endParaRPr lang="en-US" b="0" i="0" dirty="0">
              <a:latin typeface="Stack Sans Text" pitchFamily="2" charset="77"/>
              <a:cs typeface="Stack Sans Text" pitchFamily="2" charset="77"/>
            </a:endParaRPr>
          </a:p>
        </p:txBody>
      </p:sp>
    </p:spTree>
    <p:extLst>
      <p:ext uri="{BB962C8B-B14F-4D97-AF65-F5344CB8AC3E}">
        <p14:creationId xmlns:p14="http://schemas.microsoft.com/office/powerpoint/2010/main" val="15107770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E809EF-AE2A-0ED6-0257-146320527C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CC53AF99-05ED-2D8A-7054-132101A387F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36E3B91-F765-359A-8C96-41235F590D5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latin typeface="Arial" panose="020B0604020202020204" pitchFamily="34" charset="0"/>
              </a:defRPr>
            </a:lvl1pPr>
          </a:lstStyle>
          <a:p>
            <a:fld id="{03BB9E1C-1707-9343-9081-A03D4F9BDEF6}" type="datetimeFigureOut">
              <a:rPr lang="en-US" smtClean="0"/>
              <a:pPr/>
              <a:t>7/6/2026</a:t>
            </a:fld>
            <a:endParaRPr lang="en-US" dirty="0"/>
          </a:p>
        </p:txBody>
      </p:sp>
      <p:sp>
        <p:nvSpPr>
          <p:cNvPr id="5" name="Footer Placeholder 4">
            <a:extLst>
              <a:ext uri="{FF2B5EF4-FFF2-40B4-BE49-F238E27FC236}">
                <a16:creationId xmlns:a16="http://schemas.microsoft.com/office/drawing/2014/main" id="{2B6C3E7A-162A-A4E1-5413-1A5C2C60AB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latin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2924C54C-CB0E-954E-1D4A-5D3C25E3197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latin typeface="Arial" panose="020B0604020202020204" pitchFamily="34" charset="0"/>
              </a:defRPr>
            </a:lvl1pPr>
          </a:lstStyle>
          <a:p>
            <a:fld id="{0FF6D4B7-2736-474C-8D1F-2453ADCC679E}" type="slidenum">
              <a:rPr lang="en-US" smtClean="0"/>
              <a:pPr/>
              <a:t>‹#›</a:t>
            </a:fld>
            <a:endParaRPr lang="en-US" dirty="0"/>
          </a:p>
        </p:txBody>
      </p:sp>
    </p:spTree>
    <p:extLst>
      <p:ext uri="{BB962C8B-B14F-4D97-AF65-F5344CB8AC3E}">
        <p14:creationId xmlns:p14="http://schemas.microsoft.com/office/powerpoint/2010/main" val="3832083364"/>
      </p:ext>
    </p:extLst>
  </p:cSld>
  <p:clrMap bg1="lt1" tx1="dk1" bg2="lt2" tx2="dk2" accent1="accent1" accent2="accent2" accent3="accent3" accent4="accent4" accent5="accent5" accent6="accent6" hlink="hlink" folHlink="folHlink"/>
  <p:sldLayoutIdLst>
    <p:sldLayoutId id="2147483653" r:id="rId1"/>
    <p:sldLayoutId id="2147483650" r:id="rId2"/>
    <p:sldLayoutId id="2147483651" r:id="rId3"/>
    <p:sldLayoutId id="2147483654" r:id="rId4"/>
    <p:sldLayoutId id="2147483655" r:id="rId5"/>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Stack Sans Text" pitchFamily="2" charset="77"/>
          <a:ea typeface="+mn-ea"/>
          <a:cs typeface="Stack Sans Text" pitchFamily="2" charset="77"/>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Stack Sans Text" pitchFamily="2" charset="77"/>
          <a:ea typeface="+mn-ea"/>
          <a:cs typeface="Stack Sans Text"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Stack Sans Text" pitchFamily="2" charset="77"/>
          <a:ea typeface="+mn-ea"/>
          <a:cs typeface="Stack Sans Text"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tack Sans Text" pitchFamily="2" charset="77"/>
          <a:ea typeface="+mn-ea"/>
          <a:cs typeface="Stack Sans Text"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Stack Sans Text" pitchFamily="2" charset="77"/>
          <a:ea typeface="+mn-ea"/>
          <a:cs typeface="Stack Sans Text"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FC7-4BC6-BCC3-D8D9-D09D449F3258}"/>
              </a:ext>
            </a:extLst>
          </p:cNvPr>
          <p:cNvSpPr>
            <a:spLocks noGrp="1"/>
          </p:cNvSpPr>
          <p:nvPr>
            <p:ph type="ctrTitle"/>
          </p:nvPr>
        </p:nvSpPr>
        <p:spPr>
          <a:xfrm>
            <a:off x="2838961" y="1924043"/>
            <a:ext cx="6668109" cy="2750771"/>
          </a:xfrm>
        </p:spPr>
        <p:txBody>
          <a:bodyPr/>
          <a:lstStyle/>
          <a:p>
            <a:r>
              <a:rPr lang="en-US" dirty="0"/>
              <a:t>Partner a College</a:t>
            </a:r>
            <a:br>
              <a:rPr lang="en-US" dirty="0"/>
            </a:br>
            <a:r>
              <a:rPr lang="en-US" dirty="0"/>
              <a:t>Site Visit Induction  </a:t>
            </a:r>
            <a:br>
              <a:rPr lang="en-US" dirty="0"/>
            </a:br>
            <a:r>
              <a:rPr lang="en-US" dirty="0"/>
              <a:t>FE College Students</a:t>
            </a:r>
          </a:p>
        </p:txBody>
      </p:sp>
      <p:sp>
        <p:nvSpPr>
          <p:cNvPr id="3" name="Subtitle 2">
            <a:extLst>
              <a:ext uri="{FF2B5EF4-FFF2-40B4-BE49-F238E27FC236}">
                <a16:creationId xmlns:a16="http://schemas.microsoft.com/office/drawing/2014/main" id="{DECD4BEC-2254-21EE-9F02-B8954E78B65A}"/>
              </a:ext>
            </a:extLst>
          </p:cNvPr>
          <p:cNvSpPr>
            <a:spLocks noGrp="1"/>
          </p:cNvSpPr>
          <p:nvPr>
            <p:ph type="subTitle" idx="1"/>
          </p:nvPr>
        </p:nvSpPr>
        <p:spPr/>
        <p:txBody>
          <a:bodyPr>
            <a:normAutofit fontScale="85000" lnSpcReduction="20000"/>
          </a:bodyPr>
          <a:lstStyle/>
          <a:p>
            <a:r>
              <a:rPr lang="en-US" dirty="0"/>
              <a:t>Preparing students for a safe and informative site visit</a:t>
            </a:r>
          </a:p>
          <a:p>
            <a:endParaRPr lang="en-US" dirty="0"/>
          </a:p>
        </p:txBody>
      </p:sp>
    </p:spTree>
    <p:extLst>
      <p:ext uri="{BB962C8B-B14F-4D97-AF65-F5344CB8AC3E}">
        <p14:creationId xmlns:p14="http://schemas.microsoft.com/office/powerpoint/2010/main" val="1188894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14C7F-7344-DFA9-48A9-97149BC2AF5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AA0D43A-D54E-116B-443F-B17C36B6CA2C}"/>
              </a:ext>
            </a:extLst>
          </p:cNvPr>
          <p:cNvPicPr>
            <a:picLocks noGrp="1" noChangeAspect="1"/>
          </p:cNvPicPr>
          <p:nvPr>
            <p:ph type="pic" sz="quarter" idx="10"/>
          </p:nvPr>
        </p:nvPicPr>
        <p:blipFill>
          <a:blip r:embed="rId3"/>
          <a:srcRect l="2173" r="2173"/>
          <a:stretch/>
        </p:blipFill>
        <p:spPr>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699BCA74-65FB-5A55-C3D4-BD20E560BB1F}"/>
              </a:ext>
            </a:extLst>
          </p:cNvPr>
          <p:cNvSpPr>
            <a:spLocks noGrp="1"/>
          </p:cNvSpPr>
          <p:nvPr>
            <p:ph type="ctrTitle"/>
          </p:nvPr>
        </p:nvSpPr>
        <p:spPr>
          <a:xfrm>
            <a:off x="534838" y="1367858"/>
            <a:ext cx="5561035" cy="401061"/>
          </a:xfrm>
        </p:spPr>
        <p:txBody>
          <a:bodyPr>
            <a:normAutofit fontScale="90000"/>
          </a:bodyPr>
          <a:lstStyle/>
          <a:p>
            <a:r>
              <a:rPr lang="en-US" b="1" dirty="0"/>
              <a:t>Tour Guidance</a:t>
            </a:r>
          </a:p>
        </p:txBody>
      </p:sp>
      <p:sp>
        <p:nvSpPr>
          <p:cNvPr id="5" name="Text Placeholder 4">
            <a:extLst>
              <a:ext uri="{FF2B5EF4-FFF2-40B4-BE49-F238E27FC236}">
                <a16:creationId xmlns:a16="http://schemas.microsoft.com/office/drawing/2014/main" id="{9459997C-0B23-4C39-3CA8-06388B34FD8A}"/>
              </a:ext>
            </a:extLst>
          </p:cNvPr>
          <p:cNvSpPr>
            <a:spLocks noGrp="1"/>
          </p:cNvSpPr>
          <p:nvPr>
            <p:ph type="body" sz="quarter" idx="11"/>
          </p:nvPr>
        </p:nvSpPr>
        <p:spPr>
          <a:xfrm>
            <a:off x="534839" y="1962151"/>
            <a:ext cx="5675461" cy="4383392"/>
          </a:xfrm>
        </p:spPr>
        <p:txBody>
          <a:bodyPr>
            <a:normAutofit fontScale="92500" lnSpcReduction="20000"/>
          </a:bodyPr>
          <a:lstStyle/>
          <a:p>
            <a:pPr marL="0" indent="0">
              <a:lnSpc>
                <a:spcPct val="110000"/>
              </a:lnSpc>
              <a:spcBef>
                <a:spcPts val="0"/>
              </a:spcBef>
            </a:pPr>
            <a:r>
              <a:rPr lang="en-US" sz="1800" b="1" dirty="0"/>
              <a:t>Site Visit Overview</a:t>
            </a:r>
          </a:p>
          <a:p>
            <a:pPr marL="0" lvl="1" indent="0">
              <a:lnSpc>
                <a:spcPct val="110000"/>
              </a:lnSpc>
              <a:spcBef>
                <a:spcPts val="0"/>
              </a:spcBef>
              <a:buNone/>
            </a:pPr>
            <a:r>
              <a:rPr lang="en-US" sz="1800" dirty="0"/>
              <a:t>Tour guidance outlines the visit plan and clarifies site areas students will explore and avoid.</a:t>
            </a:r>
          </a:p>
          <a:p>
            <a:pPr marL="0" indent="0">
              <a:lnSpc>
                <a:spcPct val="110000"/>
              </a:lnSpc>
              <a:spcBef>
                <a:spcPts val="0"/>
              </a:spcBef>
            </a:pPr>
            <a:endParaRPr lang="en-US" sz="1800" b="1" dirty="0"/>
          </a:p>
          <a:p>
            <a:pPr marL="0" indent="0">
              <a:lnSpc>
                <a:spcPct val="110000"/>
              </a:lnSpc>
              <a:spcBef>
                <a:spcPts val="0"/>
              </a:spcBef>
            </a:pPr>
            <a:r>
              <a:rPr lang="en-US" sz="1800" b="1" dirty="0"/>
              <a:t>Restricted Areas Explanation</a:t>
            </a:r>
          </a:p>
          <a:p>
            <a:pPr marL="0" lvl="1" indent="0">
              <a:lnSpc>
                <a:spcPct val="110000"/>
              </a:lnSpc>
              <a:spcBef>
                <a:spcPts val="0"/>
              </a:spcBef>
              <a:buNone/>
            </a:pPr>
            <a:r>
              <a:rPr lang="en-US" sz="1800" dirty="0">
                <a:cs typeface="Arial" panose="020B0604020202020204" pitchFamily="34" charset="0"/>
              </a:rPr>
              <a:t>Restricted zones are identified due to hazards such as unfinished structures and dangerous materials.</a:t>
            </a:r>
          </a:p>
          <a:p>
            <a:pPr marL="0" indent="0">
              <a:lnSpc>
                <a:spcPct val="110000"/>
              </a:lnSpc>
              <a:spcBef>
                <a:spcPts val="0"/>
              </a:spcBef>
            </a:pPr>
            <a:endParaRPr lang="en-US" sz="1800" b="1" dirty="0"/>
          </a:p>
          <a:p>
            <a:pPr marL="0" indent="0">
              <a:lnSpc>
                <a:spcPct val="110000"/>
              </a:lnSpc>
              <a:spcBef>
                <a:spcPts val="0"/>
              </a:spcBef>
            </a:pPr>
            <a:r>
              <a:rPr lang="en-US" sz="1800" b="1" dirty="0"/>
              <a:t>Safe Movement Instructions</a:t>
            </a:r>
          </a:p>
          <a:p>
            <a:pPr marL="0" lvl="1" indent="0">
              <a:lnSpc>
                <a:spcPct val="110000"/>
              </a:lnSpc>
              <a:spcBef>
                <a:spcPts val="0"/>
              </a:spcBef>
              <a:buNone/>
            </a:pPr>
            <a:r>
              <a:rPr lang="en-US" sz="1800" dirty="0">
                <a:cs typeface="Arial" panose="020B0604020202020204" pitchFamily="34" charset="0"/>
              </a:rPr>
              <a:t>Students receive safety instructions including using walkways and maintaining distance from active work areas.</a:t>
            </a:r>
          </a:p>
          <a:p>
            <a:pPr marL="0" indent="0">
              <a:lnSpc>
                <a:spcPct val="110000"/>
              </a:lnSpc>
              <a:spcBef>
                <a:spcPts val="0"/>
              </a:spcBef>
            </a:pPr>
            <a:endParaRPr lang="en-US" sz="1800" b="1" dirty="0"/>
          </a:p>
          <a:p>
            <a:pPr marL="0" indent="0">
              <a:lnSpc>
                <a:spcPct val="110000"/>
              </a:lnSpc>
              <a:spcBef>
                <a:spcPts val="0"/>
              </a:spcBef>
            </a:pPr>
            <a:r>
              <a:rPr lang="en-US" sz="1800" b="1" dirty="0"/>
              <a:t>Importance of Safety Compliance</a:t>
            </a:r>
          </a:p>
          <a:p>
            <a:pPr marL="0" lvl="1" indent="0">
              <a:lnSpc>
                <a:spcPct val="110000"/>
              </a:lnSpc>
              <a:spcBef>
                <a:spcPts val="0"/>
              </a:spcBef>
              <a:buNone/>
            </a:pPr>
            <a:r>
              <a:rPr lang="en-US" sz="1800" dirty="0">
                <a:cs typeface="Arial" panose="020B0604020202020204" pitchFamily="34" charset="0"/>
              </a:rPr>
              <a:t>Following tour guidance ensures a controlled visit, minimising risks and maximising learning opportunities.</a:t>
            </a:r>
          </a:p>
          <a:p>
            <a:endParaRPr lang="en-US" dirty="0"/>
          </a:p>
        </p:txBody>
      </p:sp>
    </p:spTree>
    <p:extLst>
      <p:ext uri="{BB962C8B-B14F-4D97-AF65-F5344CB8AC3E}">
        <p14:creationId xmlns:p14="http://schemas.microsoft.com/office/powerpoint/2010/main" val="1709313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B2E128-71EC-E77E-C364-C64EDFD01B7E}"/>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E2136BD-BF77-9283-4218-4943BFC14F99}"/>
              </a:ext>
            </a:extLst>
          </p:cNvPr>
          <p:cNvPicPr>
            <a:picLocks noGrp="1" noChangeAspect="1"/>
          </p:cNvPicPr>
          <p:nvPr>
            <p:ph type="pic" sz="quarter" idx="13"/>
          </p:nvPr>
        </p:nvPicPr>
        <p:blipFill>
          <a:blip r:embed="rId3"/>
          <a:srcRect t="16972" b="16972"/>
          <a:stretch/>
        </p:blipFill>
        <p:spPr>
          <a:custGeom>
            <a:avLst/>
            <a:gdLst>
              <a:gd name="csX0" fmla="*/ 298648 w 12192000"/>
              <a:gd name="csY0" fmla="*/ 254000 h 6858000"/>
              <a:gd name="csX1" fmla="*/ 254125 w 12192000"/>
              <a:gd name="csY1" fmla="*/ 298501 h 6858000"/>
              <a:gd name="csX2" fmla="*/ 254125 w 12192000"/>
              <a:gd name="csY2" fmla="*/ 6582258 h 6858000"/>
              <a:gd name="csX3" fmla="*/ 287466 w 12192000"/>
              <a:gd name="csY3" fmla="*/ 6600546 h 6858000"/>
              <a:gd name="csX4" fmla="*/ 988904 w 12192000"/>
              <a:gd name="csY4" fmla="*/ 6154471 h 6858000"/>
              <a:gd name="csX5" fmla="*/ 1100414 w 12192000"/>
              <a:gd name="csY5" fmla="*/ 6122010 h 6858000"/>
              <a:gd name="csX6" fmla="*/ 5190462 w 12192000"/>
              <a:gd name="csY6" fmla="*/ 6122010 h 6858000"/>
              <a:gd name="csX7" fmla="*/ 5234985 w 12192000"/>
              <a:gd name="csY7" fmla="*/ 6077509 h 6858000"/>
              <a:gd name="csX8" fmla="*/ 5234985 w 12192000"/>
              <a:gd name="csY8" fmla="*/ 298501 h 6858000"/>
              <a:gd name="csX9" fmla="*/ 5190462 w 12192000"/>
              <a:gd name="csY9" fmla="*/ 254000 h 6858000"/>
              <a:gd name="csX10" fmla="*/ 0 w 12192000"/>
              <a:gd name="csY10" fmla="*/ 0 h 6858000"/>
              <a:gd name="csX11" fmla="*/ 12192000 w 12192000"/>
              <a:gd name="csY11" fmla="*/ 0 h 6858000"/>
              <a:gd name="csX12" fmla="*/ 12192000 w 12192000"/>
              <a:gd name="csY12" fmla="*/ 6858000 h 6858000"/>
              <a:gd name="csX13" fmla="*/ 0 w 12192000"/>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192000" h="6858000">
                <a:moveTo>
                  <a:pt x="298648" y="254000"/>
                </a:moveTo>
                <a:cubicBezTo>
                  <a:pt x="274048" y="254000"/>
                  <a:pt x="254125" y="273914"/>
                  <a:pt x="254125" y="298501"/>
                </a:cubicBezTo>
                <a:lnTo>
                  <a:pt x="254125" y="6582258"/>
                </a:lnTo>
                <a:cubicBezTo>
                  <a:pt x="254125" y="6599377"/>
                  <a:pt x="273032" y="6609741"/>
                  <a:pt x="287466" y="6600546"/>
                </a:cubicBezTo>
                <a:lnTo>
                  <a:pt x="988904" y="6154471"/>
                </a:lnTo>
                <a:cubicBezTo>
                  <a:pt x="1022245" y="6133287"/>
                  <a:pt x="1060923" y="6122010"/>
                  <a:pt x="1100414" y="6122010"/>
                </a:cubicBezTo>
                <a:lnTo>
                  <a:pt x="5190462" y="6122010"/>
                </a:lnTo>
                <a:cubicBezTo>
                  <a:pt x="5215062" y="6122010"/>
                  <a:pt x="5234985" y="6102096"/>
                  <a:pt x="5234985" y="6077509"/>
                </a:cubicBezTo>
                <a:lnTo>
                  <a:pt x="5234985" y="298501"/>
                </a:lnTo>
                <a:cubicBezTo>
                  <a:pt x="5234985" y="273914"/>
                  <a:pt x="5215062" y="254000"/>
                  <a:pt x="5190462" y="254000"/>
                </a:cubicBezTo>
                <a:close/>
                <a:moveTo>
                  <a:pt x="0" y="0"/>
                </a:moveTo>
                <a:lnTo>
                  <a:pt x="12192000" y="0"/>
                </a:lnTo>
                <a:lnTo>
                  <a:pt x="12192000" y="6858000"/>
                </a:lnTo>
                <a:lnTo>
                  <a:pt x="0" y="6858000"/>
                </a:lnTo>
                <a:close/>
              </a:path>
            </a:pathLst>
          </a:custGeom>
          <a:solidFill>
            <a:srgbClr val="D3E5D7"/>
          </a:solidFill>
        </p:spPr>
      </p:pic>
      <p:sp>
        <p:nvSpPr>
          <p:cNvPr id="3" name="Title 2">
            <a:extLst>
              <a:ext uri="{FF2B5EF4-FFF2-40B4-BE49-F238E27FC236}">
                <a16:creationId xmlns:a16="http://schemas.microsoft.com/office/drawing/2014/main" id="{5BE06A22-2A79-D09A-986A-58C401A122E0}"/>
              </a:ext>
            </a:extLst>
          </p:cNvPr>
          <p:cNvSpPr>
            <a:spLocks noGrp="1"/>
          </p:cNvSpPr>
          <p:nvPr>
            <p:ph type="ctrTitle"/>
          </p:nvPr>
        </p:nvSpPr>
        <p:spPr>
          <a:xfrm>
            <a:off x="534838" y="1267115"/>
            <a:ext cx="4415113" cy="401061"/>
          </a:xfrm>
        </p:spPr>
        <p:txBody>
          <a:bodyPr>
            <a:normAutofit fontScale="90000"/>
          </a:bodyPr>
          <a:lstStyle/>
          <a:p>
            <a:r>
              <a:rPr lang="en-US" dirty="0"/>
              <a:t>Learning &amp; Engagement</a:t>
            </a:r>
          </a:p>
        </p:txBody>
      </p:sp>
      <p:sp>
        <p:nvSpPr>
          <p:cNvPr id="5" name="Text Placeholder 4">
            <a:extLst>
              <a:ext uri="{FF2B5EF4-FFF2-40B4-BE49-F238E27FC236}">
                <a16:creationId xmlns:a16="http://schemas.microsoft.com/office/drawing/2014/main" id="{1735232D-A18C-DD04-CE8A-01A439F76E83}"/>
              </a:ext>
            </a:extLst>
          </p:cNvPr>
          <p:cNvSpPr>
            <a:spLocks noGrp="1"/>
          </p:cNvSpPr>
          <p:nvPr>
            <p:ph type="body" sz="quarter" idx="11"/>
          </p:nvPr>
        </p:nvSpPr>
        <p:spPr>
          <a:xfrm>
            <a:off x="534839" y="1761893"/>
            <a:ext cx="4415113" cy="4137102"/>
          </a:xfrm>
        </p:spPr>
        <p:txBody>
          <a:bodyPr>
            <a:normAutofit fontScale="25000" lnSpcReduction="20000"/>
          </a:bodyPr>
          <a:lstStyle/>
          <a:p>
            <a:pPr marL="0" indent="0">
              <a:lnSpc>
                <a:spcPct val="120000"/>
              </a:lnSpc>
              <a:spcBef>
                <a:spcPts val="0"/>
              </a:spcBef>
              <a:spcAft>
                <a:spcPts val="600"/>
              </a:spcAft>
            </a:pPr>
            <a:r>
              <a:rPr lang="en-US" sz="5200" b="1" dirty="0">
                <a:latin typeface="Arial" panose="020B0604020202020204" pitchFamily="34" charset="0"/>
                <a:cs typeface="Arial" panose="020B0604020202020204" pitchFamily="34" charset="0"/>
              </a:rPr>
              <a:t>Active Participation</a:t>
            </a:r>
          </a:p>
          <a:p>
            <a:pPr marL="0" lvl="1" indent="0">
              <a:lnSpc>
                <a:spcPct val="120000"/>
              </a:lnSpc>
              <a:spcBef>
                <a:spcPts val="0"/>
              </a:spcBef>
              <a:spcAft>
                <a:spcPts val="600"/>
              </a:spcAft>
              <a:buNone/>
            </a:pPr>
            <a:r>
              <a:rPr lang="en-US" sz="5200" dirty="0">
                <a:latin typeface="Arial" panose="020B0604020202020204" pitchFamily="34" charset="0"/>
                <a:cs typeface="Arial" panose="020B0604020202020204" pitchFamily="34" charset="0"/>
              </a:rPr>
              <a:t>Students are encouraged to ask questions to enhance their understanding during the site visit.</a:t>
            </a:r>
          </a:p>
          <a:p>
            <a:pPr marL="0" indent="0">
              <a:lnSpc>
                <a:spcPct val="120000"/>
              </a:lnSpc>
              <a:spcBef>
                <a:spcPts val="0"/>
              </a:spcBef>
              <a:spcAft>
                <a:spcPts val="600"/>
              </a:spcAft>
            </a:pPr>
            <a:endParaRPr lang="en-US" sz="40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US" sz="5200" b="1" dirty="0">
                <a:latin typeface="Arial" panose="020B0604020202020204" pitchFamily="34" charset="0"/>
                <a:cs typeface="Arial" panose="020B0604020202020204" pitchFamily="34" charset="0"/>
              </a:rPr>
              <a:t>Real-World Learning</a:t>
            </a:r>
          </a:p>
          <a:p>
            <a:pPr marL="0" lvl="1" indent="0">
              <a:lnSpc>
                <a:spcPct val="120000"/>
              </a:lnSpc>
              <a:spcBef>
                <a:spcPts val="0"/>
              </a:spcBef>
              <a:spcAft>
                <a:spcPts val="600"/>
              </a:spcAft>
              <a:buNone/>
            </a:pPr>
            <a:r>
              <a:rPr lang="en-US" sz="5200" dirty="0">
                <a:latin typeface="Arial" panose="020B0604020202020204" pitchFamily="34" charset="0"/>
                <a:cs typeface="Arial" panose="020B0604020202020204" pitchFamily="34" charset="0"/>
              </a:rPr>
              <a:t>Observing trades in action helps students connect classroom theory with practical construction processes.</a:t>
            </a:r>
          </a:p>
          <a:p>
            <a:pPr marL="0" indent="0">
              <a:lnSpc>
                <a:spcPct val="120000"/>
              </a:lnSpc>
              <a:spcBef>
                <a:spcPts val="0"/>
              </a:spcBef>
              <a:spcAft>
                <a:spcPts val="600"/>
              </a:spcAft>
            </a:pPr>
            <a:endParaRPr lang="en-US" sz="40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US" sz="5200" b="1" dirty="0">
                <a:latin typeface="Arial" panose="020B0604020202020204" pitchFamily="34" charset="0"/>
                <a:cs typeface="Arial" panose="020B0604020202020204" pitchFamily="34" charset="0"/>
              </a:rPr>
              <a:t>Career Pathways Insight</a:t>
            </a:r>
          </a:p>
          <a:p>
            <a:pPr marL="0" lvl="1" indent="0">
              <a:lnSpc>
                <a:spcPct val="120000"/>
              </a:lnSpc>
              <a:spcBef>
                <a:spcPts val="0"/>
              </a:spcBef>
              <a:spcAft>
                <a:spcPts val="600"/>
              </a:spcAft>
              <a:buNone/>
            </a:pPr>
            <a:r>
              <a:rPr lang="en-US" sz="5200" dirty="0">
                <a:latin typeface="Arial" panose="020B0604020202020204" pitchFamily="34" charset="0"/>
                <a:cs typeface="Arial" panose="020B0604020202020204" pitchFamily="34" charset="0"/>
              </a:rPr>
              <a:t>Site visits offer insights into various careers like site management, bricklaying, and roofing.</a:t>
            </a:r>
          </a:p>
          <a:p>
            <a:pPr marL="0" indent="0">
              <a:lnSpc>
                <a:spcPct val="120000"/>
              </a:lnSpc>
              <a:spcBef>
                <a:spcPts val="0"/>
              </a:spcBef>
              <a:spcAft>
                <a:spcPts val="600"/>
              </a:spcAft>
            </a:pPr>
            <a:endParaRPr lang="en-US" sz="40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US" sz="5200" b="1" dirty="0">
                <a:latin typeface="Arial" panose="020B0604020202020204" pitchFamily="34" charset="0"/>
                <a:cs typeface="Arial" panose="020B0604020202020204" pitchFamily="34" charset="0"/>
              </a:rPr>
              <a:t>Informed Decision Making</a:t>
            </a:r>
          </a:p>
          <a:p>
            <a:pPr marL="0" lvl="1" indent="0">
              <a:lnSpc>
                <a:spcPct val="120000"/>
              </a:lnSpc>
              <a:spcBef>
                <a:spcPts val="0"/>
              </a:spcBef>
              <a:spcAft>
                <a:spcPts val="600"/>
              </a:spcAft>
              <a:buNone/>
            </a:pPr>
            <a:r>
              <a:rPr lang="en-US" sz="5200" dirty="0">
                <a:latin typeface="Arial" panose="020B0604020202020204" pitchFamily="34" charset="0"/>
                <a:cs typeface="Arial" panose="020B0604020202020204" pitchFamily="34" charset="0"/>
              </a:rPr>
              <a:t>Engaging with a real live site environment helps students to make better choices about future education and careers.</a:t>
            </a:r>
          </a:p>
          <a:p>
            <a:endParaRPr lang="en-US" dirty="0"/>
          </a:p>
        </p:txBody>
      </p:sp>
    </p:spTree>
    <p:extLst>
      <p:ext uri="{BB962C8B-B14F-4D97-AF65-F5344CB8AC3E}">
        <p14:creationId xmlns:p14="http://schemas.microsoft.com/office/powerpoint/2010/main" val="35024079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8DF8FE-B383-CA6E-EF18-37902A94BFB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E1AEA4E-FC95-C3E3-FEFF-D0ED3671BE48}"/>
              </a:ext>
            </a:extLst>
          </p:cNvPr>
          <p:cNvSpPr>
            <a:spLocks noGrp="1"/>
          </p:cNvSpPr>
          <p:nvPr>
            <p:ph type="ctrTitle"/>
          </p:nvPr>
        </p:nvSpPr>
        <p:spPr>
          <a:xfrm>
            <a:off x="534838" y="1367858"/>
            <a:ext cx="5561035" cy="401061"/>
          </a:xfrm>
        </p:spPr>
        <p:txBody>
          <a:bodyPr>
            <a:normAutofit fontScale="90000"/>
          </a:bodyPr>
          <a:lstStyle/>
          <a:p>
            <a:r>
              <a:rPr lang="en-US" b="1" dirty="0"/>
              <a:t>Questions &amp; Close</a:t>
            </a:r>
          </a:p>
        </p:txBody>
      </p:sp>
      <p:pic>
        <p:nvPicPr>
          <p:cNvPr id="30" name="Picture 29">
            <a:extLst>
              <a:ext uri="{FF2B5EF4-FFF2-40B4-BE49-F238E27FC236}">
                <a16:creationId xmlns:a16="http://schemas.microsoft.com/office/drawing/2014/main" id="{4C407565-CD76-10FB-35A1-8239E7A4F33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23092" y="375034"/>
            <a:ext cx="1721694" cy="548360"/>
          </a:xfrm>
          <a:prstGeom prst="rect">
            <a:avLst/>
          </a:prstGeom>
        </p:spPr>
      </p:pic>
      <p:sp>
        <p:nvSpPr>
          <p:cNvPr id="4" name="TextBox 3">
            <a:extLst>
              <a:ext uri="{FF2B5EF4-FFF2-40B4-BE49-F238E27FC236}">
                <a16:creationId xmlns:a16="http://schemas.microsoft.com/office/drawing/2014/main" id="{20BE2C77-5904-DED8-71E4-A939476CE7A7}"/>
              </a:ext>
            </a:extLst>
          </p:cNvPr>
          <p:cNvSpPr txBox="1"/>
          <p:nvPr/>
        </p:nvSpPr>
        <p:spPr>
          <a:xfrm>
            <a:off x="534837" y="2084648"/>
            <a:ext cx="10705591" cy="2905924"/>
          </a:xfrm>
          <a:prstGeom prst="rect">
            <a:avLst/>
          </a:prstGeom>
          <a:noFill/>
        </p:spPr>
        <p:txBody>
          <a:bodyPr wrap="square">
            <a:spAutoFit/>
          </a:bodyPr>
          <a:lstStyle/>
          <a:p>
            <a:pPr marL="285750" indent="-285750">
              <a:spcBef>
                <a:spcPts val="2500"/>
              </a:spcBef>
              <a:buFont typeface="Arial" panose="020B0604020202020204" pitchFamily="34" charset="0"/>
              <a:buChar char="•"/>
            </a:pPr>
            <a:r>
              <a:rPr lang="en-US" b="1" dirty="0">
                <a:latin typeface="Arial" panose="020B0604020202020204" pitchFamily="34" charset="0"/>
              </a:rPr>
              <a:t>Opportunity for Final Questions</a:t>
            </a:r>
          </a:p>
          <a:p>
            <a:pPr marL="268288" lvl="1"/>
            <a:r>
              <a:rPr lang="en-US" dirty="0">
                <a:latin typeface="Arial" panose="020B0604020202020204" pitchFamily="34" charset="0"/>
                <a:cs typeface="Arial" panose="020B0604020202020204" pitchFamily="34" charset="0"/>
              </a:rPr>
              <a:t>Encourage students to ask final questions about what they have seen on the visit, or careers to clarify their understanding.</a:t>
            </a:r>
          </a:p>
          <a:p>
            <a:pPr marL="285750" indent="-285750">
              <a:spcBef>
                <a:spcPts val="2500"/>
              </a:spcBef>
              <a:buFont typeface="Arial" panose="020B0604020202020204" pitchFamily="34" charset="0"/>
              <a:buChar char="•"/>
            </a:pPr>
            <a:r>
              <a:rPr lang="en-US" b="1" dirty="0">
                <a:latin typeface="Arial" panose="020B0604020202020204" pitchFamily="34" charset="0"/>
              </a:rPr>
              <a:t>Recap of Health and Safety</a:t>
            </a:r>
          </a:p>
          <a:p>
            <a:pPr marL="268288" lvl="1"/>
            <a:r>
              <a:rPr lang="en-US" dirty="0">
                <a:latin typeface="Arial" panose="020B0604020202020204" pitchFamily="34" charset="0"/>
                <a:cs typeface="Arial" panose="020B0604020202020204" pitchFamily="34" charset="0"/>
              </a:rPr>
              <a:t>Site representatives should reinforce key health and safety messages </a:t>
            </a:r>
          </a:p>
          <a:p>
            <a:pPr marL="285750" lvl="1" indent="-285750">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285750" lvl="1" indent="-285750">
              <a:buFont typeface="Arial" panose="020B0604020202020204" pitchFamily="34" charset="0"/>
              <a:buChar char="•"/>
            </a:pPr>
            <a:r>
              <a:rPr lang="en-US" b="1" dirty="0">
                <a:latin typeface="Arial" panose="020B0604020202020204" pitchFamily="34" charset="0"/>
                <a:cs typeface="Arial" panose="020B0604020202020204" pitchFamily="34" charset="0"/>
              </a:rPr>
              <a:t>Professional Closing and Sign-off</a:t>
            </a:r>
            <a:endParaRPr lang="en-US" dirty="0">
              <a:latin typeface="Arial" panose="020B0604020202020204" pitchFamily="34" charset="0"/>
            </a:endParaRPr>
          </a:p>
          <a:p>
            <a:pPr marL="268288" lvl="1"/>
            <a:r>
              <a:rPr lang="en-US" dirty="0">
                <a:latin typeface="Arial" panose="020B0604020202020204" pitchFamily="34" charset="0"/>
                <a:cs typeface="Arial" panose="020B0604020202020204" pitchFamily="34" charset="0"/>
              </a:rPr>
              <a:t>Thank attendees and complete formal sign-off with optional evaluation and signatures to confirm understanding and cooperation.</a:t>
            </a:r>
          </a:p>
        </p:txBody>
      </p:sp>
    </p:spTree>
    <p:extLst>
      <p:ext uri="{BB962C8B-B14F-4D97-AF65-F5344CB8AC3E}">
        <p14:creationId xmlns:p14="http://schemas.microsoft.com/office/powerpoint/2010/main" val="131466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D5F8C0CC-68C2-E850-7EE2-FFFDBA132EA2}"/>
              </a:ext>
            </a:extLst>
          </p:cNvPr>
          <p:cNvPicPr>
            <a:picLocks noGrp="1" noChangeAspect="1"/>
          </p:cNvPicPr>
          <p:nvPr>
            <p:ph type="pic" sz="quarter" idx="10"/>
          </p:nvPr>
        </p:nvPicPr>
        <p:blipFill>
          <a:blip r:embed="rId3"/>
          <a:srcRect l="2119" r="2119"/>
          <a:stretch>
            <a:fillRect/>
          </a:stretch>
        </p:blipFill>
        <p:spPr>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CA9BDA3E-9720-11FD-E11E-6AED064D8200}"/>
              </a:ext>
            </a:extLst>
          </p:cNvPr>
          <p:cNvSpPr>
            <a:spLocks noGrp="1"/>
          </p:cNvSpPr>
          <p:nvPr>
            <p:ph type="ctrTitle"/>
          </p:nvPr>
        </p:nvSpPr>
        <p:spPr>
          <a:xfrm>
            <a:off x="534838" y="1367858"/>
            <a:ext cx="5561035" cy="401061"/>
          </a:xfrm>
        </p:spPr>
        <p:txBody>
          <a:bodyPr>
            <a:normAutofit fontScale="90000"/>
          </a:bodyPr>
          <a:lstStyle/>
          <a:p>
            <a:r>
              <a:rPr lang="en-US" b="1" dirty="0"/>
              <a:t>How to use this resource</a:t>
            </a:r>
          </a:p>
        </p:txBody>
      </p:sp>
      <p:sp>
        <p:nvSpPr>
          <p:cNvPr id="4" name="TextBox 3">
            <a:extLst>
              <a:ext uri="{FF2B5EF4-FFF2-40B4-BE49-F238E27FC236}">
                <a16:creationId xmlns:a16="http://schemas.microsoft.com/office/drawing/2014/main" id="{AC8CD83B-E255-B225-AC78-EF16F0B57BE3}"/>
              </a:ext>
            </a:extLst>
          </p:cNvPr>
          <p:cNvSpPr txBox="1"/>
          <p:nvPr/>
        </p:nvSpPr>
        <p:spPr>
          <a:xfrm>
            <a:off x="534838" y="1768919"/>
            <a:ext cx="5285890" cy="2862322"/>
          </a:xfrm>
          <a:prstGeom prst="rect">
            <a:avLst/>
          </a:prstGeom>
          <a:noFill/>
        </p:spPr>
        <p:txBody>
          <a:bodyPr wrap="square">
            <a:spAutoFit/>
          </a:bodyPr>
          <a:lstStyle/>
          <a:p>
            <a:r>
              <a:rPr lang="en-US" dirty="0">
                <a:latin typeface="Arial" panose="020B0604020202020204" pitchFamily="34" charset="0"/>
                <a:cs typeface="Arial" panose="020B0604020202020204" pitchFamily="34" charset="0"/>
              </a:rPr>
              <a:t>This site visit induction has been designed specifically for college students to ensure that everyone attending the visit understands the purpose of the day, the expectations placed upon them, and, most importantly, how to remain safe while on a live construction site.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Review and edit the slides to tailor the induction in line with your </a:t>
            </a:r>
            <a:r>
              <a:rPr lang="en-US" dirty="0" err="1">
                <a:latin typeface="Arial" panose="020B0604020202020204" pitchFamily="34" charset="0"/>
                <a:cs typeface="Arial" panose="020B0604020202020204" pitchFamily="34" charset="0"/>
              </a:rPr>
              <a:t>organisation</a:t>
            </a:r>
            <a:r>
              <a:rPr lang="en-US" dirty="0">
                <a:latin typeface="Arial" panose="020B0604020202020204" pitchFamily="34" charset="0"/>
                <a:cs typeface="Arial" panose="020B0604020202020204" pitchFamily="34" charset="0"/>
              </a:rPr>
              <a:t> and the site in question.</a:t>
            </a:r>
          </a:p>
        </p:txBody>
      </p:sp>
    </p:spTree>
    <p:extLst>
      <p:ext uri="{BB962C8B-B14F-4D97-AF65-F5344CB8AC3E}">
        <p14:creationId xmlns:p14="http://schemas.microsoft.com/office/powerpoint/2010/main" val="14766405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1F23D-499B-00F6-D5AA-7F3B54EC62A6}"/>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2F926680-C82C-78AC-0A08-77A2530435A6}"/>
              </a:ext>
            </a:extLst>
          </p:cNvPr>
          <p:cNvPicPr>
            <a:picLocks noGrp="1" noChangeAspect="1"/>
          </p:cNvPicPr>
          <p:nvPr>
            <p:ph type="pic" sz="quarter" idx="10"/>
          </p:nvPr>
        </p:nvPicPr>
        <p:blipFill>
          <a:blip r:embed="rId3"/>
          <a:srcRect l="2119" r="2119"/>
          <a:stretch>
            <a:fillRect/>
          </a:stretch>
        </p:blipFill>
        <p:spPr>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50B1719B-052C-9BFD-2D6F-788976AEDF1F}"/>
              </a:ext>
            </a:extLst>
          </p:cNvPr>
          <p:cNvSpPr>
            <a:spLocks noGrp="1"/>
          </p:cNvSpPr>
          <p:nvPr>
            <p:ph type="ctrTitle"/>
          </p:nvPr>
        </p:nvSpPr>
        <p:spPr>
          <a:xfrm>
            <a:off x="534838" y="1367858"/>
            <a:ext cx="5561035" cy="401061"/>
          </a:xfrm>
        </p:spPr>
        <p:txBody>
          <a:bodyPr>
            <a:normAutofit fontScale="90000"/>
          </a:bodyPr>
          <a:lstStyle/>
          <a:p>
            <a:r>
              <a:rPr lang="en-US" b="1" dirty="0"/>
              <a:t>Site Visit Induction</a:t>
            </a:r>
          </a:p>
        </p:txBody>
      </p:sp>
      <p:sp>
        <p:nvSpPr>
          <p:cNvPr id="5" name="Text Placeholder 4">
            <a:extLst>
              <a:ext uri="{FF2B5EF4-FFF2-40B4-BE49-F238E27FC236}">
                <a16:creationId xmlns:a16="http://schemas.microsoft.com/office/drawing/2014/main" id="{8ABB76D5-AFFF-A05B-CC8B-F6CD9982F36C}"/>
              </a:ext>
            </a:extLst>
          </p:cNvPr>
          <p:cNvSpPr>
            <a:spLocks noGrp="1"/>
          </p:cNvSpPr>
          <p:nvPr>
            <p:ph type="body" sz="quarter" idx="11"/>
          </p:nvPr>
        </p:nvSpPr>
        <p:spPr>
          <a:xfrm>
            <a:off x="534839" y="1962151"/>
            <a:ext cx="5675461" cy="4572464"/>
          </a:xfrm>
        </p:spPr>
        <p:txBody>
          <a:bodyPr>
            <a:normAutofit fontScale="92500" lnSpcReduction="20000"/>
          </a:bodyPr>
          <a:lstStyle/>
          <a:p>
            <a:pPr>
              <a:lnSpc>
                <a:spcPct val="110000"/>
              </a:lnSpc>
              <a:spcBef>
                <a:spcPts val="0"/>
              </a:spcBef>
              <a:spcAft>
                <a:spcPts val="600"/>
              </a:spcAft>
            </a:pPr>
            <a:r>
              <a:rPr lang="en-GB" sz="1800" b="1" dirty="0">
                <a:latin typeface="Arial" panose="020B0604020202020204" pitchFamily="34" charset="0"/>
                <a:cs typeface="Arial" panose="020B0604020202020204" pitchFamily="34" charset="0"/>
              </a:rPr>
              <a:t>Safety Priority</a:t>
            </a:r>
          </a:p>
          <a:p>
            <a:pPr marL="0" indent="0">
              <a:lnSpc>
                <a:spcPct val="110000"/>
              </a:lnSpc>
              <a:spcBef>
                <a:spcPts val="0"/>
              </a:spcBef>
              <a:spcAft>
                <a:spcPts val="600"/>
              </a:spcAft>
            </a:pPr>
            <a:r>
              <a:rPr lang="en-GB" sz="1800" dirty="0">
                <a:latin typeface="Arial" panose="020B0604020202020204" pitchFamily="34" charset="0"/>
                <a:cs typeface="Arial" panose="020B0604020202020204" pitchFamily="34" charset="0"/>
              </a:rPr>
              <a:t>Safety is the top priority during the site visit and must be maintained at all times by all attendees</a:t>
            </a:r>
          </a:p>
          <a:p>
            <a:pPr>
              <a:lnSpc>
                <a:spcPct val="110000"/>
              </a:lnSpc>
              <a:spcBef>
                <a:spcPts val="0"/>
              </a:spcBef>
              <a:spcAft>
                <a:spcPts val="600"/>
              </a:spcAft>
            </a:pPr>
            <a:endParaRPr lang="en-GB" sz="1100" b="1" dirty="0">
              <a:latin typeface="Arial" panose="020B0604020202020204" pitchFamily="34" charset="0"/>
              <a:cs typeface="Arial" panose="020B0604020202020204" pitchFamily="34" charset="0"/>
            </a:endParaRPr>
          </a:p>
          <a:p>
            <a:pPr>
              <a:lnSpc>
                <a:spcPct val="110000"/>
              </a:lnSpc>
              <a:spcBef>
                <a:spcPts val="0"/>
              </a:spcBef>
              <a:spcAft>
                <a:spcPts val="600"/>
              </a:spcAft>
            </a:pPr>
            <a:r>
              <a:rPr lang="en-GB" sz="1800" b="1" dirty="0">
                <a:latin typeface="Arial" panose="020B0604020202020204" pitchFamily="34" charset="0"/>
                <a:cs typeface="Arial" panose="020B0604020202020204" pitchFamily="34" charset="0"/>
              </a:rPr>
              <a:t>Visit Structure and Expectations</a:t>
            </a:r>
          </a:p>
          <a:p>
            <a:pPr marL="0" indent="0">
              <a:lnSpc>
                <a:spcPct val="110000"/>
              </a:lnSpc>
              <a:spcBef>
                <a:spcPts val="0"/>
              </a:spcBef>
              <a:spcAft>
                <a:spcPts val="600"/>
              </a:spcAft>
            </a:pPr>
            <a:r>
              <a:rPr lang="en-GB" sz="1800" dirty="0">
                <a:latin typeface="Arial" panose="020B0604020202020204" pitchFamily="34" charset="0"/>
                <a:cs typeface="Arial" panose="020B0604020202020204" pitchFamily="34" charset="0"/>
              </a:rPr>
              <a:t>The induction outlines the visit's purpose, schedule, participants, and expected conduct</a:t>
            </a:r>
          </a:p>
          <a:p>
            <a:pPr marL="0" indent="0">
              <a:lnSpc>
                <a:spcPct val="110000"/>
              </a:lnSpc>
              <a:spcBef>
                <a:spcPts val="0"/>
              </a:spcBef>
              <a:spcAft>
                <a:spcPts val="600"/>
              </a:spcAft>
            </a:pPr>
            <a:endParaRPr lang="en-GB" sz="1200" b="1" dirty="0">
              <a:latin typeface="Arial" panose="020B0604020202020204" pitchFamily="34" charset="0"/>
              <a:cs typeface="Arial" panose="020B0604020202020204" pitchFamily="34" charset="0"/>
            </a:endParaRPr>
          </a:p>
          <a:p>
            <a:pPr marL="0" indent="0">
              <a:lnSpc>
                <a:spcPct val="110000"/>
              </a:lnSpc>
              <a:spcBef>
                <a:spcPts val="0"/>
              </a:spcBef>
              <a:spcAft>
                <a:spcPts val="600"/>
              </a:spcAft>
            </a:pPr>
            <a:r>
              <a:rPr lang="en-GB" sz="1800" b="1" dirty="0">
                <a:latin typeface="Arial" panose="020B0604020202020204" pitchFamily="34" charset="0"/>
                <a:cs typeface="Arial" panose="020B0604020202020204" pitchFamily="34" charset="0"/>
              </a:rPr>
              <a:t>Learning and Career Insight</a:t>
            </a:r>
          </a:p>
          <a:p>
            <a:pPr marL="0" indent="0">
              <a:lnSpc>
                <a:spcPct val="110000"/>
              </a:lnSpc>
              <a:spcBef>
                <a:spcPts val="0"/>
              </a:spcBef>
              <a:spcAft>
                <a:spcPts val="600"/>
              </a:spcAft>
            </a:pPr>
            <a:r>
              <a:rPr lang="en-GB" sz="1800" dirty="0">
                <a:latin typeface="Arial" panose="020B0604020202020204" pitchFamily="34" charset="0"/>
                <a:cs typeface="Arial" panose="020B0604020202020204" pitchFamily="34" charset="0"/>
              </a:rPr>
              <a:t>The visit offers real-life construction experience and insights into potential career pathways in the industry</a:t>
            </a:r>
          </a:p>
          <a:p>
            <a:pPr marL="0" indent="0">
              <a:lnSpc>
                <a:spcPct val="110000"/>
              </a:lnSpc>
              <a:spcBef>
                <a:spcPts val="0"/>
              </a:spcBef>
              <a:spcAft>
                <a:spcPts val="600"/>
              </a:spcAft>
            </a:pPr>
            <a:endParaRPr lang="en-GB" sz="1200" b="1" dirty="0">
              <a:latin typeface="Arial" panose="020B0604020202020204" pitchFamily="34" charset="0"/>
              <a:cs typeface="Arial" panose="020B0604020202020204" pitchFamily="34" charset="0"/>
            </a:endParaRPr>
          </a:p>
          <a:p>
            <a:pPr marL="0" indent="0">
              <a:lnSpc>
                <a:spcPct val="110000"/>
              </a:lnSpc>
              <a:spcBef>
                <a:spcPts val="0"/>
              </a:spcBef>
              <a:spcAft>
                <a:spcPts val="600"/>
              </a:spcAft>
            </a:pPr>
            <a:r>
              <a:rPr lang="en-GB" sz="1800" b="1" dirty="0">
                <a:latin typeface="Arial" panose="020B0604020202020204" pitchFamily="34" charset="0"/>
                <a:cs typeface="Arial" panose="020B0604020202020204" pitchFamily="34" charset="0"/>
              </a:rPr>
              <a:t>Professionalism and Responsibility</a:t>
            </a:r>
          </a:p>
          <a:p>
            <a:pPr marL="0" indent="0">
              <a:lnSpc>
                <a:spcPct val="110000"/>
              </a:lnSpc>
              <a:spcBef>
                <a:spcPts val="0"/>
              </a:spcBef>
              <a:spcAft>
                <a:spcPts val="600"/>
              </a:spcAft>
            </a:pPr>
            <a:r>
              <a:rPr lang="en-GB" sz="1800" dirty="0">
                <a:latin typeface="Arial" panose="020B0604020202020204" pitchFamily="34" charset="0"/>
                <a:cs typeface="Arial" panose="020B0604020202020204" pitchFamily="34" charset="0"/>
              </a:rPr>
              <a:t>Students are encouraged to act responsibly, stay attentive, and respect the professional workplace environment</a:t>
            </a:r>
          </a:p>
          <a:p>
            <a:endParaRPr lang="en-US" dirty="0"/>
          </a:p>
        </p:txBody>
      </p:sp>
    </p:spTree>
    <p:extLst>
      <p:ext uri="{BB962C8B-B14F-4D97-AF65-F5344CB8AC3E}">
        <p14:creationId xmlns:p14="http://schemas.microsoft.com/office/powerpoint/2010/main" val="36958917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F3210-5B2E-F412-FC26-8B06E739B7C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C15E7EF-D39E-51D9-E515-AB0103E34766}"/>
              </a:ext>
            </a:extLst>
          </p:cNvPr>
          <p:cNvPicPr>
            <a:picLocks noGrp="1" noChangeAspect="1"/>
          </p:cNvPicPr>
          <p:nvPr>
            <p:ph type="pic" sz="quarter" idx="10"/>
          </p:nvPr>
        </p:nvPicPr>
        <p:blipFill>
          <a:blip r:embed="rId3"/>
          <a:srcRect l="2175" r="2175"/>
          <a:stretch>
            <a:fillRect/>
          </a:stretch>
        </p:blipFill>
        <p:spPr>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905A6EF7-ADB4-2AA4-92C6-2D2352217E60}"/>
              </a:ext>
            </a:extLst>
          </p:cNvPr>
          <p:cNvSpPr>
            <a:spLocks noGrp="1"/>
          </p:cNvSpPr>
          <p:nvPr>
            <p:ph type="ctrTitle"/>
          </p:nvPr>
        </p:nvSpPr>
        <p:spPr>
          <a:xfrm>
            <a:off x="534838" y="1367858"/>
            <a:ext cx="5561035" cy="401061"/>
          </a:xfrm>
        </p:spPr>
        <p:txBody>
          <a:bodyPr>
            <a:normAutofit fontScale="90000"/>
          </a:bodyPr>
          <a:lstStyle/>
          <a:p>
            <a:r>
              <a:rPr lang="en-US" b="1" dirty="0"/>
              <a:t>Welcome and Introduction</a:t>
            </a:r>
          </a:p>
        </p:txBody>
      </p:sp>
      <p:sp>
        <p:nvSpPr>
          <p:cNvPr id="5" name="Text Placeholder 4">
            <a:extLst>
              <a:ext uri="{FF2B5EF4-FFF2-40B4-BE49-F238E27FC236}">
                <a16:creationId xmlns:a16="http://schemas.microsoft.com/office/drawing/2014/main" id="{26C17FC8-C2C6-4FED-2E63-0F7D481C2A86}"/>
              </a:ext>
            </a:extLst>
          </p:cNvPr>
          <p:cNvSpPr>
            <a:spLocks noGrp="1"/>
          </p:cNvSpPr>
          <p:nvPr>
            <p:ph type="body" sz="quarter" idx="11"/>
          </p:nvPr>
        </p:nvSpPr>
        <p:spPr>
          <a:xfrm>
            <a:off x="534839" y="1962151"/>
            <a:ext cx="5675461" cy="4594766"/>
          </a:xfrm>
        </p:spPr>
        <p:txBody>
          <a:bodyPr>
            <a:normAutofit fontScale="47500" lnSpcReduction="20000"/>
          </a:bodyPr>
          <a:lstStyle/>
          <a:p>
            <a:pPr marL="0" indent="0">
              <a:lnSpc>
                <a:spcPct val="110000"/>
              </a:lnSpc>
              <a:spcBef>
                <a:spcPts val="0"/>
              </a:spcBef>
              <a:spcAft>
                <a:spcPts val="600"/>
              </a:spcAft>
            </a:pPr>
            <a:r>
              <a:rPr lang="en-GB" sz="3400" b="1" dirty="0">
                <a:latin typeface="Arial" panose="020B0604020202020204" pitchFamily="34" charset="0"/>
                <a:cs typeface="Arial" panose="020B0604020202020204" pitchFamily="34" charset="0"/>
              </a:rPr>
              <a:t>Introduction of Site Team</a:t>
            </a:r>
          </a:p>
          <a:p>
            <a:pPr marL="0" indent="0">
              <a:lnSpc>
                <a:spcPct val="110000"/>
              </a:lnSpc>
              <a:spcBef>
                <a:spcPts val="0"/>
              </a:spcBef>
              <a:spcAft>
                <a:spcPts val="600"/>
              </a:spcAft>
            </a:pPr>
            <a:r>
              <a:rPr lang="en-GB" sz="3400" dirty="0">
                <a:latin typeface="Arial" panose="020B0604020202020204" pitchFamily="34" charset="0"/>
                <a:cs typeface="Arial" panose="020B0604020202020204" pitchFamily="34" charset="0"/>
              </a:rPr>
              <a:t>Students meet key site team members responsible for project safety and delivery</a:t>
            </a:r>
          </a:p>
          <a:p>
            <a:pPr marL="0" indent="0">
              <a:lnSpc>
                <a:spcPct val="110000"/>
              </a:lnSpc>
              <a:spcBef>
                <a:spcPts val="0"/>
              </a:spcBef>
              <a:spcAft>
                <a:spcPts val="600"/>
              </a:spcAft>
            </a:pPr>
            <a:endParaRPr lang="en-GB" sz="2100" b="1" dirty="0">
              <a:latin typeface="Arial" panose="020B0604020202020204" pitchFamily="34" charset="0"/>
              <a:cs typeface="Arial" panose="020B0604020202020204" pitchFamily="34" charset="0"/>
            </a:endParaRPr>
          </a:p>
          <a:p>
            <a:pPr marL="0" indent="0">
              <a:lnSpc>
                <a:spcPct val="110000"/>
              </a:lnSpc>
              <a:spcBef>
                <a:spcPts val="0"/>
              </a:spcBef>
              <a:spcAft>
                <a:spcPts val="600"/>
              </a:spcAft>
            </a:pPr>
            <a:r>
              <a:rPr lang="en-GB" sz="3400" b="1" dirty="0">
                <a:latin typeface="Arial" panose="020B0604020202020204" pitchFamily="34" charset="0"/>
                <a:cs typeface="Arial" panose="020B0604020202020204" pitchFamily="34" charset="0"/>
              </a:rPr>
              <a:t>Company Overview</a:t>
            </a:r>
          </a:p>
          <a:p>
            <a:pPr marL="0" indent="0">
              <a:lnSpc>
                <a:spcPct val="110000"/>
              </a:lnSpc>
              <a:spcBef>
                <a:spcPts val="0"/>
              </a:spcBef>
              <a:spcAft>
                <a:spcPts val="600"/>
              </a:spcAft>
            </a:pPr>
            <a:r>
              <a:rPr lang="en-GB" sz="3400" dirty="0">
                <a:latin typeface="Arial" panose="020B0604020202020204" pitchFamily="34" charset="0"/>
                <a:cs typeface="Arial" panose="020B0604020202020204" pitchFamily="34" charset="0"/>
              </a:rPr>
              <a:t>Overview of the company explains its role, specialisation, and position within the wider construction sector</a:t>
            </a:r>
          </a:p>
          <a:p>
            <a:pPr marL="0" indent="0">
              <a:lnSpc>
                <a:spcPct val="110000"/>
              </a:lnSpc>
              <a:spcBef>
                <a:spcPts val="0"/>
              </a:spcBef>
              <a:spcAft>
                <a:spcPts val="600"/>
              </a:spcAft>
            </a:pPr>
            <a:endParaRPr lang="en-GB" sz="2100" b="1" dirty="0">
              <a:latin typeface="Arial" panose="020B0604020202020204" pitchFamily="34" charset="0"/>
              <a:cs typeface="Arial" panose="020B0604020202020204" pitchFamily="34" charset="0"/>
            </a:endParaRPr>
          </a:p>
          <a:p>
            <a:pPr marL="0" indent="0">
              <a:lnSpc>
                <a:spcPct val="110000"/>
              </a:lnSpc>
              <a:spcBef>
                <a:spcPts val="0"/>
              </a:spcBef>
              <a:spcAft>
                <a:spcPts val="600"/>
              </a:spcAft>
            </a:pPr>
            <a:r>
              <a:rPr lang="en-GB" sz="3400" b="1" dirty="0">
                <a:latin typeface="Arial" panose="020B0604020202020204" pitchFamily="34" charset="0"/>
                <a:cs typeface="Arial" panose="020B0604020202020204" pitchFamily="34" charset="0"/>
              </a:rPr>
              <a:t>Purpose and Objectives</a:t>
            </a:r>
          </a:p>
          <a:p>
            <a:pPr marL="0" indent="0">
              <a:lnSpc>
                <a:spcPct val="110000"/>
              </a:lnSpc>
              <a:spcBef>
                <a:spcPts val="0"/>
              </a:spcBef>
              <a:spcAft>
                <a:spcPts val="600"/>
              </a:spcAft>
            </a:pPr>
            <a:r>
              <a:rPr lang="en-GB" sz="3400" dirty="0">
                <a:latin typeface="Arial" panose="020B0604020202020204" pitchFamily="34" charset="0"/>
                <a:cs typeface="Arial" panose="020B0604020202020204" pitchFamily="34" charset="0"/>
              </a:rPr>
              <a:t>Clear explanation of visit purpose to guide students on expected outcomes and experiences. Encourage students to ask questions, and observe trades </a:t>
            </a:r>
          </a:p>
          <a:p>
            <a:pPr marL="0" indent="0">
              <a:lnSpc>
                <a:spcPct val="110000"/>
              </a:lnSpc>
              <a:spcBef>
                <a:spcPts val="0"/>
              </a:spcBef>
              <a:spcAft>
                <a:spcPts val="600"/>
              </a:spcAft>
            </a:pPr>
            <a:endParaRPr lang="en-GB" sz="1800" b="1" dirty="0">
              <a:latin typeface="Arial" panose="020B0604020202020204" pitchFamily="34" charset="0"/>
              <a:cs typeface="Arial" panose="020B0604020202020204" pitchFamily="34" charset="0"/>
            </a:endParaRPr>
          </a:p>
          <a:p>
            <a:pPr marL="0" indent="0">
              <a:lnSpc>
                <a:spcPct val="110000"/>
              </a:lnSpc>
              <a:spcBef>
                <a:spcPts val="0"/>
              </a:spcBef>
              <a:spcAft>
                <a:spcPts val="600"/>
              </a:spcAft>
            </a:pPr>
            <a:r>
              <a:rPr lang="en-GB" sz="3400" b="1" dirty="0">
                <a:latin typeface="Arial" panose="020B0604020202020204" pitchFamily="34" charset="0"/>
                <a:cs typeface="Arial" panose="020B0604020202020204" pitchFamily="34" charset="0"/>
              </a:rPr>
              <a:t>Visit Agenda and Expectations</a:t>
            </a:r>
          </a:p>
          <a:p>
            <a:pPr marL="0" indent="0">
              <a:lnSpc>
                <a:spcPct val="110000"/>
              </a:lnSpc>
              <a:spcBef>
                <a:spcPts val="0"/>
              </a:spcBef>
              <a:spcAft>
                <a:spcPts val="600"/>
              </a:spcAft>
            </a:pPr>
            <a:r>
              <a:rPr lang="en-GB" sz="3400" dirty="0">
                <a:latin typeface="Arial" panose="020B0604020202020204" pitchFamily="34" charset="0"/>
                <a:cs typeface="Arial" panose="020B0604020202020204" pitchFamily="34" charset="0"/>
              </a:rPr>
              <a:t>Outline of visit duration and agenda helps manage behaviour and maintain focus for an engaging experience</a:t>
            </a:r>
          </a:p>
        </p:txBody>
      </p:sp>
    </p:spTree>
    <p:extLst>
      <p:ext uri="{BB962C8B-B14F-4D97-AF65-F5344CB8AC3E}">
        <p14:creationId xmlns:p14="http://schemas.microsoft.com/office/powerpoint/2010/main" val="449774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50A99-14EA-602F-4D17-A750033CC6DD}"/>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65146C9-4A16-0431-A87E-7D616585509B}"/>
              </a:ext>
            </a:extLst>
          </p:cNvPr>
          <p:cNvPicPr>
            <a:picLocks noGrp="1" noChangeAspect="1"/>
          </p:cNvPicPr>
          <p:nvPr>
            <p:ph type="pic" sz="quarter" idx="10"/>
          </p:nvPr>
        </p:nvPicPr>
        <p:blipFill>
          <a:blip r:embed="rId3"/>
          <a:srcRect t="158" b="158"/>
          <a:stretch/>
        </p:blipFill>
        <p:spPr>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2EBB3F14-72FA-3476-9A53-47955AE2A4A3}"/>
              </a:ext>
            </a:extLst>
          </p:cNvPr>
          <p:cNvSpPr>
            <a:spLocks noGrp="1"/>
          </p:cNvSpPr>
          <p:nvPr>
            <p:ph type="ctrTitle"/>
          </p:nvPr>
        </p:nvSpPr>
        <p:spPr>
          <a:xfrm>
            <a:off x="534838" y="1367858"/>
            <a:ext cx="5561035" cy="401061"/>
          </a:xfrm>
        </p:spPr>
        <p:txBody>
          <a:bodyPr>
            <a:normAutofit fontScale="90000"/>
          </a:bodyPr>
          <a:lstStyle/>
          <a:p>
            <a:r>
              <a:rPr lang="en-US" b="1" dirty="0"/>
              <a:t>Site Overview</a:t>
            </a:r>
          </a:p>
        </p:txBody>
      </p:sp>
      <p:sp>
        <p:nvSpPr>
          <p:cNvPr id="5" name="Text Placeholder 4">
            <a:extLst>
              <a:ext uri="{FF2B5EF4-FFF2-40B4-BE49-F238E27FC236}">
                <a16:creationId xmlns:a16="http://schemas.microsoft.com/office/drawing/2014/main" id="{FBF3CB57-8146-2FBD-A150-D94ED959110D}"/>
              </a:ext>
            </a:extLst>
          </p:cNvPr>
          <p:cNvSpPr>
            <a:spLocks noGrp="1"/>
          </p:cNvSpPr>
          <p:nvPr>
            <p:ph type="body" sz="quarter" idx="11"/>
          </p:nvPr>
        </p:nvSpPr>
        <p:spPr>
          <a:xfrm>
            <a:off x="534838" y="1873406"/>
            <a:ext cx="5836435" cy="4984594"/>
          </a:xfrm>
        </p:spPr>
        <p:txBody>
          <a:bodyPr>
            <a:normAutofit fontScale="77500" lnSpcReduction="20000"/>
          </a:bodyPr>
          <a:lstStyle/>
          <a:p>
            <a:pPr marL="0" indent="0">
              <a:lnSpc>
                <a:spcPct val="120000"/>
              </a:lnSpc>
              <a:spcBef>
                <a:spcPts val="0"/>
              </a:spcBef>
              <a:spcAft>
                <a:spcPts val="600"/>
              </a:spcAft>
            </a:pPr>
            <a:r>
              <a:rPr lang="en-US" sz="2000" b="1" dirty="0">
                <a:latin typeface="Arial" panose="020B0604020202020204" pitchFamily="34" charset="0"/>
                <a:cs typeface="Arial" panose="020B0604020202020204" pitchFamily="34" charset="0"/>
              </a:rPr>
              <a:t>Project Type and Scale</a:t>
            </a:r>
          </a:p>
          <a:p>
            <a:pPr marL="0" lvl="1" indent="0">
              <a:lnSpc>
                <a:spcPct val="120000"/>
              </a:lnSpc>
              <a:spcBef>
                <a:spcPts val="0"/>
              </a:spcBef>
              <a:spcAft>
                <a:spcPts val="600"/>
              </a:spcAft>
              <a:buNone/>
            </a:pPr>
            <a:r>
              <a:rPr lang="en-US" sz="2000" dirty="0">
                <a:latin typeface="Arial" panose="020B0604020202020204" pitchFamily="34" charset="0"/>
                <a:cs typeface="Arial" panose="020B0604020202020204" pitchFamily="34" charset="0"/>
              </a:rPr>
              <a:t>Explain the type of construction project and its overall scale and timeline to provide essential context.</a:t>
            </a:r>
          </a:p>
          <a:p>
            <a:pPr marL="0" indent="0">
              <a:lnSpc>
                <a:spcPct val="120000"/>
              </a:lnSpc>
              <a:spcBef>
                <a:spcPts val="0"/>
              </a:spcBef>
              <a:spcAft>
                <a:spcPts val="600"/>
              </a:spcAft>
            </a:pPr>
            <a:endParaRPr lang="en-US" sz="12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US" sz="2000" b="1" dirty="0">
                <a:latin typeface="Arial" panose="020B0604020202020204" pitchFamily="34" charset="0"/>
                <a:cs typeface="Arial" panose="020B0604020202020204" pitchFamily="34" charset="0"/>
              </a:rPr>
              <a:t>Current Construction Phase</a:t>
            </a:r>
          </a:p>
          <a:p>
            <a:pPr marL="0" lvl="1" indent="0">
              <a:lnSpc>
                <a:spcPct val="120000"/>
              </a:lnSpc>
              <a:spcBef>
                <a:spcPts val="0"/>
              </a:spcBef>
              <a:spcAft>
                <a:spcPts val="600"/>
              </a:spcAft>
              <a:buNone/>
            </a:pPr>
            <a:r>
              <a:rPr lang="en-US" sz="2000" dirty="0">
                <a:latin typeface="Arial" panose="020B0604020202020204" pitchFamily="34" charset="0"/>
                <a:cs typeface="Arial" panose="020B0604020202020204" pitchFamily="34" charset="0"/>
              </a:rPr>
              <a:t>Describe the current phase of works such as groundworks, structural construction, or internal fit-out to clarify ongoing activities.</a:t>
            </a:r>
          </a:p>
          <a:p>
            <a:pPr marL="0" indent="0">
              <a:lnSpc>
                <a:spcPct val="120000"/>
              </a:lnSpc>
              <a:spcBef>
                <a:spcPts val="0"/>
              </a:spcBef>
              <a:spcAft>
                <a:spcPts val="600"/>
              </a:spcAft>
            </a:pPr>
            <a:endParaRPr lang="en-US" sz="13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US" sz="2000" b="1" dirty="0">
                <a:latin typeface="Arial" panose="020B0604020202020204" pitchFamily="34" charset="0"/>
                <a:cs typeface="Arial" panose="020B0604020202020204" pitchFamily="34" charset="0"/>
              </a:rPr>
              <a:t>Key Trades Involved</a:t>
            </a:r>
          </a:p>
          <a:p>
            <a:pPr marL="0" lvl="1" indent="0">
              <a:lnSpc>
                <a:spcPct val="120000"/>
              </a:lnSpc>
              <a:spcBef>
                <a:spcPts val="0"/>
              </a:spcBef>
              <a:spcAft>
                <a:spcPts val="600"/>
              </a:spcAft>
              <a:buNone/>
            </a:pPr>
            <a:r>
              <a:rPr lang="en-US" sz="2000" dirty="0">
                <a:latin typeface="Arial" panose="020B0604020202020204" pitchFamily="34" charset="0"/>
                <a:cs typeface="Arial" panose="020B0604020202020204" pitchFamily="34" charset="0"/>
              </a:rPr>
              <a:t>Introduce key trades like groundworkers, carpenters, electricians, and bricklayers and how they work together to build the development.</a:t>
            </a:r>
          </a:p>
          <a:p>
            <a:pPr marL="0" indent="0">
              <a:lnSpc>
                <a:spcPct val="120000"/>
              </a:lnSpc>
              <a:spcBef>
                <a:spcPts val="0"/>
              </a:spcBef>
              <a:spcAft>
                <a:spcPts val="600"/>
              </a:spcAft>
            </a:pPr>
            <a:endParaRPr lang="en-US" sz="13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US" sz="2000" b="1" dirty="0">
                <a:latin typeface="Arial" panose="020B0604020202020204" pitchFamily="34" charset="0"/>
                <a:cs typeface="Arial" panose="020B0604020202020204" pitchFamily="34" charset="0"/>
              </a:rPr>
              <a:t>Community Impact</a:t>
            </a:r>
          </a:p>
          <a:p>
            <a:pPr marL="0" lvl="1" indent="0">
              <a:lnSpc>
                <a:spcPct val="120000"/>
              </a:lnSpc>
              <a:spcBef>
                <a:spcPts val="0"/>
              </a:spcBef>
              <a:spcAft>
                <a:spcPts val="600"/>
              </a:spcAft>
              <a:buNone/>
            </a:pPr>
            <a:r>
              <a:rPr lang="en-US" sz="2000" dirty="0">
                <a:latin typeface="Arial" panose="020B0604020202020204" pitchFamily="34" charset="0"/>
                <a:cs typeface="Arial" panose="020B0604020202020204" pitchFamily="34" charset="0"/>
              </a:rPr>
              <a:t>Highlight how the development benefits the local community through housing, jobs, and infrastructure improvements.</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63356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B1B9452-A794-AD5E-A270-EDCF3568716A}"/>
              </a:ext>
            </a:extLst>
          </p:cNvPr>
          <p:cNvPicPr>
            <a:picLocks noGrp="1" noChangeAspect="1"/>
          </p:cNvPicPr>
          <p:nvPr>
            <p:ph type="pic" sz="quarter" idx="13"/>
          </p:nvPr>
        </p:nvPicPr>
        <p:blipFill>
          <a:blip r:embed="rId3"/>
          <a:srcRect t="7763" b="7763"/>
          <a:stretch/>
        </p:blipFill>
        <p:spPr>
          <a:custGeom>
            <a:avLst/>
            <a:gdLst>
              <a:gd name="csX0" fmla="*/ 298648 w 12192000"/>
              <a:gd name="csY0" fmla="*/ 254000 h 6858000"/>
              <a:gd name="csX1" fmla="*/ 254125 w 12192000"/>
              <a:gd name="csY1" fmla="*/ 298501 h 6858000"/>
              <a:gd name="csX2" fmla="*/ 254125 w 12192000"/>
              <a:gd name="csY2" fmla="*/ 6582258 h 6858000"/>
              <a:gd name="csX3" fmla="*/ 287466 w 12192000"/>
              <a:gd name="csY3" fmla="*/ 6600546 h 6858000"/>
              <a:gd name="csX4" fmla="*/ 988904 w 12192000"/>
              <a:gd name="csY4" fmla="*/ 6154471 h 6858000"/>
              <a:gd name="csX5" fmla="*/ 1100414 w 12192000"/>
              <a:gd name="csY5" fmla="*/ 6122010 h 6858000"/>
              <a:gd name="csX6" fmla="*/ 5190462 w 12192000"/>
              <a:gd name="csY6" fmla="*/ 6122010 h 6858000"/>
              <a:gd name="csX7" fmla="*/ 5234985 w 12192000"/>
              <a:gd name="csY7" fmla="*/ 6077509 h 6858000"/>
              <a:gd name="csX8" fmla="*/ 5234985 w 12192000"/>
              <a:gd name="csY8" fmla="*/ 298501 h 6858000"/>
              <a:gd name="csX9" fmla="*/ 5190462 w 12192000"/>
              <a:gd name="csY9" fmla="*/ 254000 h 6858000"/>
              <a:gd name="csX10" fmla="*/ 0 w 12192000"/>
              <a:gd name="csY10" fmla="*/ 0 h 6858000"/>
              <a:gd name="csX11" fmla="*/ 12192000 w 12192000"/>
              <a:gd name="csY11" fmla="*/ 0 h 6858000"/>
              <a:gd name="csX12" fmla="*/ 12192000 w 12192000"/>
              <a:gd name="csY12" fmla="*/ 6858000 h 6858000"/>
              <a:gd name="csX13" fmla="*/ 0 w 12192000"/>
              <a:gd name="csY13" fmla="*/ 6858000 h 685800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Lst>
            <a:rect l="l" t="t" r="r" b="b"/>
            <a:pathLst>
              <a:path w="12192000" h="6858000">
                <a:moveTo>
                  <a:pt x="298648" y="254000"/>
                </a:moveTo>
                <a:cubicBezTo>
                  <a:pt x="274048" y="254000"/>
                  <a:pt x="254125" y="273914"/>
                  <a:pt x="254125" y="298501"/>
                </a:cubicBezTo>
                <a:lnTo>
                  <a:pt x="254125" y="6582258"/>
                </a:lnTo>
                <a:cubicBezTo>
                  <a:pt x="254125" y="6599377"/>
                  <a:pt x="273032" y="6609741"/>
                  <a:pt x="287466" y="6600546"/>
                </a:cubicBezTo>
                <a:lnTo>
                  <a:pt x="988904" y="6154471"/>
                </a:lnTo>
                <a:cubicBezTo>
                  <a:pt x="1022245" y="6133287"/>
                  <a:pt x="1060923" y="6122010"/>
                  <a:pt x="1100414" y="6122010"/>
                </a:cubicBezTo>
                <a:lnTo>
                  <a:pt x="5190462" y="6122010"/>
                </a:lnTo>
                <a:cubicBezTo>
                  <a:pt x="5215062" y="6122010"/>
                  <a:pt x="5234985" y="6102096"/>
                  <a:pt x="5234985" y="6077509"/>
                </a:cubicBezTo>
                <a:lnTo>
                  <a:pt x="5234985" y="298501"/>
                </a:lnTo>
                <a:cubicBezTo>
                  <a:pt x="5234985" y="273914"/>
                  <a:pt x="5215062" y="254000"/>
                  <a:pt x="5190462" y="254000"/>
                </a:cubicBezTo>
                <a:close/>
                <a:moveTo>
                  <a:pt x="0" y="0"/>
                </a:moveTo>
                <a:lnTo>
                  <a:pt x="12192000" y="0"/>
                </a:lnTo>
                <a:lnTo>
                  <a:pt x="12192000" y="6858000"/>
                </a:lnTo>
                <a:lnTo>
                  <a:pt x="0" y="6858000"/>
                </a:lnTo>
                <a:close/>
              </a:path>
            </a:pathLst>
          </a:custGeom>
          <a:solidFill>
            <a:srgbClr val="D3E5D7"/>
          </a:solidFill>
        </p:spPr>
      </p:pic>
      <p:sp>
        <p:nvSpPr>
          <p:cNvPr id="3" name="Title 2">
            <a:extLst>
              <a:ext uri="{FF2B5EF4-FFF2-40B4-BE49-F238E27FC236}">
                <a16:creationId xmlns:a16="http://schemas.microsoft.com/office/drawing/2014/main" id="{26BE38F9-D5A1-85B5-4B68-5EDB66291C7B}"/>
              </a:ext>
            </a:extLst>
          </p:cNvPr>
          <p:cNvSpPr>
            <a:spLocks noGrp="1"/>
          </p:cNvSpPr>
          <p:nvPr>
            <p:ph type="ctrTitle"/>
          </p:nvPr>
        </p:nvSpPr>
        <p:spPr>
          <a:xfrm>
            <a:off x="534839" y="1289417"/>
            <a:ext cx="4415113" cy="401061"/>
          </a:xfrm>
        </p:spPr>
        <p:txBody>
          <a:bodyPr>
            <a:normAutofit fontScale="90000"/>
          </a:bodyPr>
          <a:lstStyle/>
          <a:p>
            <a:r>
              <a:rPr lang="en-US" b="1" dirty="0"/>
              <a:t>Health &amp; Safety</a:t>
            </a:r>
          </a:p>
        </p:txBody>
      </p:sp>
      <p:sp>
        <p:nvSpPr>
          <p:cNvPr id="5" name="Text Placeholder 4">
            <a:extLst>
              <a:ext uri="{FF2B5EF4-FFF2-40B4-BE49-F238E27FC236}">
                <a16:creationId xmlns:a16="http://schemas.microsoft.com/office/drawing/2014/main" id="{6CA5B65D-BE3E-1B16-CF5A-E60F439759BD}"/>
              </a:ext>
            </a:extLst>
          </p:cNvPr>
          <p:cNvSpPr>
            <a:spLocks noGrp="1"/>
          </p:cNvSpPr>
          <p:nvPr>
            <p:ph type="body" sz="quarter" idx="11"/>
          </p:nvPr>
        </p:nvSpPr>
        <p:spPr>
          <a:xfrm>
            <a:off x="534839" y="1784195"/>
            <a:ext cx="4675114" cy="4404731"/>
          </a:xfrm>
        </p:spPr>
        <p:txBody>
          <a:bodyPr>
            <a:normAutofit fontScale="47500" lnSpcReduction="20000"/>
          </a:bodyPr>
          <a:lstStyle/>
          <a:p>
            <a:pPr marL="0" indent="0">
              <a:lnSpc>
                <a:spcPct val="120000"/>
              </a:lnSpc>
              <a:spcBef>
                <a:spcPts val="0"/>
              </a:spcBef>
              <a:spcAft>
                <a:spcPts val="600"/>
              </a:spcAft>
            </a:pPr>
            <a:r>
              <a:rPr lang="en-GB" sz="2900" b="1" dirty="0">
                <a:latin typeface="Arial" panose="020B0604020202020204" pitchFamily="34" charset="0"/>
                <a:cs typeface="Arial" panose="020B0604020202020204" pitchFamily="34" charset="0"/>
              </a:rPr>
              <a:t>Follow Site Staff Instructions</a:t>
            </a:r>
          </a:p>
          <a:p>
            <a:pPr marL="0" indent="0">
              <a:lnSpc>
                <a:spcPct val="120000"/>
              </a:lnSpc>
              <a:spcBef>
                <a:spcPts val="0"/>
              </a:spcBef>
              <a:spcAft>
                <a:spcPts val="600"/>
              </a:spcAft>
            </a:pPr>
            <a:r>
              <a:rPr lang="en-GB" sz="2900" dirty="0">
                <a:latin typeface="Arial" panose="020B0604020202020204" pitchFamily="34" charset="0"/>
                <a:cs typeface="Arial" panose="020B0604020202020204" pitchFamily="34" charset="0"/>
              </a:rPr>
              <a:t>Always follow guidance from site staff who understand hazards and safe management on construction sites</a:t>
            </a:r>
          </a:p>
          <a:p>
            <a:pPr marL="0" indent="0">
              <a:lnSpc>
                <a:spcPct val="120000"/>
              </a:lnSpc>
              <a:spcBef>
                <a:spcPts val="0"/>
              </a:spcBef>
              <a:spcAft>
                <a:spcPts val="600"/>
              </a:spcAft>
            </a:pPr>
            <a:endParaRPr lang="en-GB" sz="21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GB" sz="2900" b="1" dirty="0">
                <a:latin typeface="Arial" panose="020B0604020202020204" pitchFamily="34" charset="0"/>
                <a:cs typeface="Arial" panose="020B0604020202020204" pitchFamily="34" charset="0"/>
              </a:rPr>
              <a:t>Stay with Designated Guide</a:t>
            </a:r>
          </a:p>
          <a:p>
            <a:pPr marL="0" indent="0">
              <a:lnSpc>
                <a:spcPct val="120000"/>
              </a:lnSpc>
              <a:spcBef>
                <a:spcPts val="0"/>
              </a:spcBef>
              <a:spcAft>
                <a:spcPts val="600"/>
              </a:spcAft>
            </a:pPr>
            <a:r>
              <a:rPr lang="en-GB" sz="2900" dirty="0">
                <a:latin typeface="Arial" panose="020B0604020202020204" pitchFamily="34" charset="0"/>
                <a:cs typeface="Arial" panose="020B0604020202020204" pitchFamily="34" charset="0"/>
              </a:rPr>
              <a:t>Remain with the designated guide to avoid unsafe or restricted areas during the site visit</a:t>
            </a:r>
          </a:p>
          <a:p>
            <a:pPr marL="0" indent="0">
              <a:lnSpc>
                <a:spcPct val="120000"/>
              </a:lnSpc>
              <a:spcBef>
                <a:spcPts val="0"/>
              </a:spcBef>
              <a:spcAft>
                <a:spcPts val="600"/>
              </a:spcAft>
            </a:pPr>
            <a:endParaRPr lang="en-GB" sz="21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GB" sz="2900" b="1" dirty="0">
                <a:latin typeface="Arial" panose="020B0604020202020204" pitchFamily="34" charset="0"/>
                <a:cs typeface="Arial" panose="020B0604020202020204" pitchFamily="34" charset="0"/>
              </a:rPr>
              <a:t>Avoid Unsafe Behaviours</a:t>
            </a:r>
          </a:p>
          <a:p>
            <a:pPr marL="0" indent="0">
              <a:lnSpc>
                <a:spcPct val="120000"/>
              </a:lnSpc>
              <a:spcBef>
                <a:spcPts val="0"/>
              </a:spcBef>
              <a:spcAft>
                <a:spcPts val="600"/>
              </a:spcAft>
            </a:pPr>
            <a:r>
              <a:rPr lang="en-GB" sz="2900" dirty="0">
                <a:latin typeface="Arial" panose="020B0604020202020204" pitchFamily="34" charset="0"/>
                <a:cs typeface="Arial" panose="020B0604020202020204" pitchFamily="34" charset="0"/>
              </a:rPr>
              <a:t>Unsafe actions such as running  are prohibited to prevent serious accidents on site. Be aware of vehicles and plant. No phones and no photography unless authorised</a:t>
            </a:r>
          </a:p>
          <a:p>
            <a:pPr marL="0" indent="0">
              <a:lnSpc>
                <a:spcPct val="120000"/>
              </a:lnSpc>
              <a:spcBef>
                <a:spcPts val="0"/>
              </a:spcBef>
              <a:spcAft>
                <a:spcPts val="600"/>
              </a:spcAft>
            </a:pPr>
            <a:endParaRPr lang="en-GB" sz="2100" b="1" dirty="0">
              <a:latin typeface="Arial" panose="020B0604020202020204" pitchFamily="34" charset="0"/>
              <a:cs typeface="Arial" panose="020B0604020202020204" pitchFamily="34" charset="0"/>
            </a:endParaRPr>
          </a:p>
          <a:p>
            <a:pPr marL="0" indent="0">
              <a:lnSpc>
                <a:spcPct val="120000"/>
              </a:lnSpc>
              <a:spcBef>
                <a:spcPts val="0"/>
              </a:spcBef>
              <a:spcAft>
                <a:spcPts val="600"/>
              </a:spcAft>
            </a:pPr>
            <a:r>
              <a:rPr lang="en-GB" sz="2900" b="1" dirty="0">
                <a:latin typeface="Arial" panose="020B0604020202020204" pitchFamily="34" charset="0"/>
                <a:cs typeface="Arial" panose="020B0604020202020204" pitchFamily="34" charset="0"/>
              </a:rPr>
              <a:t>Report Hazards Promptly</a:t>
            </a:r>
          </a:p>
          <a:p>
            <a:pPr marL="0" indent="0">
              <a:lnSpc>
                <a:spcPct val="120000"/>
              </a:lnSpc>
              <a:spcBef>
                <a:spcPts val="0"/>
              </a:spcBef>
              <a:spcAft>
                <a:spcPts val="600"/>
              </a:spcAft>
            </a:pPr>
            <a:r>
              <a:rPr lang="en-GB" sz="2900" dirty="0">
                <a:latin typeface="Arial" panose="020B0604020202020204" pitchFamily="34" charset="0"/>
                <a:cs typeface="Arial" panose="020B0604020202020204" pitchFamily="34" charset="0"/>
              </a:rPr>
              <a:t>Report any unsafe conditions or hazards immediately to site staff to ensure prompt action.</a:t>
            </a:r>
          </a:p>
        </p:txBody>
      </p:sp>
    </p:spTree>
    <p:extLst>
      <p:ext uri="{BB962C8B-B14F-4D97-AF65-F5344CB8AC3E}">
        <p14:creationId xmlns:p14="http://schemas.microsoft.com/office/powerpoint/2010/main" val="2743117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9BF23D-5596-B915-87EA-EAEAB74F08D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495A613-1811-2F26-1515-953468483D7F}"/>
              </a:ext>
            </a:extLst>
          </p:cNvPr>
          <p:cNvSpPr>
            <a:spLocks noGrp="1"/>
          </p:cNvSpPr>
          <p:nvPr>
            <p:ph type="ctrTitle"/>
          </p:nvPr>
        </p:nvSpPr>
        <p:spPr>
          <a:xfrm>
            <a:off x="534838" y="1367858"/>
            <a:ext cx="5561035" cy="401061"/>
          </a:xfrm>
        </p:spPr>
        <p:txBody>
          <a:bodyPr>
            <a:normAutofit fontScale="90000"/>
          </a:bodyPr>
          <a:lstStyle/>
          <a:p>
            <a:r>
              <a:rPr lang="en-US" b="1" dirty="0"/>
              <a:t>Personal Protective Equipment</a:t>
            </a:r>
          </a:p>
        </p:txBody>
      </p:sp>
      <p:sp>
        <p:nvSpPr>
          <p:cNvPr id="5" name="Text Placeholder 4">
            <a:extLst>
              <a:ext uri="{FF2B5EF4-FFF2-40B4-BE49-F238E27FC236}">
                <a16:creationId xmlns:a16="http://schemas.microsoft.com/office/drawing/2014/main" id="{3BD421BA-5A1A-DD54-DD3D-EAB0203F2877}"/>
              </a:ext>
            </a:extLst>
          </p:cNvPr>
          <p:cNvSpPr>
            <a:spLocks noGrp="1"/>
          </p:cNvSpPr>
          <p:nvPr>
            <p:ph type="body" sz="quarter" idx="11"/>
          </p:nvPr>
        </p:nvSpPr>
        <p:spPr>
          <a:xfrm>
            <a:off x="534839" y="1962151"/>
            <a:ext cx="5675461" cy="4383392"/>
          </a:xfrm>
        </p:spPr>
        <p:txBody>
          <a:bodyPr>
            <a:normAutofit/>
          </a:bodyPr>
          <a:lstStyle/>
          <a:p>
            <a:pPr marL="0" indent="0">
              <a:spcBef>
                <a:spcPts val="2500"/>
              </a:spcBef>
            </a:pPr>
            <a:r>
              <a:rPr lang="en-US" b="1" dirty="0">
                <a:latin typeface="Arial" panose="020B0604020202020204" pitchFamily="34" charset="0"/>
                <a:cs typeface="Arial" panose="020B0604020202020204" pitchFamily="34" charset="0"/>
              </a:rPr>
              <a:t>Importance of PPE</a:t>
            </a:r>
          </a:p>
          <a:p>
            <a:pPr marL="0" lvl="1" indent="0">
              <a:buNone/>
            </a:pPr>
            <a:r>
              <a:rPr lang="en-US" sz="1600" dirty="0">
                <a:latin typeface="Arial" panose="020B0604020202020204" pitchFamily="34" charset="0"/>
                <a:cs typeface="Arial" panose="020B0604020202020204" pitchFamily="34" charset="0"/>
              </a:rPr>
              <a:t>PPE is essential for reducing injury risks and acts as the last line of defence on construction sites</a:t>
            </a:r>
          </a:p>
          <a:p>
            <a:pPr marL="0" indent="0">
              <a:spcBef>
                <a:spcPts val="2500"/>
              </a:spcBef>
            </a:pPr>
            <a:r>
              <a:rPr lang="en-US" b="1" dirty="0">
                <a:latin typeface="Arial" panose="020B0604020202020204" pitchFamily="34" charset="0"/>
                <a:cs typeface="Arial" panose="020B0604020202020204" pitchFamily="34" charset="0"/>
              </a:rPr>
              <a:t>Standard PPE Items</a:t>
            </a:r>
          </a:p>
          <a:p>
            <a:pPr marL="0" lvl="1" indent="0">
              <a:buNone/>
            </a:pPr>
            <a:r>
              <a:rPr lang="en-US" sz="1600" dirty="0">
                <a:latin typeface="Arial" panose="020B0604020202020204" pitchFamily="34" charset="0"/>
                <a:cs typeface="Arial" panose="020B0604020202020204" pitchFamily="34" charset="0"/>
              </a:rPr>
              <a:t>Standard PPE includes hard hats, high-visibility vests, and safety boots for protection against various hazards</a:t>
            </a:r>
          </a:p>
          <a:p>
            <a:pPr marL="0" indent="0">
              <a:spcBef>
                <a:spcPts val="2500"/>
              </a:spcBef>
            </a:pPr>
            <a:r>
              <a:rPr lang="en-US" b="1" dirty="0">
                <a:latin typeface="Arial" panose="020B0604020202020204" pitchFamily="34" charset="0"/>
                <a:cs typeface="Arial" panose="020B0604020202020204" pitchFamily="34" charset="0"/>
              </a:rPr>
              <a:t>Correct Usage and Safety</a:t>
            </a:r>
          </a:p>
          <a:p>
            <a:pPr marL="0" lvl="1" indent="0">
              <a:buNone/>
            </a:pPr>
            <a:r>
              <a:rPr lang="en-US" sz="1600" dirty="0">
                <a:latin typeface="Arial" panose="020B0604020202020204" pitchFamily="34" charset="0"/>
                <a:cs typeface="Arial" panose="020B0604020202020204" pitchFamily="34" charset="0"/>
              </a:rPr>
              <a:t>Students must wear PPE correctly, respect site rules, and report damaged or ill-fitting equipment immediately</a:t>
            </a:r>
          </a:p>
          <a:p>
            <a:endParaRPr lang="en-US" dirty="0"/>
          </a:p>
        </p:txBody>
      </p:sp>
      <p:pic>
        <p:nvPicPr>
          <p:cNvPr id="8" name="Picture Placeholder 7" descr="Four individuals in high-visibility vests and hard hats are gathered around a construction site, with one holding a tool or device, under a clear sky with bare trees in the background.&#10;&#10;AI-generated content may be incorrect.">
            <a:extLst>
              <a:ext uri="{FF2B5EF4-FFF2-40B4-BE49-F238E27FC236}">
                <a16:creationId xmlns:a16="http://schemas.microsoft.com/office/drawing/2014/main" id="{E2D43969-6227-BC27-A35F-723A7135E23E}"/>
              </a:ext>
            </a:extLst>
          </p:cNvPr>
          <p:cNvPicPr>
            <a:picLocks noGrp="1" noChangeAspect="1"/>
          </p:cNvPicPr>
          <p:nvPr>
            <p:ph type="pic" sz="quarter" idx="10"/>
          </p:nvPr>
        </p:nvPicPr>
        <p:blipFill>
          <a:blip r:embed="rId3"/>
          <a:srcRect l="5614" t="9272" r="9043" b="1607"/>
          <a:stretch>
            <a:fillRect/>
          </a:stretch>
        </p:blipFill>
        <p:spPr>
          <a:xfrm>
            <a:off x="6371273" y="1768919"/>
            <a:ext cx="5531549" cy="3855212"/>
          </a:xfrm>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Tree>
    <p:extLst>
      <p:ext uri="{BB962C8B-B14F-4D97-AF65-F5344CB8AC3E}">
        <p14:creationId xmlns:p14="http://schemas.microsoft.com/office/powerpoint/2010/main" val="257188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833EA-A6CD-E74F-6A89-F24F7E4CF870}"/>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387CE8B-1259-C735-0D7D-27EB177B0E45}"/>
              </a:ext>
            </a:extLst>
          </p:cNvPr>
          <p:cNvPicPr>
            <a:picLocks noGrp="1" noChangeAspect="1"/>
          </p:cNvPicPr>
          <p:nvPr>
            <p:ph type="pic" sz="quarter" idx="10"/>
          </p:nvPr>
        </p:nvPicPr>
        <p:blipFill>
          <a:blip r:embed="rId3"/>
          <a:srcRect t="5260" b="5260"/>
          <a:stretch/>
        </p:blipFill>
        <p:spPr>
          <a:custGeom>
            <a:avLst/>
            <a:gdLst>
              <a:gd name="csX0" fmla="*/ 49403 w 5531549"/>
              <a:gd name="csY0" fmla="*/ 0 h 3855212"/>
              <a:gd name="csX1" fmla="*/ 5482146 w 5531549"/>
              <a:gd name="csY1" fmla="*/ 0 h 3855212"/>
              <a:gd name="csX2" fmla="*/ 5531549 w 5531549"/>
              <a:gd name="csY2" fmla="*/ 49403 h 3855212"/>
              <a:gd name="csX3" fmla="*/ 5531549 w 5531549"/>
              <a:gd name="csY3" fmla="*/ 3270314 h 3855212"/>
              <a:gd name="csX4" fmla="*/ 5482146 w 5531549"/>
              <a:gd name="csY4" fmla="*/ 3319716 h 3855212"/>
              <a:gd name="csX5" fmla="*/ 939800 w 5531549"/>
              <a:gd name="csY5" fmla="*/ 3319716 h 3855212"/>
              <a:gd name="csX6" fmla="*/ 815975 w 5531549"/>
              <a:gd name="csY6" fmla="*/ 3355784 h 3855212"/>
              <a:gd name="csX7" fmla="*/ 37021 w 5531549"/>
              <a:gd name="csY7" fmla="*/ 3851402 h 3855212"/>
              <a:gd name="csX8" fmla="*/ 0 w 5531549"/>
              <a:gd name="csY8" fmla="*/ 3831082 h 3855212"/>
              <a:gd name="csX9" fmla="*/ 0 w 5531549"/>
              <a:gd name="csY9" fmla="*/ 49403 h 3855212"/>
              <a:gd name="csX10" fmla="*/ 49403 w 5531549"/>
              <a:gd name="csY10" fmla="*/ 0 h 3855212"/>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5531549" h="3855212">
                <a:moveTo>
                  <a:pt x="49403" y="0"/>
                </a:moveTo>
                <a:lnTo>
                  <a:pt x="5482146" y="0"/>
                </a:lnTo>
                <a:cubicBezTo>
                  <a:pt x="5509451" y="0"/>
                  <a:pt x="5531549" y="22098"/>
                  <a:pt x="5531549" y="49403"/>
                </a:cubicBezTo>
                <a:lnTo>
                  <a:pt x="5531549" y="3270314"/>
                </a:lnTo>
                <a:cubicBezTo>
                  <a:pt x="5531549" y="3297619"/>
                  <a:pt x="5509451" y="3319716"/>
                  <a:pt x="5482146" y="3319716"/>
                </a:cubicBezTo>
                <a:lnTo>
                  <a:pt x="939800" y="3319716"/>
                </a:lnTo>
                <a:cubicBezTo>
                  <a:pt x="895985" y="3319716"/>
                  <a:pt x="852996" y="3332226"/>
                  <a:pt x="815975" y="3355784"/>
                </a:cubicBezTo>
                <a:lnTo>
                  <a:pt x="37021" y="3851402"/>
                </a:lnTo>
                <a:cubicBezTo>
                  <a:pt x="20955" y="3861626"/>
                  <a:pt x="0" y="3850069"/>
                  <a:pt x="0" y="3831082"/>
                </a:cubicBezTo>
                <a:lnTo>
                  <a:pt x="0" y="49403"/>
                </a:lnTo>
                <a:cubicBezTo>
                  <a:pt x="0" y="22098"/>
                  <a:pt x="22098" y="0"/>
                  <a:pt x="49403" y="0"/>
                </a:cubicBezTo>
                <a:close/>
              </a:path>
            </a:pathLst>
          </a:custGeom>
          <a:solidFill>
            <a:srgbClr val="D3E5D7"/>
          </a:solidFill>
        </p:spPr>
      </p:pic>
      <p:sp>
        <p:nvSpPr>
          <p:cNvPr id="3" name="Title 2">
            <a:extLst>
              <a:ext uri="{FF2B5EF4-FFF2-40B4-BE49-F238E27FC236}">
                <a16:creationId xmlns:a16="http://schemas.microsoft.com/office/drawing/2014/main" id="{65DCAA1E-B29B-1B46-321B-AAA3257DAF71}"/>
              </a:ext>
            </a:extLst>
          </p:cNvPr>
          <p:cNvSpPr>
            <a:spLocks noGrp="1"/>
          </p:cNvSpPr>
          <p:nvPr>
            <p:ph type="ctrTitle"/>
          </p:nvPr>
        </p:nvSpPr>
        <p:spPr>
          <a:xfrm>
            <a:off x="534838" y="1367858"/>
            <a:ext cx="5561035" cy="401061"/>
          </a:xfrm>
        </p:spPr>
        <p:txBody>
          <a:bodyPr>
            <a:normAutofit fontScale="90000"/>
          </a:bodyPr>
          <a:lstStyle/>
          <a:p>
            <a:r>
              <a:rPr lang="en-US" b="1" dirty="0"/>
              <a:t>Emergency Procedures</a:t>
            </a:r>
          </a:p>
        </p:txBody>
      </p:sp>
      <p:sp>
        <p:nvSpPr>
          <p:cNvPr id="5" name="Text Placeholder 4">
            <a:extLst>
              <a:ext uri="{FF2B5EF4-FFF2-40B4-BE49-F238E27FC236}">
                <a16:creationId xmlns:a16="http://schemas.microsoft.com/office/drawing/2014/main" id="{C83F0AE5-D89E-E2F6-4E59-52B618FF22EC}"/>
              </a:ext>
            </a:extLst>
          </p:cNvPr>
          <p:cNvSpPr>
            <a:spLocks noGrp="1"/>
          </p:cNvSpPr>
          <p:nvPr>
            <p:ph type="body" sz="quarter" idx="11"/>
          </p:nvPr>
        </p:nvSpPr>
        <p:spPr>
          <a:xfrm>
            <a:off x="534839" y="1962151"/>
            <a:ext cx="5675461" cy="4383392"/>
          </a:xfrm>
        </p:spPr>
        <p:txBody>
          <a:bodyPr>
            <a:normAutofit/>
          </a:bodyPr>
          <a:lstStyle/>
          <a:p>
            <a:pPr marL="0" indent="0">
              <a:spcBef>
                <a:spcPts val="0"/>
              </a:spcBef>
            </a:pPr>
            <a:r>
              <a:rPr lang="en-GB" b="1" dirty="0">
                <a:latin typeface="Arial" panose="020B0604020202020204" pitchFamily="34" charset="0"/>
                <a:cs typeface="Arial" panose="020B0604020202020204" pitchFamily="34" charset="0"/>
              </a:rPr>
              <a:t>Emergency Response Actions</a:t>
            </a:r>
          </a:p>
          <a:p>
            <a:pPr marL="0" indent="0">
              <a:spcBef>
                <a:spcPts val="0"/>
              </a:spcBef>
            </a:pPr>
            <a:r>
              <a:rPr lang="en-GB" dirty="0">
                <a:latin typeface="Arial" panose="020B0604020202020204" pitchFamily="34" charset="0"/>
                <a:cs typeface="Arial" panose="020B0604020202020204" pitchFamily="34" charset="0"/>
              </a:rPr>
              <a:t>Students must go directly to the assembly point during an alarm without collecting belongings to ensure safety</a:t>
            </a:r>
          </a:p>
          <a:p>
            <a:pPr marL="0" indent="0">
              <a:spcBef>
                <a:spcPts val="0"/>
              </a:spcBef>
            </a:pPr>
            <a:endParaRPr lang="en-GB" b="1" dirty="0">
              <a:latin typeface="Arial" panose="020B0604020202020204" pitchFamily="34" charset="0"/>
              <a:cs typeface="Arial" panose="020B0604020202020204" pitchFamily="34" charset="0"/>
            </a:endParaRPr>
          </a:p>
          <a:p>
            <a:pPr marL="0" indent="0">
              <a:spcBef>
                <a:spcPts val="0"/>
              </a:spcBef>
            </a:pPr>
            <a:r>
              <a:rPr lang="en-GB" b="1" dirty="0">
                <a:latin typeface="Arial" panose="020B0604020202020204" pitchFamily="34" charset="0"/>
                <a:cs typeface="Arial" panose="020B0604020202020204" pitchFamily="34" charset="0"/>
              </a:rPr>
              <a:t>Emergency Communication Methods</a:t>
            </a:r>
          </a:p>
          <a:p>
            <a:pPr marL="0" indent="0">
              <a:spcBef>
                <a:spcPts val="0"/>
              </a:spcBef>
            </a:pPr>
            <a:r>
              <a:rPr lang="en-GB" dirty="0">
                <a:latin typeface="Arial" panose="020B0604020202020204" pitchFamily="34" charset="0"/>
                <a:cs typeface="Arial" panose="020B0604020202020204" pitchFamily="34" charset="0"/>
              </a:rPr>
              <a:t>Emergencies are communicated via alarms or verbal instructions to guide everyone calmly and clearly</a:t>
            </a:r>
          </a:p>
          <a:p>
            <a:pPr marL="0" indent="0">
              <a:spcBef>
                <a:spcPts val="0"/>
              </a:spcBef>
            </a:pPr>
            <a:endParaRPr lang="en-GB" b="1" dirty="0">
              <a:latin typeface="Arial" panose="020B0604020202020204" pitchFamily="34" charset="0"/>
              <a:cs typeface="Arial" panose="020B0604020202020204" pitchFamily="34" charset="0"/>
            </a:endParaRPr>
          </a:p>
          <a:p>
            <a:pPr marL="0" indent="0">
              <a:spcBef>
                <a:spcPts val="0"/>
              </a:spcBef>
            </a:pPr>
            <a:r>
              <a:rPr lang="en-GB" b="1" dirty="0">
                <a:latin typeface="Arial" panose="020B0604020202020204" pitchFamily="34" charset="0"/>
                <a:cs typeface="Arial" panose="020B0604020202020204" pitchFamily="34" charset="0"/>
              </a:rPr>
              <a:t>First Aid and Injury Reporting</a:t>
            </a:r>
          </a:p>
          <a:p>
            <a:pPr marL="0" indent="0">
              <a:spcBef>
                <a:spcPts val="0"/>
              </a:spcBef>
            </a:pPr>
            <a:r>
              <a:rPr lang="en-GB" dirty="0">
                <a:latin typeface="Arial" panose="020B0604020202020204" pitchFamily="34" charset="0"/>
                <a:cs typeface="Arial" panose="020B0604020202020204" pitchFamily="34" charset="0"/>
              </a:rPr>
              <a:t>First aid arrangements and contact info for trained responders must be clear; all injuries should be reported promptly</a:t>
            </a:r>
          </a:p>
          <a:p>
            <a:endParaRPr lang="en-US" dirty="0"/>
          </a:p>
        </p:txBody>
      </p:sp>
    </p:spTree>
    <p:extLst>
      <p:ext uri="{BB962C8B-B14F-4D97-AF65-F5344CB8AC3E}">
        <p14:creationId xmlns:p14="http://schemas.microsoft.com/office/powerpoint/2010/main" val="21085707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139CDB-B853-7230-8E88-7677623873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6EDB656-A18D-6F58-DA05-F3872038A23D}"/>
              </a:ext>
            </a:extLst>
          </p:cNvPr>
          <p:cNvSpPr>
            <a:spLocks noGrp="1"/>
          </p:cNvSpPr>
          <p:nvPr>
            <p:ph type="ctrTitle"/>
          </p:nvPr>
        </p:nvSpPr>
        <p:spPr>
          <a:xfrm>
            <a:off x="534838" y="1367858"/>
            <a:ext cx="5561035" cy="401061"/>
          </a:xfrm>
        </p:spPr>
        <p:txBody>
          <a:bodyPr>
            <a:normAutofit fontScale="90000"/>
          </a:bodyPr>
          <a:lstStyle/>
          <a:p>
            <a:r>
              <a:rPr lang="en-US" b="1" dirty="0"/>
              <a:t>Welfare Facilities</a:t>
            </a:r>
          </a:p>
        </p:txBody>
      </p:sp>
      <p:grpSp>
        <p:nvGrpSpPr>
          <p:cNvPr id="15" name="Group 14">
            <a:extLst>
              <a:ext uri="{FF2B5EF4-FFF2-40B4-BE49-F238E27FC236}">
                <a16:creationId xmlns:a16="http://schemas.microsoft.com/office/drawing/2014/main" id="{A0E08883-466C-FB83-AFE7-28B03F4438A8}"/>
              </a:ext>
            </a:extLst>
          </p:cNvPr>
          <p:cNvGrpSpPr/>
          <p:nvPr/>
        </p:nvGrpSpPr>
        <p:grpSpPr>
          <a:xfrm>
            <a:off x="3397616" y="2227463"/>
            <a:ext cx="2408400" cy="3933629"/>
            <a:chOff x="8445610" y="1271242"/>
            <a:chExt cx="3211551" cy="4453275"/>
          </a:xfrm>
        </p:grpSpPr>
        <p:pic>
          <p:nvPicPr>
            <p:cNvPr id="10" name="Graphic 9">
              <a:extLst>
                <a:ext uri="{FF2B5EF4-FFF2-40B4-BE49-F238E27FC236}">
                  <a16:creationId xmlns:a16="http://schemas.microsoft.com/office/drawing/2014/main" id="{07585576-654A-B1D5-4D7D-9509C44F603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45610" y="1271242"/>
              <a:ext cx="3211551" cy="4014439"/>
            </a:xfrm>
            <a:prstGeom prst="rect">
              <a:avLst/>
            </a:prstGeom>
          </p:spPr>
        </p:pic>
        <p:sp>
          <p:nvSpPr>
            <p:cNvPr id="11" name="TextBox 10">
              <a:extLst>
                <a:ext uri="{FF2B5EF4-FFF2-40B4-BE49-F238E27FC236}">
                  <a16:creationId xmlns:a16="http://schemas.microsoft.com/office/drawing/2014/main" id="{5900CD85-6A55-F339-1600-AED12CFB2799}"/>
                </a:ext>
              </a:extLst>
            </p:cNvPr>
            <p:cNvSpPr txBox="1"/>
            <p:nvPr/>
          </p:nvSpPr>
          <p:spPr>
            <a:xfrm>
              <a:off x="8791297" y="1962151"/>
              <a:ext cx="2520175" cy="731713"/>
            </a:xfrm>
            <a:prstGeom prst="rect">
              <a:avLst/>
            </a:prstGeom>
            <a:noFill/>
          </p:spPr>
          <p:txBody>
            <a:bodyPr wrap="square" rtlCol="0">
              <a:spAutoFit/>
            </a:bodyPr>
            <a:lstStyle/>
            <a:p>
              <a:pPr algn="ctr"/>
              <a:r>
                <a:rPr lang="en-GB" b="1" dirty="0">
                  <a:latin typeface="Arial" panose="020B0604020202020204" pitchFamily="34" charset="0"/>
                </a:rPr>
                <a:t>Designated Break Areas</a:t>
              </a:r>
            </a:p>
          </p:txBody>
        </p:sp>
        <p:sp>
          <p:nvSpPr>
            <p:cNvPr id="12" name="TextBox 11">
              <a:extLst>
                <a:ext uri="{FF2B5EF4-FFF2-40B4-BE49-F238E27FC236}">
                  <a16:creationId xmlns:a16="http://schemas.microsoft.com/office/drawing/2014/main" id="{8EF7EC08-15B4-E355-7C5D-C65FFDC100B5}"/>
                </a:ext>
              </a:extLst>
            </p:cNvPr>
            <p:cNvSpPr txBox="1"/>
            <p:nvPr/>
          </p:nvSpPr>
          <p:spPr>
            <a:xfrm>
              <a:off x="8791297" y="3668751"/>
              <a:ext cx="2627553" cy="2055766"/>
            </a:xfrm>
            <a:prstGeom prst="rect">
              <a:avLst/>
            </a:prstGeom>
            <a:noFill/>
          </p:spPr>
          <p:txBody>
            <a:bodyPr wrap="square" rtlCol="0">
              <a:spAutoFit/>
            </a:bodyPr>
            <a:lstStyle/>
            <a:p>
              <a:pPr algn="ctr"/>
              <a:r>
                <a:rPr lang="en-GB" sz="1600" dirty="0">
                  <a:latin typeface="Arial" panose="020B0604020202020204" pitchFamily="34" charset="0"/>
                </a:rPr>
                <a:t>Break areas are clearly identified to provide workers and visitors a safe place to rest and refresh during work hours</a:t>
              </a:r>
            </a:p>
          </p:txBody>
        </p:sp>
      </p:grpSp>
      <p:grpSp>
        <p:nvGrpSpPr>
          <p:cNvPr id="16" name="Group 15">
            <a:extLst>
              <a:ext uri="{FF2B5EF4-FFF2-40B4-BE49-F238E27FC236}">
                <a16:creationId xmlns:a16="http://schemas.microsoft.com/office/drawing/2014/main" id="{6537BFCB-47C0-4C26-89BE-F1BDAE65AC4C}"/>
              </a:ext>
            </a:extLst>
          </p:cNvPr>
          <p:cNvGrpSpPr/>
          <p:nvPr/>
        </p:nvGrpSpPr>
        <p:grpSpPr>
          <a:xfrm>
            <a:off x="588409" y="2227463"/>
            <a:ext cx="2406596" cy="3933681"/>
            <a:chOff x="8445610" y="1271242"/>
            <a:chExt cx="3211551" cy="4453225"/>
          </a:xfrm>
        </p:grpSpPr>
        <p:pic>
          <p:nvPicPr>
            <p:cNvPr id="17" name="Graphic 16">
              <a:extLst>
                <a:ext uri="{FF2B5EF4-FFF2-40B4-BE49-F238E27FC236}">
                  <a16:creationId xmlns:a16="http://schemas.microsoft.com/office/drawing/2014/main" id="{598D5D49-D457-6CF4-14FD-BDF1048C142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45610" y="1271242"/>
              <a:ext cx="3211551" cy="4014439"/>
            </a:xfrm>
            <a:prstGeom prst="rect">
              <a:avLst/>
            </a:prstGeom>
          </p:spPr>
        </p:pic>
        <p:sp>
          <p:nvSpPr>
            <p:cNvPr id="18" name="TextBox 17">
              <a:extLst>
                <a:ext uri="{FF2B5EF4-FFF2-40B4-BE49-F238E27FC236}">
                  <a16:creationId xmlns:a16="http://schemas.microsoft.com/office/drawing/2014/main" id="{829B179A-07E9-10F4-8E91-96B946D6F41F}"/>
                </a:ext>
              </a:extLst>
            </p:cNvPr>
            <p:cNvSpPr txBox="1"/>
            <p:nvPr/>
          </p:nvSpPr>
          <p:spPr>
            <a:xfrm>
              <a:off x="8784989" y="1795865"/>
              <a:ext cx="2520176" cy="1045280"/>
            </a:xfrm>
            <a:prstGeom prst="rect">
              <a:avLst/>
            </a:prstGeom>
            <a:noFill/>
          </p:spPr>
          <p:txBody>
            <a:bodyPr wrap="square" rtlCol="0">
              <a:spAutoFit/>
            </a:bodyPr>
            <a:lstStyle/>
            <a:p>
              <a:pPr algn="ctr"/>
              <a:r>
                <a:rPr lang="en-GB" b="1" dirty="0">
                  <a:latin typeface="Arial" panose="020B0604020202020204" pitchFamily="34" charset="0"/>
                </a:rPr>
                <a:t>Health &amp; Hygiene Facilities</a:t>
              </a:r>
            </a:p>
          </p:txBody>
        </p:sp>
        <p:sp>
          <p:nvSpPr>
            <p:cNvPr id="19" name="TextBox 18">
              <a:extLst>
                <a:ext uri="{FF2B5EF4-FFF2-40B4-BE49-F238E27FC236}">
                  <a16:creationId xmlns:a16="http://schemas.microsoft.com/office/drawing/2014/main" id="{10D79B26-2B7C-F0CE-ED20-90401AA2A920}"/>
                </a:ext>
              </a:extLst>
            </p:cNvPr>
            <p:cNvSpPr txBox="1"/>
            <p:nvPr/>
          </p:nvSpPr>
          <p:spPr>
            <a:xfrm>
              <a:off x="8791297" y="3668751"/>
              <a:ext cx="2627552" cy="2055716"/>
            </a:xfrm>
            <a:prstGeom prst="rect">
              <a:avLst/>
            </a:prstGeom>
            <a:noFill/>
          </p:spPr>
          <p:txBody>
            <a:bodyPr wrap="square" rtlCol="0">
              <a:spAutoFit/>
            </a:bodyPr>
            <a:lstStyle/>
            <a:p>
              <a:pPr algn="ctr"/>
              <a:r>
                <a:rPr lang="en-GB" sz="1600" dirty="0">
                  <a:latin typeface="Arial" panose="020B0604020202020204" pitchFamily="34" charset="0"/>
                </a:rPr>
                <a:t>Welfare facilities include toilets and handwashing stations essential for maintaining good hygiene on construction sites</a:t>
              </a:r>
            </a:p>
          </p:txBody>
        </p:sp>
      </p:grpSp>
      <p:grpSp>
        <p:nvGrpSpPr>
          <p:cNvPr id="20" name="Group 19">
            <a:extLst>
              <a:ext uri="{FF2B5EF4-FFF2-40B4-BE49-F238E27FC236}">
                <a16:creationId xmlns:a16="http://schemas.microsoft.com/office/drawing/2014/main" id="{E42DF74D-2B86-EB5D-0145-D7A033A9EC2C}"/>
              </a:ext>
            </a:extLst>
          </p:cNvPr>
          <p:cNvGrpSpPr/>
          <p:nvPr/>
        </p:nvGrpSpPr>
        <p:grpSpPr>
          <a:xfrm>
            <a:off x="6128984" y="2227463"/>
            <a:ext cx="2408400" cy="3933629"/>
            <a:chOff x="8445610" y="1271242"/>
            <a:chExt cx="3211551" cy="4453275"/>
          </a:xfrm>
        </p:grpSpPr>
        <p:pic>
          <p:nvPicPr>
            <p:cNvPr id="21" name="Graphic 20">
              <a:extLst>
                <a:ext uri="{FF2B5EF4-FFF2-40B4-BE49-F238E27FC236}">
                  <a16:creationId xmlns:a16="http://schemas.microsoft.com/office/drawing/2014/main" id="{39994DA7-35F4-37FC-9787-431FE97C419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45610" y="1271242"/>
              <a:ext cx="3211551" cy="4014439"/>
            </a:xfrm>
            <a:prstGeom prst="rect">
              <a:avLst/>
            </a:prstGeom>
          </p:spPr>
        </p:pic>
        <p:sp>
          <p:nvSpPr>
            <p:cNvPr id="22" name="TextBox 21">
              <a:extLst>
                <a:ext uri="{FF2B5EF4-FFF2-40B4-BE49-F238E27FC236}">
                  <a16:creationId xmlns:a16="http://schemas.microsoft.com/office/drawing/2014/main" id="{BFF6FC0E-93D7-BCFF-712B-3843FC5D6F9F}"/>
                </a:ext>
              </a:extLst>
            </p:cNvPr>
            <p:cNvSpPr txBox="1"/>
            <p:nvPr/>
          </p:nvSpPr>
          <p:spPr>
            <a:xfrm>
              <a:off x="8791297" y="1962151"/>
              <a:ext cx="2520175" cy="731714"/>
            </a:xfrm>
            <a:prstGeom prst="rect">
              <a:avLst/>
            </a:prstGeom>
            <a:noFill/>
          </p:spPr>
          <p:txBody>
            <a:bodyPr wrap="square" rtlCol="0">
              <a:spAutoFit/>
            </a:bodyPr>
            <a:lstStyle/>
            <a:p>
              <a:pPr algn="ctr"/>
              <a:r>
                <a:rPr lang="en-GB" b="1" dirty="0">
                  <a:latin typeface="Arial" panose="020B0604020202020204" pitchFamily="34" charset="0"/>
                </a:rPr>
                <a:t>Access &amp; Responsibility</a:t>
              </a:r>
            </a:p>
          </p:txBody>
        </p:sp>
        <p:sp>
          <p:nvSpPr>
            <p:cNvPr id="23" name="TextBox 22">
              <a:extLst>
                <a:ext uri="{FF2B5EF4-FFF2-40B4-BE49-F238E27FC236}">
                  <a16:creationId xmlns:a16="http://schemas.microsoft.com/office/drawing/2014/main" id="{9F77958C-4F79-FE30-6500-37159B4D3841}"/>
                </a:ext>
              </a:extLst>
            </p:cNvPr>
            <p:cNvSpPr txBox="1"/>
            <p:nvPr/>
          </p:nvSpPr>
          <p:spPr>
            <a:xfrm>
              <a:off x="8791297" y="3668751"/>
              <a:ext cx="2627553" cy="2055766"/>
            </a:xfrm>
            <a:prstGeom prst="rect">
              <a:avLst/>
            </a:prstGeom>
            <a:noFill/>
          </p:spPr>
          <p:txBody>
            <a:bodyPr wrap="square" rtlCol="0">
              <a:spAutoFit/>
            </a:bodyPr>
            <a:lstStyle/>
            <a:p>
              <a:pPr algn="ctr"/>
              <a:r>
                <a:rPr lang="en-GB" sz="1600" dirty="0">
                  <a:latin typeface="Arial" panose="020B0604020202020204" pitchFamily="34" charset="0"/>
                </a:rPr>
                <a:t>Students and visitors must use welfare facilities responsibly and only access authorised areas to respect site rules</a:t>
              </a:r>
            </a:p>
          </p:txBody>
        </p:sp>
      </p:grpSp>
      <p:grpSp>
        <p:nvGrpSpPr>
          <p:cNvPr id="24" name="Group 23">
            <a:extLst>
              <a:ext uri="{FF2B5EF4-FFF2-40B4-BE49-F238E27FC236}">
                <a16:creationId xmlns:a16="http://schemas.microsoft.com/office/drawing/2014/main" id="{015BB650-48EA-CE5F-15C5-BA557D04E947}"/>
              </a:ext>
            </a:extLst>
          </p:cNvPr>
          <p:cNvGrpSpPr/>
          <p:nvPr/>
        </p:nvGrpSpPr>
        <p:grpSpPr>
          <a:xfrm>
            <a:off x="8940875" y="2219092"/>
            <a:ext cx="2408400" cy="3942001"/>
            <a:chOff x="8445610" y="1271242"/>
            <a:chExt cx="3211551" cy="4462753"/>
          </a:xfrm>
        </p:grpSpPr>
        <p:pic>
          <p:nvPicPr>
            <p:cNvPr id="25" name="Graphic 24">
              <a:extLst>
                <a:ext uri="{FF2B5EF4-FFF2-40B4-BE49-F238E27FC236}">
                  <a16:creationId xmlns:a16="http://schemas.microsoft.com/office/drawing/2014/main" id="{DD7C5081-26EE-0414-9E22-393A0CC848F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8445610" y="1271242"/>
              <a:ext cx="3211551" cy="4014439"/>
            </a:xfrm>
            <a:prstGeom prst="rect">
              <a:avLst/>
            </a:prstGeom>
          </p:spPr>
        </p:pic>
        <p:sp>
          <p:nvSpPr>
            <p:cNvPr id="26" name="TextBox 25">
              <a:extLst>
                <a:ext uri="{FF2B5EF4-FFF2-40B4-BE49-F238E27FC236}">
                  <a16:creationId xmlns:a16="http://schemas.microsoft.com/office/drawing/2014/main" id="{1A0BFF1C-1712-11AC-865C-B90CE826ADCD}"/>
                </a:ext>
              </a:extLst>
            </p:cNvPr>
            <p:cNvSpPr txBox="1"/>
            <p:nvPr/>
          </p:nvSpPr>
          <p:spPr>
            <a:xfrm>
              <a:off x="8791297" y="1962151"/>
              <a:ext cx="2520175" cy="731714"/>
            </a:xfrm>
            <a:prstGeom prst="rect">
              <a:avLst/>
            </a:prstGeom>
            <a:noFill/>
          </p:spPr>
          <p:txBody>
            <a:bodyPr wrap="square" rtlCol="0">
              <a:spAutoFit/>
            </a:bodyPr>
            <a:lstStyle/>
            <a:p>
              <a:pPr algn="ctr"/>
              <a:r>
                <a:rPr lang="en-GB" b="1" dirty="0">
                  <a:latin typeface="Arial" panose="020B0604020202020204" pitchFamily="34" charset="0"/>
                </a:rPr>
                <a:t>Legal &amp; Ethical Awareness</a:t>
              </a:r>
            </a:p>
          </p:txBody>
        </p:sp>
        <p:sp>
          <p:nvSpPr>
            <p:cNvPr id="27" name="TextBox 26">
              <a:extLst>
                <a:ext uri="{FF2B5EF4-FFF2-40B4-BE49-F238E27FC236}">
                  <a16:creationId xmlns:a16="http://schemas.microsoft.com/office/drawing/2014/main" id="{9067BA7D-3A08-C9A4-92A3-A132D92ABAB9}"/>
                </a:ext>
              </a:extLst>
            </p:cNvPr>
            <p:cNvSpPr txBox="1"/>
            <p:nvPr/>
          </p:nvSpPr>
          <p:spPr>
            <a:xfrm>
              <a:off x="8621604" y="3678228"/>
              <a:ext cx="2859561" cy="2055767"/>
            </a:xfrm>
            <a:prstGeom prst="rect">
              <a:avLst/>
            </a:prstGeom>
            <a:noFill/>
          </p:spPr>
          <p:txBody>
            <a:bodyPr wrap="square" rtlCol="0">
              <a:spAutoFit/>
            </a:bodyPr>
            <a:lstStyle/>
            <a:p>
              <a:pPr algn="ctr"/>
              <a:r>
                <a:rPr lang="en-GB" sz="1600" dirty="0">
                  <a:latin typeface="Arial" panose="020B0604020202020204" pitchFamily="34" charset="0"/>
                </a:rPr>
                <a:t>Understanding welfare facilities helps students learn about employers’ legal and ethical duties towards health and safety</a:t>
              </a:r>
            </a:p>
          </p:txBody>
        </p:sp>
      </p:grpSp>
      <p:pic>
        <p:nvPicPr>
          <p:cNvPr id="30" name="Picture 29">
            <a:extLst>
              <a:ext uri="{FF2B5EF4-FFF2-40B4-BE49-F238E27FC236}">
                <a16:creationId xmlns:a16="http://schemas.microsoft.com/office/drawing/2014/main" id="{555B17BE-30D8-E57C-0C34-90DB5FF6A110}"/>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23092" y="375034"/>
            <a:ext cx="1721694" cy="548360"/>
          </a:xfrm>
          <a:prstGeom prst="rect">
            <a:avLst/>
          </a:prstGeom>
        </p:spPr>
      </p:pic>
    </p:spTree>
    <p:extLst>
      <p:ext uri="{BB962C8B-B14F-4D97-AF65-F5344CB8AC3E}">
        <p14:creationId xmlns:p14="http://schemas.microsoft.com/office/powerpoint/2010/main" val="803275069"/>
      </p:ext>
    </p:extLst>
  </p:cSld>
  <p:clrMapOvr>
    <a:masterClrMapping/>
  </p:clrMapOvr>
</p:sld>
</file>

<file path=ppt/theme/theme1.xml><?xml version="1.0" encoding="utf-8"?>
<a:theme xmlns:a="http://schemas.openxmlformats.org/drawingml/2006/main" name="Office Theme">
  <a:themeElements>
    <a:clrScheme name="Partner a College">
      <a:dk1>
        <a:srgbClr val="032C1D"/>
      </a:dk1>
      <a:lt1>
        <a:srgbClr val="00BF4D"/>
      </a:lt1>
      <a:dk2>
        <a:srgbClr val="D3E5D7"/>
      </a:dk2>
      <a:lt2>
        <a:srgbClr val="FFFFFF"/>
      </a:lt2>
      <a:accent1>
        <a:srgbClr val="032C1D"/>
      </a:accent1>
      <a:accent2>
        <a:srgbClr val="00BF4D"/>
      </a:accent2>
      <a:accent3>
        <a:srgbClr val="D3E5D7"/>
      </a:accent3>
      <a:accent4>
        <a:srgbClr val="FFFFFF"/>
      </a:accent4>
      <a:accent5>
        <a:srgbClr val="032C1D"/>
      </a:accent5>
      <a:accent6>
        <a:srgbClr val="00BF4D"/>
      </a:accent6>
      <a:hlink>
        <a:srgbClr val="00BF4D"/>
      </a:hlink>
      <a:folHlink>
        <a:srgbClr val="00BF4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ACEACC4E1CDCF488D376413A381FD22" ma:contentTypeVersion="19" ma:contentTypeDescription="Create a new document." ma:contentTypeScope="" ma:versionID="a5c7bb56c8e65b4ad1421a23854a6e7a">
  <xsd:schema xmlns:xsd="http://www.w3.org/2001/XMLSchema" xmlns:xs="http://www.w3.org/2001/XMLSchema" xmlns:p="http://schemas.microsoft.com/office/2006/metadata/properties" xmlns:ns2="382e5495-6889-451e-8447-25219879d4f2" xmlns:ns3="98c4065d-ab90-4030-91ac-239e56608fbb" targetNamespace="http://schemas.microsoft.com/office/2006/metadata/properties" ma:root="true" ma:fieldsID="1a3be9b80c18f69632e21e3859a4f9d1" ns2:_="" ns3:_="">
    <xsd:import namespace="382e5495-6889-451e-8447-25219879d4f2"/>
    <xsd:import namespace="98c4065d-ab90-4030-91ac-239e56608fbb"/>
    <xsd:element name="properties">
      <xsd:complexType>
        <xsd:sequence>
          <xsd:element name="documentManagement">
            <xsd:complexType>
              <xsd:all>
                <xsd:element ref="ns2:MediaServiceMetadata" minOccurs="0"/>
                <xsd:element ref="ns2:MediaServiceFastMetadata" minOccurs="0"/>
                <xsd:element ref="ns2:MediaLengthInSeconds"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2e5495-6889-451e-8447-25219879d4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LengthInSeconds" ma:index="10" nillable="true" ma:displayName="MediaLengthInSeconds" ma:hidden="true" ma:internalName="MediaLengthInSeconds" ma:readOnly="true">
      <xsd:simpleType>
        <xsd:restriction base="dms:Unknown"/>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c48f749-fadf-4388-88e9-b8f5d78bb6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8c4065d-ab90-4030-91ac-239e56608fbb"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ad3b124-f129-47eb-af8a-2eceb59fbcab}" ma:internalName="TaxCatchAll" ma:showField="CatchAllData" ma:web="98c4065d-ab90-4030-91ac-239e56608f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82e5495-6889-451e-8447-25219879d4f2">
      <Terms xmlns="http://schemas.microsoft.com/office/infopath/2007/PartnerControls"/>
    </lcf76f155ced4ddcb4097134ff3c332f>
    <TaxCatchAll xmlns="98c4065d-ab90-4030-91ac-239e56608fbb" xsi:nil="true"/>
  </documentManagement>
</p:properties>
</file>

<file path=customXml/itemProps1.xml><?xml version="1.0" encoding="utf-8"?>
<ds:datastoreItem xmlns:ds="http://schemas.openxmlformats.org/officeDocument/2006/customXml" ds:itemID="{450CAA80-F634-4B59-B378-FB63965DDE36}">
  <ds:schemaRefs>
    <ds:schemaRef ds:uri="http://schemas.microsoft.com/sharepoint/v3/contenttype/forms"/>
  </ds:schemaRefs>
</ds:datastoreItem>
</file>

<file path=customXml/itemProps2.xml><?xml version="1.0" encoding="utf-8"?>
<ds:datastoreItem xmlns:ds="http://schemas.openxmlformats.org/officeDocument/2006/customXml" ds:itemID="{1190DBFC-7F57-406A-AD55-5F59FEBF4F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2e5495-6889-451e-8447-25219879d4f2"/>
    <ds:schemaRef ds:uri="98c4065d-ab90-4030-91ac-239e56608fb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D976D51-03A3-4B4C-9690-C5BDB74DC4FE}">
  <ds:schemaRefs>
    <ds:schemaRef ds:uri="http://schemas.microsoft.com/office/2006/metadata/properties"/>
    <ds:schemaRef ds:uri="http://schemas.microsoft.com/office/infopath/2007/PartnerControls"/>
    <ds:schemaRef ds:uri="382e5495-6889-451e-8447-25219879d4f2"/>
    <ds:schemaRef ds:uri="98c4065d-ab90-4030-91ac-239e56608fbb"/>
  </ds:schemaRefs>
</ds:datastoreItem>
</file>

<file path=docProps/app.xml><?xml version="1.0" encoding="utf-8"?>
<Properties xmlns="http://schemas.openxmlformats.org/officeDocument/2006/extended-properties" xmlns:vt="http://schemas.openxmlformats.org/officeDocument/2006/docPropsVTypes">
  <TotalTime>286</TotalTime>
  <Words>2714</Words>
  <Application>Microsoft Office PowerPoint</Application>
  <PresentationFormat>Widescreen</PresentationFormat>
  <Paragraphs>170</Paragraphs>
  <Slides>12</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vt:i4>
      </vt:variant>
    </vt:vector>
  </HeadingPairs>
  <TitlesOfParts>
    <vt:vector size="15" baseType="lpstr">
      <vt:lpstr>Arial</vt:lpstr>
      <vt:lpstr>Stack Sans Text</vt:lpstr>
      <vt:lpstr>Office Theme</vt:lpstr>
      <vt:lpstr>Partner a College Site Visit Induction   FE College Students</vt:lpstr>
      <vt:lpstr>How to use this resource</vt:lpstr>
      <vt:lpstr>Site Visit Induction</vt:lpstr>
      <vt:lpstr>Welcome and Introduction</vt:lpstr>
      <vt:lpstr>Site Overview</vt:lpstr>
      <vt:lpstr>Health &amp; Safety</vt:lpstr>
      <vt:lpstr>Personal Protective Equipment</vt:lpstr>
      <vt:lpstr>Emergency Procedures</vt:lpstr>
      <vt:lpstr>Welfare Facilities</vt:lpstr>
      <vt:lpstr>Tour Guidance</vt:lpstr>
      <vt:lpstr>Learning &amp; Engagement</vt:lpstr>
      <vt:lpstr>Questions &amp; Close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Alisha Mann</dc:creator>
  <cp:lastModifiedBy>Rianna Fry</cp:lastModifiedBy>
  <cp:revision>31</cp:revision>
  <dcterms:created xsi:type="dcterms:W3CDTF">2025-12-18T15:52:34Z</dcterms:created>
  <dcterms:modified xsi:type="dcterms:W3CDTF">2026-07-06T14:12:30Z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0x0101005ACEACC4E1CDCF488D376413A381FD22</vt:lpwstr>
  </property>
  <property fmtid="{D5CDD505-2E9C-101B-9397-08002B2CF9AE}" pid="3" name="MediaServiceImageTags">
    <vt:lpwstr/>
  </property>
</Properties>
</file>