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3.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2.xml" ContentType="application/vnd.openxmlformats-officedocument.themeOverr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4.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3.xml" ContentType="application/vnd.openxmlformats-officedocument.themeOverr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536" r:id="rId4"/>
    <p:sldMasterId id="2147484556" r:id="rId5"/>
  </p:sldMasterIdLst>
  <p:notesMasterIdLst>
    <p:notesMasterId r:id="rId18"/>
  </p:notesMasterIdLst>
  <p:handoutMasterIdLst>
    <p:handoutMasterId r:id="rId19"/>
  </p:handoutMasterIdLst>
  <p:sldIdLst>
    <p:sldId id="261" r:id="rId6"/>
    <p:sldId id="265" r:id="rId7"/>
    <p:sldId id="264" r:id="rId8"/>
    <p:sldId id="270" r:id="rId9"/>
    <p:sldId id="278" r:id="rId10"/>
    <p:sldId id="260" r:id="rId11"/>
    <p:sldId id="272" r:id="rId12"/>
    <p:sldId id="266" r:id="rId13"/>
    <p:sldId id="259" r:id="rId14"/>
    <p:sldId id="275" r:id="rId15"/>
    <p:sldId id="269" r:id="rId16"/>
    <p:sldId id="279" r:id="rId17"/>
  </p:sldIdLst>
  <p:sldSz cx="9144000" cy="6858000" type="screen4x3"/>
  <p:notesSz cx="6797675" cy="9928225"/>
  <p:defaultTextStyle>
    <a:defPPr>
      <a:defRPr lang="en-GB"/>
    </a:defPPr>
    <a:lvl1pPr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ED64FFA-9F60-4A7C-7DEE-3097DA4AA7D5}" name="Laurence Thompson" initials="LT" userId="S::laurence.thompson@hbf.co.uk::6bb71134-b8f3-4512-93ac-7f03c5d883de"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Emma Thomas" initials="ET" lastIdx="1" clrIdx="0">
    <p:extLst>
      <p:ext uri="{19B8F6BF-5375-455C-9EA6-DF929625EA0E}">
        <p15:presenceInfo xmlns:p15="http://schemas.microsoft.com/office/powerpoint/2012/main" userId="S-1-5-21-3106870813-1185514403-1082414110-4187" providerId="AD"/>
      </p:ext>
    </p:extLst>
  </p:cmAuthor>
  <p:cmAuthor id="2" name="Jamie Allan" initials="JA" lastIdx="1" clrIdx="1">
    <p:extLst>
      <p:ext uri="{19B8F6BF-5375-455C-9EA6-DF929625EA0E}">
        <p15:presenceInfo xmlns:p15="http://schemas.microsoft.com/office/powerpoint/2012/main" userId="S-1-5-21-3106870813-1185514403-1082414110-4188" providerId="AD"/>
      </p:ext>
    </p:extLst>
  </p:cmAuthor>
  <p:cmAuthor id="3" name="Emma Ramell" initials="ER" lastIdx="3" clrIdx="2">
    <p:extLst>
      <p:ext uri="{19B8F6BF-5375-455C-9EA6-DF929625EA0E}">
        <p15:presenceInfo xmlns:p15="http://schemas.microsoft.com/office/powerpoint/2012/main" userId="S::emma.ramell@hbf.co.uk::b615bad5-87d0-4da6-a039-af42a66f9553" providerId="AD"/>
      </p:ext>
    </p:extLst>
  </p:cmAuthor>
  <p:cmAuthor id="4" name="David O'Leary" initials="DO" lastIdx="7" clrIdx="3">
    <p:extLst>
      <p:ext uri="{19B8F6BF-5375-455C-9EA6-DF929625EA0E}">
        <p15:presenceInfo xmlns:p15="http://schemas.microsoft.com/office/powerpoint/2012/main" userId="S::david.oleary@hbf.co.uk::b76a47fc-638b-46e5-86a5-1fc3bac24267" providerId="AD"/>
      </p:ext>
    </p:extLst>
  </p:cmAuthor>
  <p:cmAuthor id="5" name="Laura Markus" initials="LM" lastIdx="1" clrIdx="4">
    <p:extLst>
      <p:ext uri="{19B8F6BF-5375-455C-9EA6-DF929625EA0E}">
        <p15:presenceInfo xmlns:p15="http://schemas.microsoft.com/office/powerpoint/2012/main" userId="S::laura.markus@hbf.co.uk::a2313c82-7278-49cf-af48-43c5fc72116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3245"/>
    <a:srgbClr val="002776"/>
    <a:srgbClr val="002060"/>
    <a:srgbClr val="53AAB1"/>
    <a:srgbClr val="FF9900"/>
    <a:srgbClr val="3182C5"/>
    <a:srgbClr val="FBF6EB"/>
    <a:srgbClr val="465147"/>
    <a:srgbClr val="3F4C3E"/>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692C0F6-C4BC-F04D-6E4E-30ACB313409A}" v="27" dt="2025-02-03T10:18:23.82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3" autoAdjust="0"/>
    <p:restoredTop sz="93791" autoAdjust="0"/>
  </p:normalViewPr>
  <p:slideViewPr>
    <p:cSldViewPr>
      <p:cViewPr varScale="1">
        <p:scale>
          <a:sx n="97" d="100"/>
          <a:sy n="97" d="100"/>
        </p:scale>
        <p:origin x="2120"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1428"/>
    </p:cViewPr>
  </p:sorterViewPr>
  <p:notesViewPr>
    <p:cSldViewPr>
      <p:cViewPr varScale="1">
        <p:scale>
          <a:sx n="64" d="100"/>
          <a:sy n="64" d="100"/>
        </p:scale>
        <p:origin x="3202" y="7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 Id="rId27"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ence Thompson" userId="S::laurence.thompson@hbf.co.uk::6bb71134-b8f3-4512-93ac-7f03c5d883de" providerId="AD" clId="Web-{A692C0F6-C4BC-F04D-6E4E-30ACB313409A}"/>
    <pc:docChg chg="modSld">
      <pc:chgData name="Laurence Thompson" userId="S::laurence.thompson@hbf.co.uk::6bb71134-b8f3-4512-93ac-7f03c5d883de" providerId="AD" clId="Web-{A692C0F6-C4BC-F04D-6E4E-30ACB313409A}" dt="2025-02-03T10:18:23.828" v="29"/>
      <pc:docMkLst>
        <pc:docMk/>
      </pc:docMkLst>
      <pc:sldChg chg="modSp">
        <pc:chgData name="Laurence Thompson" userId="S::laurence.thompson@hbf.co.uk::6bb71134-b8f3-4512-93ac-7f03c5d883de" providerId="AD" clId="Web-{A692C0F6-C4BC-F04D-6E4E-30ACB313409A}" dt="2025-02-03T09:35:18.538" v="28" actId="20577"/>
        <pc:sldMkLst>
          <pc:docMk/>
          <pc:sldMk cId="2632844413" sldId="264"/>
        </pc:sldMkLst>
        <pc:spChg chg="mod">
          <ac:chgData name="Laurence Thompson" userId="S::laurence.thompson@hbf.co.uk::6bb71134-b8f3-4512-93ac-7f03c5d883de" providerId="AD" clId="Web-{A692C0F6-C4BC-F04D-6E4E-30ACB313409A}" dt="2025-02-03T09:34:45.397" v="23" actId="20577"/>
          <ac:spMkLst>
            <pc:docMk/>
            <pc:sldMk cId="2632844413" sldId="264"/>
            <ac:spMk id="4" creationId="{699D2EC1-5801-D200-08D8-00D28EE519BD}"/>
          </ac:spMkLst>
        </pc:spChg>
        <pc:graphicFrameChg chg="mod modGraphic">
          <ac:chgData name="Laurence Thompson" userId="S::laurence.thompson@hbf.co.uk::6bb71134-b8f3-4512-93ac-7f03c5d883de" providerId="AD" clId="Web-{A692C0F6-C4BC-F04D-6E4E-30ACB313409A}" dt="2025-02-03T09:35:18.538" v="28" actId="20577"/>
          <ac:graphicFrameMkLst>
            <pc:docMk/>
            <pc:sldMk cId="2632844413" sldId="264"/>
            <ac:graphicFrameMk id="3" creationId="{0ED0A86D-C14D-7F10-D78B-364A5C7EC37B}"/>
          </ac:graphicFrameMkLst>
        </pc:graphicFrameChg>
      </pc:sldChg>
      <pc:sldChg chg="addSp modSp">
        <pc:chgData name="Laurence Thompson" userId="S::laurence.thompson@hbf.co.uk::6bb71134-b8f3-4512-93ac-7f03c5d883de" providerId="AD" clId="Web-{A692C0F6-C4BC-F04D-6E4E-30ACB313409A}" dt="2025-02-03T10:18:23.828" v="29"/>
        <pc:sldMkLst>
          <pc:docMk/>
          <pc:sldMk cId="763676841" sldId="270"/>
        </pc:sldMkLst>
        <pc:graphicFrameChg chg="mod topLvl modGraphic">
          <ac:chgData name="Laurence Thompson" userId="S::laurence.thompson@hbf.co.uk::6bb71134-b8f3-4512-93ac-7f03c5d883de" providerId="AD" clId="Web-{A692C0F6-C4BC-F04D-6E4E-30ACB313409A}" dt="2025-02-03T10:18:23.828" v="29"/>
          <ac:graphicFrameMkLst>
            <pc:docMk/>
            <pc:sldMk cId="763676841" sldId="270"/>
            <ac:graphicFrameMk id="4" creationId="{DDE53C62-3A3A-8645-4D7C-17C62B88E964}"/>
          </ac:graphicFrameMkLst>
        </pc:graphicFrameChg>
      </pc:sldChg>
    </pc:docChg>
  </pc:docChgLst>
  <pc:docChgLst>
    <pc:chgData name="Laurence Thompson" userId="6bb71134-b8f3-4512-93ac-7f03c5d883de" providerId="ADAL" clId="{3F13E3D0-64D4-4E28-9321-4021DF7CB67C}"/>
    <pc:docChg chg="custSel modSld">
      <pc:chgData name="Laurence Thompson" userId="6bb71134-b8f3-4512-93ac-7f03c5d883de" providerId="ADAL" clId="{3F13E3D0-64D4-4E28-9321-4021DF7CB67C}" dt="2025-01-30T15:35:54.691" v="1889" actId="5793"/>
      <pc:docMkLst>
        <pc:docMk/>
      </pc:docMkLst>
      <pc:sldChg chg="modSp mod">
        <pc:chgData name="Laurence Thompson" userId="6bb71134-b8f3-4512-93ac-7f03c5d883de" providerId="ADAL" clId="{3F13E3D0-64D4-4E28-9321-4021DF7CB67C}" dt="2025-01-30T15:26:17.050" v="1863" actId="20577"/>
        <pc:sldMkLst>
          <pc:docMk/>
          <pc:sldMk cId="3370901876" sldId="259"/>
        </pc:sldMkLst>
        <pc:spChg chg="mod">
          <ac:chgData name="Laurence Thompson" userId="6bb71134-b8f3-4512-93ac-7f03c5d883de" providerId="ADAL" clId="{3F13E3D0-64D4-4E28-9321-4021DF7CB67C}" dt="2025-01-30T15:26:17.050" v="1863" actId="20577"/>
          <ac:spMkLst>
            <pc:docMk/>
            <pc:sldMk cId="3370901876" sldId="259"/>
            <ac:spMk id="5" creationId="{91D2D749-9782-4351-B011-0CC32927A30D}"/>
          </ac:spMkLst>
        </pc:spChg>
      </pc:sldChg>
      <pc:sldChg chg="modSp mod">
        <pc:chgData name="Laurence Thompson" userId="6bb71134-b8f3-4512-93ac-7f03c5d883de" providerId="ADAL" clId="{3F13E3D0-64D4-4E28-9321-4021DF7CB67C}" dt="2025-01-30T15:21:30.634" v="1701" actId="27636"/>
        <pc:sldMkLst>
          <pc:docMk/>
          <pc:sldMk cId="4041593035" sldId="260"/>
        </pc:sldMkLst>
        <pc:spChg chg="mod">
          <ac:chgData name="Laurence Thompson" userId="6bb71134-b8f3-4512-93ac-7f03c5d883de" providerId="ADAL" clId="{3F13E3D0-64D4-4E28-9321-4021DF7CB67C}" dt="2025-01-30T15:21:30.634" v="1701" actId="27636"/>
          <ac:spMkLst>
            <pc:docMk/>
            <pc:sldMk cId="4041593035" sldId="260"/>
            <ac:spMk id="3" creationId="{23BC2CDC-1BD1-47C8-BE76-A986682C1DF0}"/>
          </ac:spMkLst>
        </pc:spChg>
      </pc:sldChg>
      <pc:sldChg chg="modSp mod">
        <pc:chgData name="Laurence Thompson" userId="6bb71134-b8f3-4512-93ac-7f03c5d883de" providerId="ADAL" clId="{3F13E3D0-64D4-4E28-9321-4021DF7CB67C}" dt="2025-01-30T15:23:29.833" v="1722" actId="20577"/>
        <pc:sldMkLst>
          <pc:docMk/>
          <pc:sldMk cId="4268058168" sldId="266"/>
        </pc:sldMkLst>
        <pc:spChg chg="mod">
          <ac:chgData name="Laurence Thompson" userId="6bb71134-b8f3-4512-93ac-7f03c5d883de" providerId="ADAL" clId="{3F13E3D0-64D4-4E28-9321-4021DF7CB67C}" dt="2025-01-30T15:23:29.833" v="1722" actId="20577"/>
          <ac:spMkLst>
            <pc:docMk/>
            <pc:sldMk cId="4268058168" sldId="266"/>
            <ac:spMk id="3" creationId="{A6FA95AA-312E-4882-9603-F8788A4EB2CD}"/>
          </ac:spMkLst>
        </pc:spChg>
      </pc:sldChg>
      <pc:sldChg chg="modSp">
        <pc:chgData name="Laurence Thompson" userId="6bb71134-b8f3-4512-93ac-7f03c5d883de" providerId="ADAL" clId="{3F13E3D0-64D4-4E28-9321-4021DF7CB67C}" dt="2025-01-30T15:35:34.132" v="1886" actId="20577"/>
        <pc:sldMkLst>
          <pc:docMk/>
          <pc:sldMk cId="2965547789" sldId="269"/>
        </pc:sldMkLst>
        <pc:graphicFrameChg chg="mod">
          <ac:chgData name="Laurence Thompson" userId="6bb71134-b8f3-4512-93ac-7f03c5d883de" providerId="ADAL" clId="{3F13E3D0-64D4-4E28-9321-4021DF7CB67C}" dt="2025-01-30T15:35:34.132" v="1886" actId="20577"/>
          <ac:graphicFrameMkLst>
            <pc:docMk/>
            <pc:sldMk cId="2965547789" sldId="269"/>
            <ac:graphicFrameMk id="4" creationId="{C2A5B7C9-5327-4905-874C-4DCDCB97D1BC}"/>
          </ac:graphicFrameMkLst>
        </pc:graphicFrameChg>
      </pc:sldChg>
      <pc:sldChg chg="addSp delSp modSp mod">
        <pc:chgData name="Laurence Thompson" userId="6bb71134-b8f3-4512-93ac-7f03c5d883de" providerId="ADAL" clId="{3F13E3D0-64D4-4E28-9321-4021DF7CB67C}" dt="2025-01-30T15:19:05.650" v="1491" actId="20577"/>
        <pc:sldMkLst>
          <pc:docMk/>
          <pc:sldMk cId="763676841" sldId="270"/>
        </pc:sldMkLst>
        <pc:spChg chg="mod">
          <ac:chgData name="Laurence Thompson" userId="6bb71134-b8f3-4512-93ac-7f03c5d883de" providerId="ADAL" clId="{3F13E3D0-64D4-4E28-9321-4021DF7CB67C}" dt="2025-01-30T15:19:05.650" v="1491" actId="20577"/>
          <ac:spMkLst>
            <pc:docMk/>
            <pc:sldMk cId="763676841" sldId="270"/>
            <ac:spMk id="5" creationId="{30099533-AD58-EFB6-7132-3B24EFD2A8B2}"/>
          </ac:spMkLst>
        </pc:spChg>
        <pc:graphicFrameChg chg="add del mod">
          <ac:chgData name="Laurence Thompson" userId="6bb71134-b8f3-4512-93ac-7f03c5d883de" providerId="ADAL" clId="{3F13E3D0-64D4-4E28-9321-4021DF7CB67C}" dt="2025-01-30T15:07:31.565" v="718" actId="478"/>
          <ac:graphicFrameMkLst>
            <pc:docMk/>
            <pc:sldMk cId="763676841" sldId="270"/>
            <ac:graphicFrameMk id="3" creationId="{DDE53C62-3A3A-8645-4D7C-17C62B88E964}"/>
          </ac:graphicFrameMkLst>
        </pc:graphicFrameChg>
        <pc:graphicFrameChg chg="add mod">
          <ac:chgData name="Laurence Thompson" userId="6bb71134-b8f3-4512-93ac-7f03c5d883de" providerId="ADAL" clId="{3F13E3D0-64D4-4E28-9321-4021DF7CB67C}" dt="2025-01-30T15:08:07.369" v="729" actId="207"/>
          <ac:graphicFrameMkLst>
            <pc:docMk/>
            <pc:sldMk cId="763676841" sldId="270"/>
            <ac:graphicFrameMk id="4" creationId="{DDE53C62-3A3A-8645-4D7C-17C62B88E964}"/>
          </ac:graphicFrameMkLst>
        </pc:graphicFrameChg>
        <pc:graphicFrameChg chg="del">
          <ac:chgData name="Laurence Thompson" userId="6bb71134-b8f3-4512-93ac-7f03c5d883de" providerId="ADAL" clId="{3F13E3D0-64D4-4E28-9321-4021DF7CB67C}" dt="2025-01-30T14:57:41.267" v="2" actId="478"/>
          <ac:graphicFrameMkLst>
            <pc:docMk/>
            <pc:sldMk cId="763676841" sldId="270"/>
            <ac:graphicFrameMk id="13" creationId="{DDE53C62-3A3A-8645-4D7C-17C62B88E964}"/>
          </ac:graphicFrameMkLst>
        </pc:graphicFrameChg>
      </pc:sldChg>
      <pc:sldChg chg="addSp delSp modSp mod">
        <pc:chgData name="Laurence Thompson" userId="6bb71134-b8f3-4512-93ac-7f03c5d883de" providerId="ADAL" clId="{3F13E3D0-64D4-4E28-9321-4021DF7CB67C}" dt="2025-01-30T15:21:40.670" v="1708" actId="20577"/>
        <pc:sldMkLst>
          <pc:docMk/>
          <pc:sldMk cId="2873512837" sldId="272"/>
        </pc:sldMkLst>
        <pc:spChg chg="mod">
          <ac:chgData name="Laurence Thompson" userId="6bb71134-b8f3-4512-93ac-7f03c5d883de" providerId="ADAL" clId="{3F13E3D0-64D4-4E28-9321-4021DF7CB67C}" dt="2025-01-30T15:21:40.670" v="1708" actId="20577"/>
          <ac:spMkLst>
            <pc:docMk/>
            <pc:sldMk cId="2873512837" sldId="272"/>
            <ac:spMk id="4" creationId="{08828E1B-550D-DB80-6B63-BDA5DBE00402}"/>
          </ac:spMkLst>
        </pc:spChg>
        <pc:graphicFrameChg chg="add mod">
          <ac:chgData name="Laurence Thompson" userId="6bb71134-b8f3-4512-93ac-7f03c5d883de" providerId="ADAL" clId="{3F13E3D0-64D4-4E28-9321-4021DF7CB67C}" dt="2025-01-30T15:16:35.179" v="1490"/>
          <ac:graphicFrameMkLst>
            <pc:docMk/>
            <pc:sldMk cId="2873512837" sldId="272"/>
            <ac:graphicFrameMk id="3" creationId="{FAD0363A-29EE-C1DE-5D79-C7D04BDEF03F}"/>
          </ac:graphicFrameMkLst>
        </pc:graphicFrameChg>
        <pc:graphicFrameChg chg="del">
          <ac:chgData name="Laurence Thompson" userId="6bb71134-b8f3-4512-93ac-7f03c5d883de" providerId="ADAL" clId="{3F13E3D0-64D4-4E28-9321-4021DF7CB67C}" dt="2025-01-30T15:16:03.462" v="1489" actId="478"/>
          <ac:graphicFrameMkLst>
            <pc:docMk/>
            <pc:sldMk cId="2873512837" sldId="272"/>
            <ac:graphicFrameMk id="5" creationId="{A9985C37-73DD-2397-EFA1-5EC12F7380EB}"/>
          </ac:graphicFrameMkLst>
        </pc:graphicFrameChg>
      </pc:sldChg>
      <pc:sldChg chg="modSp mod">
        <pc:chgData name="Laurence Thompson" userId="6bb71134-b8f3-4512-93ac-7f03c5d883de" providerId="ADAL" clId="{3F13E3D0-64D4-4E28-9321-4021DF7CB67C}" dt="2025-01-30T15:32:09.019" v="1869" actId="14100"/>
        <pc:sldMkLst>
          <pc:docMk/>
          <pc:sldMk cId="290504365" sldId="275"/>
        </pc:sldMkLst>
        <pc:spChg chg="mod">
          <ac:chgData name="Laurence Thompson" userId="6bb71134-b8f3-4512-93ac-7f03c5d883de" providerId="ADAL" clId="{3F13E3D0-64D4-4E28-9321-4021DF7CB67C}" dt="2025-01-30T15:32:09.019" v="1869" actId="14100"/>
          <ac:spMkLst>
            <pc:docMk/>
            <pc:sldMk cId="290504365" sldId="275"/>
            <ac:spMk id="3" creationId="{23BC2CDC-1BD1-47C8-BE76-A986682C1DF0}"/>
          </ac:spMkLst>
        </pc:spChg>
      </pc:sldChg>
      <pc:sldChg chg="addSp delSp modSp mod">
        <pc:chgData name="Laurence Thompson" userId="6bb71134-b8f3-4512-93ac-7f03c5d883de" providerId="ADAL" clId="{3F13E3D0-64D4-4E28-9321-4021DF7CB67C}" dt="2025-01-30T15:21:16.059" v="1693" actId="20577"/>
        <pc:sldMkLst>
          <pc:docMk/>
          <pc:sldMk cId="2395301371" sldId="278"/>
        </pc:sldMkLst>
        <pc:graphicFrameChg chg="add mod">
          <ac:chgData name="Laurence Thompson" userId="6bb71134-b8f3-4512-93ac-7f03c5d883de" providerId="ADAL" clId="{3F13E3D0-64D4-4E28-9321-4021DF7CB67C}" dt="2025-01-30T15:11:47.959" v="751" actId="208"/>
          <ac:graphicFrameMkLst>
            <pc:docMk/>
            <pc:sldMk cId="2395301371" sldId="278"/>
            <ac:graphicFrameMk id="3" creationId="{D6ABB323-432C-2B18-24B3-31A77D08B36D}"/>
          </ac:graphicFrameMkLst>
        </pc:graphicFrameChg>
        <pc:graphicFrameChg chg="mod">
          <ac:chgData name="Laurence Thompson" userId="6bb71134-b8f3-4512-93ac-7f03c5d883de" providerId="ADAL" clId="{3F13E3D0-64D4-4E28-9321-4021DF7CB67C}" dt="2025-01-30T15:21:16.059" v="1693" actId="20577"/>
          <ac:graphicFrameMkLst>
            <pc:docMk/>
            <pc:sldMk cId="2395301371" sldId="278"/>
            <ac:graphicFrameMk id="10" creationId="{DD736563-19E4-BA76-9CF0-7E3E001D5D01}"/>
          </ac:graphicFrameMkLst>
        </pc:graphicFrameChg>
        <pc:graphicFrameChg chg="del">
          <ac:chgData name="Laurence Thompson" userId="6bb71134-b8f3-4512-93ac-7f03c5d883de" providerId="ADAL" clId="{3F13E3D0-64D4-4E28-9321-4021DF7CB67C}" dt="2025-01-30T15:10:26.086" v="730" actId="478"/>
          <ac:graphicFrameMkLst>
            <pc:docMk/>
            <pc:sldMk cId="2395301371" sldId="278"/>
            <ac:graphicFrameMk id="11" creationId="{1215DA47-DF4B-E519-CE3D-FCEFCA16022E}"/>
          </ac:graphicFrameMkLst>
        </pc:graphicFrameChg>
      </pc:sldChg>
      <pc:sldChg chg="modSp mod">
        <pc:chgData name="Laurence Thompson" userId="6bb71134-b8f3-4512-93ac-7f03c5d883de" providerId="ADAL" clId="{3F13E3D0-64D4-4E28-9321-4021DF7CB67C}" dt="2025-01-30T15:35:54.691" v="1889" actId="5793"/>
        <pc:sldMkLst>
          <pc:docMk/>
          <pc:sldMk cId="1658081689" sldId="279"/>
        </pc:sldMkLst>
        <pc:spChg chg="mod">
          <ac:chgData name="Laurence Thompson" userId="6bb71134-b8f3-4512-93ac-7f03c5d883de" providerId="ADAL" clId="{3F13E3D0-64D4-4E28-9321-4021DF7CB67C}" dt="2025-01-30T15:35:54.691" v="1889" actId="5793"/>
          <ac:spMkLst>
            <pc:docMk/>
            <pc:sldMk cId="1658081689" sldId="279"/>
            <ac:spMk id="3" creationId="{8357474B-6410-9EC6-F7A0-60720E33B44E}"/>
          </ac:spMkLst>
        </pc:spChg>
      </pc:sldChg>
    </pc:docChg>
  </pc:docChgLst>
  <pc:docChgLst>
    <pc:chgData name="Laurence Thompson" userId="6bb71134-b8f3-4512-93ac-7f03c5d883de" providerId="ADAL" clId="{8E80B521-D5B8-E140-86B7-3DE9383C9419}"/>
    <pc:docChg chg="modSld">
      <pc:chgData name="Laurence Thompson" userId="6bb71134-b8f3-4512-93ac-7f03c5d883de" providerId="ADAL" clId="{8E80B521-D5B8-E140-86B7-3DE9383C9419}" dt="2025-02-03T12:10:25.238" v="22" actId="1076"/>
      <pc:docMkLst>
        <pc:docMk/>
      </pc:docMkLst>
      <pc:sldChg chg="modSp mod">
        <pc:chgData name="Laurence Thompson" userId="6bb71134-b8f3-4512-93ac-7f03c5d883de" providerId="ADAL" clId="{8E80B521-D5B8-E140-86B7-3DE9383C9419}" dt="2025-02-03T12:10:25.238" v="22" actId="1076"/>
        <pc:sldMkLst>
          <pc:docMk/>
          <pc:sldMk cId="4268058168" sldId="266"/>
        </pc:sldMkLst>
        <pc:spChg chg="mod">
          <ac:chgData name="Laurence Thompson" userId="6bb71134-b8f3-4512-93ac-7f03c5d883de" providerId="ADAL" clId="{8E80B521-D5B8-E140-86B7-3DE9383C9419}" dt="2025-02-03T12:10:25.238" v="22" actId="1076"/>
          <ac:spMkLst>
            <pc:docMk/>
            <pc:sldMk cId="4268058168" sldId="266"/>
            <ac:spMk id="3" creationId="{A6FA95AA-312E-4882-9603-F8788A4EB2CD}"/>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3" Type="http://schemas.openxmlformats.org/officeDocument/2006/relationships/oleObject" Target="../embeddings/oleObject6.bin"/><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embeddings/oleObject7.bin"/></Relationships>
</file>

<file path=ppt/charts/_rels/chart2.xml.rels><?xml version="1.0" encoding="UTF-8" standalone="yes"?>
<Relationships xmlns="http://schemas.openxmlformats.org/package/2006/relationships"><Relationship Id="rId3" Type="http://schemas.openxmlformats.org/officeDocument/2006/relationships/oleObject" Target="https://homebuildersfed.sharepoint.com/sites/HBF/Shared%20Documents/Policy/Laurence%20Thompson/Key%20Messages%20Wales/Wales%20Graph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homebuildersfed.sharepoint.com/sites/HBF/Shared%20Documents/Policy/Laurence%20Thompson/Key%20Messages%20Wales/Wales%20Graph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package" Target="../embeddings/Microsoft_Excel_Worksheet1.xlsx"/></Relationships>
</file>

<file path=ppt/charts/_rels/chart6.xml.rels><?xml version="1.0" encoding="UTF-8" standalone="yes"?>
<Relationships xmlns="http://schemas.openxmlformats.org/package/2006/relationships"><Relationship Id="rId3" Type="http://schemas.openxmlformats.org/officeDocument/2006/relationships/oleObject" Target="../embeddings/oleObject2.bin"/><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embeddings/oleObject3.bin"/><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embeddings/oleObject4.bin"/><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embeddings/oleObject5.bin"/><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solidFill>
                <a:latin typeface="Aptos Display" panose="020B0004020202020204" pitchFamily="34" charset="0"/>
                <a:ea typeface="+mn-ea"/>
                <a:cs typeface="+mn-cs"/>
              </a:defRPr>
            </a:pPr>
            <a:r>
              <a:rPr lang="en-GB" b="1" dirty="0">
                <a:solidFill>
                  <a:schemeClr val="tx2"/>
                </a:solidFill>
              </a:rPr>
              <a:t>New dwellings completed in Wales, 1999-2024</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Aptos Display" panose="020B0004020202020204" pitchFamily="34" charset="0"/>
              <a:ea typeface="+mn-ea"/>
              <a:cs typeface="+mn-cs"/>
            </a:defRPr>
          </a:pPr>
          <a:endParaRPr lang="en-US"/>
        </a:p>
      </c:txPr>
    </c:title>
    <c:autoTitleDeleted val="0"/>
    <c:plotArea>
      <c:layout/>
      <c:lineChart>
        <c:grouping val="standard"/>
        <c:varyColors val="0"/>
        <c:ser>
          <c:idx val="0"/>
          <c:order val="0"/>
          <c:spPr>
            <a:ln w="28575" cap="rnd">
              <a:solidFill>
                <a:schemeClr val="accent1"/>
              </a:solidFill>
              <a:round/>
            </a:ln>
            <a:effectLst/>
          </c:spPr>
          <c:marker>
            <c:symbol val="circle"/>
            <c:size val="5"/>
            <c:spPr>
              <a:solidFill>
                <a:schemeClr val="accent1"/>
              </a:solidFill>
              <a:ln w="9525">
                <a:solidFill>
                  <a:schemeClr val="accent1"/>
                </a:solidFill>
              </a:ln>
              <a:effectLst/>
            </c:spPr>
          </c:marker>
          <c:dLbls>
            <c:delete val="1"/>
          </c:dLbls>
          <c:cat>
            <c:strRef>
              <c:f>'New Dwellings'!$A$2:$A$26</c:f>
              <c:strCache>
                <c:ptCount val="25"/>
                <c:pt idx="0">
                  <c:v>1999/00</c:v>
                </c:pt>
                <c:pt idx="1">
                  <c:v>2000/01</c:v>
                </c:pt>
                <c:pt idx="2">
                  <c:v>2001/02</c:v>
                </c:pt>
                <c:pt idx="3">
                  <c:v>2002/03</c:v>
                </c:pt>
                <c:pt idx="4">
                  <c:v>2003/04</c:v>
                </c:pt>
                <c:pt idx="5">
                  <c:v>2004/05</c:v>
                </c:pt>
                <c:pt idx="6">
                  <c:v>2005/06</c:v>
                </c:pt>
                <c:pt idx="7">
                  <c:v>2006/07</c:v>
                </c:pt>
                <c:pt idx="8">
                  <c:v>2007/08</c:v>
                </c:pt>
                <c:pt idx="9">
                  <c:v>2008/09</c:v>
                </c:pt>
                <c:pt idx="10">
                  <c:v>2009/10</c:v>
                </c:pt>
                <c:pt idx="11">
                  <c:v>2010/11</c:v>
                </c:pt>
                <c:pt idx="12">
                  <c:v>2011/12</c:v>
                </c:pt>
                <c:pt idx="13">
                  <c:v>2012/13</c:v>
                </c:pt>
                <c:pt idx="14">
                  <c:v>2013/14</c:v>
                </c:pt>
                <c:pt idx="15">
                  <c:v>2014/15</c:v>
                </c:pt>
                <c:pt idx="16">
                  <c:v>2015/16</c:v>
                </c:pt>
                <c:pt idx="17">
                  <c:v>2016/17</c:v>
                </c:pt>
                <c:pt idx="18">
                  <c:v>2017/18</c:v>
                </c:pt>
                <c:pt idx="19">
                  <c:v>2018/19</c:v>
                </c:pt>
                <c:pt idx="20">
                  <c:v>2019/20</c:v>
                </c:pt>
                <c:pt idx="21">
                  <c:v>2020/21</c:v>
                </c:pt>
                <c:pt idx="22">
                  <c:v>2021/22</c:v>
                </c:pt>
                <c:pt idx="23">
                  <c:v>2022/23</c:v>
                </c:pt>
                <c:pt idx="24">
                  <c:v>2023/24</c:v>
                </c:pt>
              </c:strCache>
            </c:strRef>
          </c:cat>
          <c:val>
            <c:numRef>
              <c:f>'New Dwellings'!$B$2:$B$26</c:f>
              <c:numCache>
                <c:formatCode>General</c:formatCode>
                <c:ptCount val="25"/>
                <c:pt idx="0">
                  <c:v>8706</c:v>
                </c:pt>
                <c:pt idx="1">
                  <c:v>8333</c:v>
                </c:pt>
                <c:pt idx="2">
                  <c:v>8273</c:v>
                </c:pt>
                <c:pt idx="3">
                  <c:v>8310</c:v>
                </c:pt>
                <c:pt idx="4">
                  <c:v>8296</c:v>
                </c:pt>
                <c:pt idx="5">
                  <c:v>8492</c:v>
                </c:pt>
                <c:pt idx="6">
                  <c:v>8249</c:v>
                </c:pt>
                <c:pt idx="7">
                  <c:v>9334</c:v>
                </c:pt>
                <c:pt idx="8">
                  <c:v>8664</c:v>
                </c:pt>
                <c:pt idx="9">
                  <c:v>7121</c:v>
                </c:pt>
                <c:pt idx="10">
                  <c:v>6174</c:v>
                </c:pt>
                <c:pt idx="11">
                  <c:v>5505</c:v>
                </c:pt>
                <c:pt idx="12">
                  <c:v>5575</c:v>
                </c:pt>
                <c:pt idx="13">
                  <c:v>5451</c:v>
                </c:pt>
                <c:pt idx="14">
                  <c:v>5843</c:v>
                </c:pt>
                <c:pt idx="15">
                  <c:v>6170</c:v>
                </c:pt>
                <c:pt idx="16">
                  <c:v>6900</c:v>
                </c:pt>
                <c:pt idx="17">
                  <c:v>6833</c:v>
                </c:pt>
                <c:pt idx="18">
                  <c:v>6663</c:v>
                </c:pt>
                <c:pt idx="19">
                  <c:v>5777</c:v>
                </c:pt>
                <c:pt idx="20">
                  <c:v>6037</c:v>
                </c:pt>
                <c:pt idx="21">
                  <c:v>4616</c:v>
                </c:pt>
                <c:pt idx="22">
                  <c:v>5273</c:v>
                </c:pt>
                <c:pt idx="23">
                  <c:v>5785</c:v>
                </c:pt>
                <c:pt idx="24">
                  <c:v>4756</c:v>
                </c:pt>
              </c:numCache>
            </c:numRef>
          </c:val>
          <c:smooth val="0"/>
          <c:extLst>
            <c:ext xmlns:c16="http://schemas.microsoft.com/office/drawing/2014/chart" uri="{C3380CC4-5D6E-409C-BE32-E72D297353CC}">
              <c16:uniqueId val="{00000000-54AB-4ECA-8F40-7B3EEED7BE2B}"/>
            </c:ext>
          </c:extLst>
        </c:ser>
        <c:dLbls>
          <c:dLblPos val="t"/>
          <c:showLegendKey val="0"/>
          <c:showVal val="1"/>
          <c:showCatName val="0"/>
          <c:showSerName val="0"/>
          <c:showPercent val="0"/>
          <c:showBubbleSize val="0"/>
        </c:dLbls>
        <c:marker val="1"/>
        <c:smooth val="0"/>
        <c:axId val="150351503"/>
        <c:axId val="150351983"/>
      </c:lineChart>
      <c:catAx>
        <c:axId val="150351503"/>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solidFill>
                    <a:latin typeface="Aptos Display" panose="020B0004020202020204" pitchFamily="34" charset="0"/>
                    <a:ea typeface="+mn-ea"/>
                    <a:cs typeface="+mn-cs"/>
                  </a:defRPr>
                </a:pPr>
                <a:r>
                  <a:rPr lang="en-GB"/>
                  <a:t>Financial Year</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Aptos Display" panose="020B0004020202020204" pitchFamily="34" charset="0"/>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Aptos Display" panose="020B0004020202020204" pitchFamily="34" charset="0"/>
                <a:ea typeface="+mn-ea"/>
                <a:cs typeface="+mn-cs"/>
              </a:defRPr>
            </a:pPr>
            <a:endParaRPr lang="en-US"/>
          </a:p>
        </c:txPr>
        <c:crossAx val="150351983"/>
        <c:crosses val="autoZero"/>
        <c:auto val="1"/>
        <c:lblAlgn val="ctr"/>
        <c:lblOffset val="100"/>
        <c:noMultiLvlLbl val="0"/>
      </c:catAx>
      <c:valAx>
        <c:axId val="15035198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solidFill>
                    <a:latin typeface="Aptos Display" panose="020B0004020202020204" pitchFamily="34" charset="0"/>
                    <a:ea typeface="+mn-ea"/>
                    <a:cs typeface="+mn-cs"/>
                  </a:defRPr>
                </a:pPr>
                <a:r>
                  <a:rPr lang="en-GB"/>
                  <a:t>Number of dwellings completed</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solidFill>
                  <a:latin typeface="Aptos Display" panose="020B0004020202020204" pitchFamily="34" charset="0"/>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Aptos Display" panose="020B0004020202020204" pitchFamily="34" charset="0"/>
                <a:ea typeface="+mn-ea"/>
                <a:cs typeface="+mn-cs"/>
              </a:defRPr>
            </a:pPr>
            <a:endParaRPr lang="en-US"/>
          </a:p>
        </c:txPr>
        <c:crossAx val="15035150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latin typeface="Aptos Display" panose="020B0004020202020204" pitchFamily="34" charset="0"/>
        </a:defRPr>
      </a:pPr>
      <a:endParaRPr lang="en-US"/>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Aptos Display" panose="020B0004020202020204" pitchFamily="34" charset="0"/>
                <a:ea typeface="+mn-ea"/>
                <a:cs typeface="+mn-cs"/>
              </a:defRPr>
            </a:pPr>
            <a:r>
              <a:rPr lang="en-GB" b="1" dirty="0">
                <a:solidFill>
                  <a:schemeClr val="tx2"/>
                </a:solidFill>
              </a:rPr>
              <a:t>Age of workforce</a:t>
            </a:r>
          </a:p>
        </c:rich>
      </c:tx>
      <c:layout>
        <c:manualLayout>
          <c:xMode val="edge"/>
          <c:yMode val="edge"/>
          <c:x val="0.31764710141947805"/>
          <c:y val="9.7982940167141916E-3"/>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Aptos Display" panose="020B0004020202020204" pitchFamily="34" charset="0"/>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9733-42EE-AA7A-FA40B6C4B18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9733-42EE-AA7A-FA40B6C4B18C}"/>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9733-42EE-AA7A-FA40B6C4B18C}"/>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9733-42EE-AA7A-FA40B6C4B18C}"/>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9733-42EE-AA7A-FA40B6C4B18C}"/>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9733-42EE-AA7A-FA40B6C4B18C}"/>
              </c:ext>
            </c:extLst>
          </c:dPt>
          <c:dLbls>
            <c:dLbl>
              <c:idx val="0"/>
              <c:layout>
                <c:manualLayout>
                  <c:x val="0.10833333333333334"/>
                  <c:y val="4.6296296296296086E-3"/>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733-42EE-AA7A-FA40B6C4B18C}"/>
                </c:ext>
              </c:extLst>
            </c:dLbl>
            <c:dLbl>
              <c:idx val="1"/>
              <c:dLblPos val="outEnd"/>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3-9733-42EE-AA7A-FA40B6C4B18C}"/>
                </c:ext>
              </c:extLst>
            </c:dLbl>
            <c:dLbl>
              <c:idx val="2"/>
              <c:dLblPos val="outEnd"/>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5-9733-42EE-AA7A-FA40B6C4B18C}"/>
                </c:ext>
              </c:extLst>
            </c:dLbl>
            <c:dLbl>
              <c:idx val="3"/>
              <c:dLblPos val="outEnd"/>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7-9733-42EE-AA7A-FA40B6C4B18C}"/>
                </c:ext>
              </c:extLst>
            </c:dLbl>
            <c:dLbl>
              <c:idx val="4"/>
              <c:dLblPos val="outEnd"/>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9-9733-42EE-AA7A-FA40B6C4B18C}"/>
                </c:ext>
              </c:extLst>
            </c:dLbl>
            <c:dLbl>
              <c:idx val="5"/>
              <c:dLblPos val="outEnd"/>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B-9733-42EE-AA7A-FA40B6C4B18C}"/>
                </c:ext>
              </c:extLst>
            </c:dLbl>
            <c:spPr>
              <a:solidFill>
                <a:sysClr val="window" lastClr="FFFFFF"/>
              </a:solidFill>
              <a:ln>
                <a:solidFill>
                  <a:srgbClr val="000000">
                    <a:lumMod val="25000"/>
                    <a:lumOff val="75000"/>
                  </a:srgb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tx1"/>
                    </a:solidFill>
                    <a:latin typeface="Aptos Display" panose="020B0004020202020204" pitchFamily="34" charset="0"/>
                    <a:ea typeface="+mn-ea"/>
                    <a:cs typeface="+mn-cs"/>
                  </a:defRPr>
                </a:pPr>
                <a:endParaRPr lang="en-US"/>
              </a:p>
            </c:txPr>
            <c:dLblPos val="outEnd"/>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'[Census results Wales.xlsx]Sheet6'!$A$10:$F$10</c:f>
              <c:strCache>
                <c:ptCount val="6"/>
                <c:pt idx="0">
                  <c:v>Under 20</c:v>
                </c:pt>
                <c:pt idx="1">
                  <c:v>20-29</c:v>
                </c:pt>
                <c:pt idx="2">
                  <c:v>30-39</c:v>
                </c:pt>
                <c:pt idx="3">
                  <c:v>40-49</c:v>
                </c:pt>
                <c:pt idx="4">
                  <c:v>50-59</c:v>
                </c:pt>
                <c:pt idx="5">
                  <c:v>60+</c:v>
                </c:pt>
              </c:strCache>
            </c:strRef>
          </c:cat>
          <c:val>
            <c:numRef>
              <c:f>'[Census results Wales.xlsx]Sheet6'!$A$11:$F$11</c:f>
              <c:numCache>
                <c:formatCode>0.00%</c:formatCode>
                <c:ptCount val="6"/>
                <c:pt idx="0">
                  <c:v>3.9800995024875621E-2</c:v>
                </c:pt>
                <c:pt idx="1">
                  <c:v>0.30348258706467662</c:v>
                </c:pt>
                <c:pt idx="2">
                  <c:v>0.23714759535655058</c:v>
                </c:pt>
                <c:pt idx="3">
                  <c:v>0.14593698175787728</c:v>
                </c:pt>
                <c:pt idx="4">
                  <c:v>0.12271973466003316</c:v>
                </c:pt>
                <c:pt idx="5">
                  <c:v>0.15091210613598674</c:v>
                </c:pt>
              </c:numCache>
            </c:numRef>
          </c:val>
          <c:extLst>
            <c:ext xmlns:c16="http://schemas.microsoft.com/office/drawing/2014/chart" uri="{C3380CC4-5D6E-409C-BE32-E72D297353CC}">
              <c16:uniqueId val="{0000000C-9733-42EE-AA7A-FA40B6C4B18C}"/>
            </c:ext>
          </c:extLst>
        </c:ser>
        <c:dLbls>
          <c:dLblPos val="inEnd"/>
          <c:showLegendKey val="0"/>
          <c:showVal val="0"/>
          <c:showCatName val="0"/>
          <c:showSerName val="0"/>
          <c:showPercent val="1"/>
          <c:showBubbleSize val="0"/>
          <c:showLeaderLines val="0"/>
        </c:dLbls>
        <c:firstSliceAng val="0"/>
      </c:pieChart>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latin typeface="Aptos Display" panose="020B0004020202020204" pitchFamily="34" charset="0"/>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600" b="1" dirty="0">
                <a:solidFill>
                  <a:schemeClr val="tx2"/>
                </a:solidFill>
                <a:latin typeface="Aptos Display" panose="020B0004020202020204" pitchFamily="34" charset="0"/>
              </a:rPr>
              <a:t>Nationality of workforce</a:t>
            </a:r>
          </a:p>
        </c:rich>
      </c:tx>
      <c:layout>
        <c:manualLayout>
          <c:xMode val="edge"/>
          <c:yMode val="edge"/>
          <c:x val="0.26278826162172458"/>
          <c:y val="6.4655283012477402E-3"/>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A2F2-4CEF-A2B8-B25AB9309F6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A2F2-4CEF-A2B8-B25AB9309F61}"/>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A2F2-4CEF-A2B8-B25AB9309F61}"/>
              </c:ext>
            </c:extLst>
          </c:dPt>
          <c:dLbls>
            <c:dLbl>
              <c:idx val="0"/>
              <c:layout>
                <c:manualLayout>
                  <c:x val="0.1999999999999999"/>
                  <c:y val="-0.17592592592592601"/>
                </c:manualLayout>
              </c:layout>
              <c:spPr>
                <a:solidFill>
                  <a:sysClr val="window" lastClr="FFFFFF"/>
                </a:solidFill>
                <a:ln>
                  <a:solidFill>
                    <a:srgbClr val="53AAB1"/>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ysClr val="windowText" lastClr="000000"/>
                      </a:solidFill>
                      <a:latin typeface="Aptos Display" panose="020B0004020202020204" pitchFamily="34" charset="0"/>
                      <a:ea typeface="+mn-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1-A2F2-4CEF-A2B8-B25AB9309F61}"/>
                </c:ext>
              </c:extLst>
            </c:dLbl>
            <c:dLbl>
              <c:idx val="1"/>
              <c:layout>
                <c:manualLayout>
                  <c:x val="-0.22500000000000003"/>
                  <c:y val="9.7222222222222196E-2"/>
                </c:manualLayout>
              </c:layout>
              <c:spPr>
                <a:solidFill>
                  <a:sysClr val="window" lastClr="FFFFFF"/>
                </a:solidFill>
                <a:ln>
                  <a:solidFill>
                    <a:srgbClr val="E85355"/>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ysClr val="windowText" lastClr="000000"/>
                      </a:solidFill>
                      <a:latin typeface="Aptos Display" panose="020B0004020202020204" pitchFamily="34" charset="0"/>
                      <a:ea typeface="+mn-ea"/>
                      <a:cs typeface="+mn-cs"/>
                    </a:defRPr>
                  </a:pPr>
                  <a:endParaRPr lang="en-US"/>
                </a:p>
              </c:txPr>
              <c:dLblPos val="bestFit"/>
              <c:showLegendKey val="0"/>
              <c:showVal val="1"/>
              <c:showCatName val="1"/>
              <c:showSerName val="0"/>
              <c:showPercent val="0"/>
              <c:showBubbleSize val="0"/>
              <c:separator>
</c:separator>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3-A2F2-4CEF-A2B8-B25AB9309F61}"/>
                </c:ext>
              </c:extLst>
            </c:dLbl>
            <c:dLbl>
              <c:idx val="2"/>
              <c:layout>
                <c:manualLayout>
                  <c:x val="0.3"/>
                  <c:y val="0.12037037037037036"/>
                </c:manualLayout>
              </c:layout>
              <c:spPr>
                <a:solidFill>
                  <a:sysClr val="window" lastClr="FFFFFF"/>
                </a:solidFill>
                <a:ln>
                  <a:solidFill>
                    <a:srgbClr val="64AA7D"/>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ysClr val="windowText" lastClr="000000"/>
                      </a:solidFill>
                      <a:latin typeface="Aptos Display" panose="020B0004020202020204" pitchFamily="34" charset="0"/>
                      <a:ea typeface="+mn-ea"/>
                      <a:cs typeface="+mn-cs"/>
                    </a:defRPr>
                  </a:pPr>
                  <a:endParaRPr lang="en-US"/>
                </a:p>
              </c:txPr>
              <c:dLblPos val="bestFit"/>
              <c:showLegendKey val="0"/>
              <c:showVal val="1"/>
              <c:showCatName val="1"/>
              <c:showSerName val="0"/>
              <c:showPercent val="0"/>
              <c:showBubbleSize val="0"/>
              <c:separator>
</c:separator>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5-A2F2-4CEF-A2B8-B25AB9309F61}"/>
                </c:ext>
              </c:extLst>
            </c:dLbl>
            <c:spPr>
              <a:solidFill>
                <a:sysClr val="window" lastClr="FFFFFF"/>
              </a:solidFill>
              <a:ln>
                <a:solidFill>
                  <a:srgbClr val="000000">
                    <a:lumMod val="25000"/>
                    <a:lumOff val="75000"/>
                  </a:srgb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ysClr val="windowText" lastClr="000000"/>
                    </a:solidFill>
                    <a:latin typeface="Aptos Display" panose="020B0004020202020204" pitchFamily="34" charset="0"/>
                    <a:ea typeface="+mn-ea"/>
                    <a:cs typeface="+mn-cs"/>
                  </a:defRPr>
                </a:pPr>
                <a:endParaRPr lang="en-US"/>
              </a:p>
            </c:txPr>
            <c:dLblPos val="outEnd"/>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'[Census results Wales.xlsx]Sheet5'!$A$7:$C$7</c:f>
              <c:strCache>
                <c:ptCount val="3"/>
                <c:pt idx="0">
                  <c:v>UK/British passport holder</c:v>
                </c:pt>
                <c:pt idx="1">
                  <c:v>EU/EEA National</c:v>
                </c:pt>
                <c:pt idx="2">
                  <c:v>Other nationality </c:v>
                </c:pt>
              </c:strCache>
            </c:strRef>
          </c:cat>
          <c:val>
            <c:numRef>
              <c:f>'[Census results Wales.xlsx]Sheet5'!$A$8:$C$8</c:f>
              <c:numCache>
                <c:formatCode>0.00%</c:formatCode>
                <c:ptCount val="3"/>
                <c:pt idx="0">
                  <c:v>0.95619047619047615</c:v>
                </c:pt>
                <c:pt idx="1">
                  <c:v>2.8571428571428571E-2</c:v>
                </c:pt>
                <c:pt idx="2">
                  <c:v>1.5238095238095238E-2</c:v>
                </c:pt>
              </c:numCache>
            </c:numRef>
          </c:val>
          <c:extLst>
            <c:ext xmlns:c16="http://schemas.microsoft.com/office/drawing/2014/chart" uri="{C3380CC4-5D6E-409C-BE32-E72D297353CC}">
              <c16:uniqueId val="{00000006-A2F2-4CEF-A2B8-B25AB9309F61}"/>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ysClr val="windowText" lastClr="000000"/>
                </a:solidFill>
                <a:latin typeface="Aptos Display" panose="020B0004020202020204" pitchFamily="34" charset="0"/>
                <a:ea typeface="+mn-ea"/>
                <a:cs typeface="+mn-cs"/>
              </a:defRPr>
            </a:pPr>
            <a:r>
              <a:rPr lang="en-US" b="1" dirty="0">
                <a:solidFill>
                  <a:schemeClr val="tx2"/>
                </a:solidFill>
              </a:rPr>
              <a:t>Number of housing units and projects approved, 2006-2024</a:t>
            </a:r>
          </a:p>
        </c:rich>
      </c:tx>
      <c:overlay val="0"/>
      <c:spPr>
        <a:noFill/>
        <a:ln>
          <a:noFill/>
        </a:ln>
        <a:effectLst/>
      </c:spPr>
      <c:txPr>
        <a:bodyPr rot="0" spcFirstLastPara="1" vertOverflow="ellipsis" vert="horz" wrap="square" anchor="ctr" anchorCtr="1"/>
        <a:lstStyle/>
        <a:p>
          <a:pPr>
            <a:defRPr sz="1320" b="0" i="0" u="none" strike="noStrike" kern="1200" spc="0" baseline="0">
              <a:solidFill>
                <a:sysClr val="windowText" lastClr="000000"/>
              </a:solidFill>
              <a:latin typeface="Aptos Display" panose="020B0004020202020204" pitchFamily="34" charset="0"/>
              <a:ea typeface="+mn-ea"/>
              <a:cs typeface="+mn-cs"/>
            </a:defRPr>
          </a:pPr>
          <a:endParaRPr lang="en-US"/>
        </a:p>
      </c:txPr>
    </c:title>
    <c:autoTitleDeleted val="0"/>
    <c:plotArea>
      <c:layout/>
      <c:barChart>
        <c:barDir val="col"/>
        <c:grouping val="clustered"/>
        <c:varyColors val="0"/>
        <c:ser>
          <c:idx val="0"/>
          <c:order val="0"/>
          <c:tx>
            <c:strRef>
              <c:f>'Planning Permissions'!$B$1</c:f>
              <c:strCache>
                <c:ptCount val="1"/>
                <c:pt idx="0">
                  <c:v>Number of units</c:v>
                </c:pt>
              </c:strCache>
            </c:strRef>
          </c:tx>
          <c:spPr>
            <a:solidFill>
              <a:schemeClr val="tx2"/>
            </a:solidFill>
            <a:ln>
              <a:noFill/>
            </a:ln>
            <a:effectLst/>
          </c:spPr>
          <c:invertIfNegative val="0"/>
          <c:cat>
            <c:strRef>
              <c:f>'Planning Permissions'!$A$2:$A$76</c:f>
              <c:strCache>
                <c:ptCount val="75"/>
                <c:pt idx="0">
                  <c:v>Q1 2006</c:v>
                </c:pt>
                <c:pt idx="1">
                  <c:v>Q2 2006</c:v>
                </c:pt>
                <c:pt idx="2">
                  <c:v>Q3 2006</c:v>
                </c:pt>
                <c:pt idx="3">
                  <c:v>Q4 2006</c:v>
                </c:pt>
                <c:pt idx="4">
                  <c:v>Q1 2007</c:v>
                </c:pt>
                <c:pt idx="5">
                  <c:v>Q2 2007</c:v>
                </c:pt>
                <c:pt idx="6">
                  <c:v>Q3 2007</c:v>
                </c:pt>
                <c:pt idx="7">
                  <c:v>Q4 2007</c:v>
                </c:pt>
                <c:pt idx="8">
                  <c:v>Q1 2008</c:v>
                </c:pt>
                <c:pt idx="9">
                  <c:v>Q2 2008</c:v>
                </c:pt>
                <c:pt idx="10">
                  <c:v>Q3 2008</c:v>
                </c:pt>
                <c:pt idx="11">
                  <c:v>Q4 2008</c:v>
                </c:pt>
                <c:pt idx="12">
                  <c:v>Q1 2009</c:v>
                </c:pt>
                <c:pt idx="13">
                  <c:v>Q2 2009</c:v>
                </c:pt>
                <c:pt idx="14">
                  <c:v>Q3 2009</c:v>
                </c:pt>
                <c:pt idx="15">
                  <c:v>Q4 2009</c:v>
                </c:pt>
                <c:pt idx="16">
                  <c:v>Q1 2010</c:v>
                </c:pt>
                <c:pt idx="17">
                  <c:v>Q2 2010</c:v>
                </c:pt>
                <c:pt idx="18">
                  <c:v>Q3 2010</c:v>
                </c:pt>
                <c:pt idx="19">
                  <c:v>Q4 2010</c:v>
                </c:pt>
                <c:pt idx="20">
                  <c:v>Q1 2011</c:v>
                </c:pt>
                <c:pt idx="21">
                  <c:v>Q2 2011</c:v>
                </c:pt>
                <c:pt idx="22">
                  <c:v>Q3 2011</c:v>
                </c:pt>
                <c:pt idx="23">
                  <c:v>Q4 2011</c:v>
                </c:pt>
                <c:pt idx="24">
                  <c:v>Q1 2012</c:v>
                </c:pt>
                <c:pt idx="25">
                  <c:v>Q2 2012</c:v>
                </c:pt>
                <c:pt idx="26">
                  <c:v>Q3 2012</c:v>
                </c:pt>
                <c:pt idx="27">
                  <c:v>Q4 2012</c:v>
                </c:pt>
                <c:pt idx="28">
                  <c:v>Q1 2013</c:v>
                </c:pt>
                <c:pt idx="29">
                  <c:v>Q2 2013</c:v>
                </c:pt>
                <c:pt idx="30">
                  <c:v>Q3 2013</c:v>
                </c:pt>
                <c:pt idx="31">
                  <c:v>Q4 2013</c:v>
                </c:pt>
                <c:pt idx="32">
                  <c:v>Q1 2014</c:v>
                </c:pt>
                <c:pt idx="33">
                  <c:v>Q2 2014</c:v>
                </c:pt>
                <c:pt idx="34">
                  <c:v>Q3 2014</c:v>
                </c:pt>
                <c:pt idx="35">
                  <c:v>Q4 2014</c:v>
                </c:pt>
                <c:pt idx="36">
                  <c:v>Q1 2015</c:v>
                </c:pt>
                <c:pt idx="37">
                  <c:v>Q2 2015</c:v>
                </c:pt>
                <c:pt idx="38">
                  <c:v>Q3 2015</c:v>
                </c:pt>
                <c:pt idx="39">
                  <c:v>Q4 2015</c:v>
                </c:pt>
                <c:pt idx="40">
                  <c:v>Q1 2016</c:v>
                </c:pt>
                <c:pt idx="41">
                  <c:v>Q2 2016</c:v>
                </c:pt>
                <c:pt idx="42">
                  <c:v>Q3 2016</c:v>
                </c:pt>
                <c:pt idx="43">
                  <c:v>Q4 2016</c:v>
                </c:pt>
                <c:pt idx="44">
                  <c:v>Q1 2017</c:v>
                </c:pt>
                <c:pt idx="45">
                  <c:v>Q2 2017</c:v>
                </c:pt>
                <c:pt idx="46">
                  <c:v>Q3 2017</c:v>
                </c:pt>
                <c:pt idx="47">
                  <c:v>Q4 2017</c:v>
                </c:pt>
                <c:pt idx="48">
                  <c:v>Q1 2018</c:v>
                </c:pt>
                <c:pt idx="49">
                  <c:v>Q2 2018</c:v>
                </c:pt>
                <c:pt idx="50">
                  <c:v>Q3 2018</c:v>
                </c:pt>
                <c:pt idx="51">
                  <c:v>Q4 2018</c:v>
                </c:pt>
                <c:pt idx="52">
                  <c:v>Q1 2019</c:v>
                </c:pt>
                <c:pt idx="53">
                  <c:v>Q2 2019</c:v>
                </c:pt>
                <c:pt idx="54">
                  <c:v>Q3 2019</c:v>
                </c:pt>
                <c:pt idx="55">
                  <c:v>Q4 2019</c:v>
                </c:pt>
                <c:pt idx="56">
                  <c:v>Q1 2020</c:v>
                </c:pt>
                <c:pt idx="57">
                  <c:v>Q2 2020</c:v>
                </c:pt>
                <c:pt idx="58">
                  <c:v>Q3 2020</c:v>
                </c:pt>
                <c:pt idx="59">
                  <c:v>Q4 2020</c:v>
                </c:pt>
                <c:pt idx="60">
                  <c:v>Q1 2021</c:v>
                </c:pt>
                <c:pt idx="61">
                  <c:v>Q2 2021</c:v>
                </c:pt>
                <c:pt idx="62">
                  <c:v>Q3 2021</c:v>
                </c:pt>
                <c:pt idx="63">
                  <c:v>Q4 2021</c:v>
                </c:pt>
                <c:pt idx="64">
                  <c:v>Q1 2022</c:v>
                </c:pt>
                <c:pt idx="65">
                  <c:v>Q2 2022</c:v>
                </c:pt>
                <c:pt idx="66">
                  <c:v>Q3 2022</c:v>
                </c:pt>
                <c:pt idx="67">
                  <c:v>Q4 2022</c:v>
                </c:pt>
                <c:pt idx="68">
                  <c:v>Q1 2023</c:v>
                </c:pt>
                <c:pt idx="69">
                  <c:v>Q2 2023</c:v>
                </c:pt>
                <c:pt idx="70">
                  <c:v>Q3 2023</c:v>
                </c:pt>
                <c:pt idx="71">
                  <c:v>Q4 2023</c:v>
                </c:pt>
                <c:pt idx="72">
                  <c:v>Q1 2024</c:v>
                </c:pt>
                <c:pt idx="73">
                  <c:v>Q2 2024</c:v>
                </c:pt>
                <c:pt idx="74">
                  <c:v>Q3 2024</c:v>
                </c:pt>
              </c:strCache>
            </c:strRef>
          </c:cat>
          <c:val>
            <c:numRef>
              <c:f>'Planning Permissions'!$B$2:$B$76</c:f>
              <c:numCache>
                <c:formatCode>_-* #,##0_-;\-* #,##0_-;_-* "-"??_-;_-@_-</c:formatCode>
                <c:ptCount val="75"/>
                <c:pt idx="0">
                  <c:v>2745</c:v>
                </c:pt>
                <c:pt idx="1">
                  <c:v>3384</c:v>
                </c:pt>
                <c:pt idx="2">
                  <c:v>4348</c:v>
                </c:pt>
                <c:pt idx="3">
                  <c:v>2868</c:v>
                </c:pt>
                <c:pt idx="4">
                  <c:v>2657</c:v>
                </c:pt>
                <c:pt idx="5">
                  <c:v>3576</c:v>
                </c:pt>
                <c:pt idx="6">
                  <c:v>5255</c:v>
                </c:pt>
                <c:pt idx="7">
                  <c:v>2486</c:v>
                </c:pt>
                <c:pt idx="8">
                  <c:v>2868</c:v>
                </c:pt>
                <c:pt idx="9">
                  <c:v>2465</c:v>
                </c:pt>
                <c:pt idx="10">
                  <c:v>2372</c:v>
                </c:pt>
                <c:pt idx="11">
                  <c:v>2675</c:v>
                </c:pt>
                <c:pt idx="12">
                  <c:v>1653</c:v>
                </c:pt>
                <c:pt idx="13">
                  <c:v>1090</c:v>
                </c:pt>
                <c:pt idx="14">
                  <c:v>1921</c:v>
                </c:pt>
                <c:pt idx="15">
                  <c:v>1608</c:v>
                </c:pt>
                <c:pt idx="16">
                  <c:v>1791</c:v>
                </c:pt>
                <c:pt idx="17">
                  <c:v>1472</c:v>
                </c:pt>
                <c:pt idx="18">
                  <c:v>1730</c:v>
                </c:pt>
                <c:pt idx="19">
                  <c:v>1756</c:v>
                </c:pt>
                <c:pt idx="20">
                  <c:v>3715</c:v>
                </c:pt>
                <c:pt idx="21">
                  <c:v>1898</c:v>
                </c:pt>
                <c:pt idx="22">
                  <c:v>1613</c:v>
                </c:pt>
                <c:pt idx="23">
                  <c:v>2009</c:v>
                </c:pt>
                <c:pt idx="24">
                  <c:v>1769</c:v>
                </c:pt>
                <c:pt idx="25">
                  <c:v>1747</c:v>
                </c:pt>
                <c:pt idx="26">
                  <c:v>1225</c:v>
                </c:pt>
                <c:pt idx="27">
                  <c:v>1716</c:v>
                </c:pt>
                <c:pt idx="28">
                  <c:v>2540</c:v>
                </c:pt>
                <c:pt idx="29">
                  <c:v>1698</c:v>
                </c:pt>
                <c:pt idx="30">
                  <c:v>1722</c:v>
                </c:pt>
                <c:pt idx="31">
                  <c:v>1861</c:v>
                </c:pt>
                <c:pt idx="32">
                  <c:v>3000</c:v>
                </c:pt>
                <c:pt idx="33">
                  <c:v>2053</c:v>
                </c:pt>
                <c:pt idx="34">
                  <c:v>2517</c:v>
                </c:pt>
                <c:pt idx="35">
                  <c:v>2120</c:v>
                </c:pt>
                <c:pt idx="36">
                  <c:v>1722</c:v>
                </c:pt>
                <c:pt idx="37">
                  <c:v>2590</c:v>
                </c:pt>
                <c:pt idx="38">
                  <c:v>1448</c:v>
                </c:pt>
                <c:pt idx="39">
                  <c:v>2510</c:v>
                </c:pt>
                <c:pt idx="40">
                  <c:v>2432</c:v>
                </c:pt>
                <c:pt idx="41">
                  <c:v>2408</c:v>
                </c:pt>
                <c:pt idx="42">
                  <c:v>1794</c:v>
                </c:pt>
                <c:pt idx="43">
                  <c:v>4038</c:v>
                </c:pt>
                <c:pt idx="44">
                  <c:v>2302</c:v>
                </c:pt>
                <c:pt idx="45">
                  <c:v>2350</c:v>
                </c:pt>
                <c:pt idx="46">
                  <c:v>2478</c:v>
                </c:pt>
                <c:pt idx="47">
                  <c:v>2526</c:v>
                </c:pt>
                <c:pt idx="48">
                  <c:v>2489</c:v>
                </c:pt>
                <c:pt idx="49">
                  <c:v>2435</c:v>
                </c:pt>
                <c:pt idx="50">
                  <c:v>2434</c:v>
                </c:pt>
                <c:pt idx="51">
                  <c:v>3031</c:v>
                </c:pt>
                <c:pt idx="52">
                  <c:v>2953</c:v>
                </c:pt>
                <c:pt idx="53">
                  <c:v>2482</c:v>
                </c:pt>
                <c:pt idx="54">
                  <c:v>4144</c:v>
                </c:pt>
                <c:pt idx="55">
                  <c:v>2310</c:v>
                </c:pt>
                <c:pt idx="56">
                  <c:v>3319</c:v>
                </c:pt>
                <c:pt idx="57">
                  <c:v>1346</c:v>
                </c:pt>
                <c:pt idx="58">
                  <c:v>1488</c:v>
                </c:pt>
                <c:pt idx="59">
                  <c:v>1118</c:v>
                </c:pt>
                <c:pt idx="60">
                  <c:v>2469</c:v>
                </c:pt>
                <c:pt idx="61">
                  <c:v>2273</c:v>
                </c:pt>
                <c:pt idx="62">
                  <c:v>2960</c:v>
                </c:pt>
                <c:pt idx="63">
                  <c:v>4104</c:v>
                </c:pt>
                <c:pt idx="64">
                  <c:v>2478</c:v>
                </c:pt>
                <c:pt idx="65">
                  <c:v>1475</c:v>
                </c:pt>
                <c:pt idx="66">
                  <c:v>2146</c:v>
                </c:pt>
                <c:pt idx="67">
                  <c:v>2300</c:v>
                </c:pt>
                <c:pt idx="68">
                  <c:v>2123</c:v>
                </c:pt>
                <c:pt idx="69">
                  <c:v>1974</c:v>
                </c:pt>
                <c:pt idx="70">
                  <c:v>1375</c:v>
                </c:pt>
                <c:pt idx="71">
                  <c:v>1590</c:v>
                </c:pt>
                <c:pt idx="72">
                  <c:v>2226</c:v>
                </c:pt>
                <c:pt idx="73">
                  <c:v>1952</c:v>
                </c:pt>
                <c:pt idx="74">
                  <c:v>1593</c:v>
                </c:pt>
              </c:numCache>
            </c:numRef>
          </c:val>
          <c:extLst>
            <c:ext xmlns:c16="http://schemas.microsoft.com/office/drawing/2014/chart" uri="{C3380CC4-5D6E-409C-BE32-E72D297353CC}">
              <c16:uniqueId val="{00000000-0499-43C5-8CEB-4994C501D2EF}"/>
            </c:ext>
          </c:extLst>
        </c:ser>
        <c:dLbls>
          <c:showLegendKey val="0"/>
          <c:showVal val="0"/>
          <c:showCatName val="0"/>
          <c:showSerName val="0"/>
          <c:showPercent val="0"/>
          <c:showBubbleSize val="0"/>
        </c:dLbls>
        <c:gapWidth val="30"/>
        <c:axId val="765700703"/>
        <c:axId val="765710303"/>
      </c:barChart>
      <c:lineChart>
        <c:grouping val="standard"/>
        <c:varyColors val="0"/>
        <c:ser>
          <c:idx val="1"/>
          <c:order val="1"/>
          <c:tx>
            <c:strRef>
              <c:f>'Planning Permissions'!$C$1</c:f>
              <c:strCache>
                <c:ptCount val="1"/>
                <c:pt idx="0">
                  <c:v>Number of projects</c:v>
                </c:pt>
              </c:strCache>
            </c:strRef>
          </c:tx>
          <c:spPr>
            <a:ln w="28575" cap="rnd">
              <a:solidFill>
                <a:schemeClr val="accent2"/>
              </a:solidFill>
              <a:round/>
            </a:ln>
            <a:effectLst/>
          </c:spPr>
          <c:marker>
            <c:symbol val="none"/>
          </c:marker>
          <c:cat>
            <c:strRef>
              <c:f>'Planning Permissions'!$A$2:$A$76</c:f>
              <c:strCache>
                <c:ptCount val="75"/>
                <c:pt idx="0">
                  <c:v>Q1 2006</c:v>
                </c:pt>
                <c:pt idx="1">
                  <c:v>Q2 2006</c:v>
                </c:pt>
                <c:pt idx="2">
                  <c:v>Q3 2006</c:v>
                </c:pt>
                <c:pt idx="3">
                  <c:v>Q4 2006</c:v>
                </c:pt>
                <c:pt idx="4">
                  <c:v>Q1 2007</c:v>
                </c:pt>
                <c:pt idx="5">
                  <c:v>Q2 2007</c:v>
                </c:pt>
                <c:pt idx="6">
                  <c:v>Q3 2007</c:v>
                </c:pt>
                <c:pt idx="7">
                  <c:v>Q4 2007</c:v>
                </c:pt>
                <c:pt idx="8">
                  <c:v>Q1 2008</c:v>
                </c:pt>
                <c:pt idx="9">
                  <c:v>Q2 2008</c:v>
                </c:pt>
                <c:pt idx="10">
                  <c:v>Q3 2008</c:v>
                </c:pt>
                <c:pt idx="11">
                  <c:v>Q4 2008</c:v>
                </c:pt>
                <c:pt idx="12">
                  <c:v>Q1 2009</c:v>
                </c:pt>
                <c:pt idx="13">
                  <c:v>Q2 2009</c:v>
                </c:pt>
                <c:pt idx="14">
                  <c:v>Q3 2009</c:v>
                </c:pt>
                <c:pt idx="15">
                  <c:v>Q4 2009</c:v>
                </c:pt>
                <c:pt idx="16">
                  <c:v>Q1 2010</c:v>
                </c:pt>
                <c:pt idx="17">
                  <c:v>Q2 2010</c:v>
                </c:pt>
                <c:pt idx="18">
                  <c:v>Q3 2010</c:v>
                </c:pt>
                <c:pt idx="19">
                  <c:v>Q4 2010</c:v>
                </c:pt>
                <c:pt idx="20">
                  <c:v>Q1 2011</c:v>
                </c:pt>
                <c:pt idx="21">
                  <c:v>Q2 2011</c:v>
                </c:pt>
                <c:pt idx="22">
                  <c:v>Q3 2011</c:v>
                </c:pt>
                <c:pt idx="23">
                  <c:v>Q4 2011</c:v>
                </c:pt>
                <c:pt idx="24">
                  <c:v>Q1 2012</c:v>
                </c:pt>
                <c:pt idx="25">
                  <c:v>Q2 2012</c:v>
                </c:pt>
                <c:pt idx="26">
                  <c:v>Q3 2012</c:v>
                </c:pt>
                <c:pt idx="27">
                  <c:v>Q4 2012</c:v>
                </c:pt>
                <c:pt idx="28">
                  <c:v>Q1 2013</c:v>
                </c:pt>
                <c:pt idx="29">
                  <c:v>Q2 2013</c:v>
                </c:pt>
                <c:pt idx="30">
                  <c:v>Q3 2013</c:v>
                </c:pt>
                <c:pt idx="31">
                  <c:v>Q4 2013</c:v>
                </c:pt>
                <c:pt idx="32">
                  <c:v>Q1 2014</c:v>
                </c:pt>
                <c:pt idx="33">
                  <c:v>Q2 2014</c:v>
                </c:pt>
                <c:pt idx="34">
                  <c:v>Q3 2014</c:v>
                </c:pt>
                <c:pt idx="35">
                  <c:v>Q4 2014</c:v>
                </c:pt>
                <c:pt idx="36">
                  <c:v>Q1 2015</c:v>
                </c:pt>
                <c:pt idx="37">
                  <c:v>Q2 2015</c:v>
                </c:pt>
                <c:pt idx="38">
                  <c:v>Q3 2015</c:v>
                </c:pt>
                <c:pt idx="39">
                  <c:v>Q4 2015</c:v>
                </c:pt>
                <c:pt idx="40">
                  <c:v>Q1 2016</c:v>
                </c:pt>
                <c:pt idx="41">
                  <c:v>Q2 2016</c:v>
                </c:pt>
                <c:pt idx="42">
                  <c:v>Q3 2016</c:v>
                </c:pt>
                <c:pt idx="43">
                  <c:v>Q4 2016</c:v>
                </c:pt>
                <c:pt idx="44">
                  <c:v>Q1 2017</c:v>
                </c:pt>
                <c:pt idx="45">
                  <c:v>Q2 2017</c:v>
                </c:pt>
                <c:pt idx="46">
                  <c:v>Q3 2017</c:v>
                </c:pt>
                <c:pt idx="47">
                  <c:v>Q4 2017</c:v>
                </c:pt>
                <c:pt idx="48">
                  <c:v>Q1 2018</c:v>
                </c:pt>
                <c:pt idx="49">
                  <c:v>Q2 2018</c:v>
                </c:pt>
                <c:pt idx="50">
                  <c:v>Q3 2018</c:v>
                </c:pt>
                <c:pt idx="51">
                  <c:v>Q4 2018</c:v>
                </c:pt>
                <c:pt idx="52">
                  <c:v>Q1 2019</c:v>
                </c:pt>
                <c:pt idx="53">
                  <c:v>Q2 2019</c:v>
                </c:pt>
                <c:pt idx="54">
                  <c:v>Q3 2019</c:v>
                </c:pt>
                <c:pt idx="55">
                  <c:v>Q4 2019</c:v>
                </c:pt>
                <c:pt idx="56">
                  <c:v>Q1 2020</c:v>
                </c:pt>
                <c:pt idx="57">
                  <c:v>Q2 2020</c:v>
                </c:pt>
                <c:pt idx="58">
                  <c:v>Q3 2020</c:v>
                </c:pt>
                <c:pt idx="59">
                  <c:v>Q4 2020</c:v>
                </c:pt>
                <c:pt idx="60">
                  <c:v>Q1 2021</c:v>
                </c:pt>
                <c:pt idx="61">
                  <c:v>Q2 2021</c:v>
                </c:pt>
                <c:pt idx="62">
                  <c:v>Q3 2021</c:v>
                </c:pt>
                <c:pt idx="63">
                  <c:v>Q4 2021</c:v>
                </c:pt>
                <c:pt idx="64">
                  <c:v>Q1 2022</c:v>
                </c:pt>
                <c:pt idx="65">
                  <c:v>Q2 2022</c:v>
                </c:pt>
                <c:pt idx="66">
                  <c:v>Q3 2022</c:v>
                </c:pt>
                <c:pt idx="67">
                  <c:v>Q4 2022</c:v>
                </c:pt>
                <c:pt idx="68">
                  <c:v>Q1 2023</c:v>
                </c:pt>
                <c:pt idx="69">
                  <c:v>Q2 2023</c:v>
                </c:pt>
                <c:pt idx="70">
                  <c:v>Q3 2023</c:v>
                </c:pt>
                <c:pt idx="71">
                  <c:v>Q4 2023</c:v>
                </c:pt>
                <c:pt idx="72">
                  <c:v>Q1 2024</c:v>
                </c:pt>
                <c:pt idx="73">
                  <c:v>Q2 2024</c:v>
                </c:pt>
                <c:pt idx="74">
                  <c:v>Q3 2024</c:v>
                </c:pt>
              </c:strCache>
            </c:strRef>
          </c:cat>
          <c:val>
            <c:numRef>
              <c:f>'Planning Permissions'!$C$2:$C$76</c:f>
              <c:numCache>
                <c:formatCode>_-* #,##0_-;\-* #,##0_-;_-* "-"??_-;_-@_-</c:formatCode>
                <c:ptCount val="75"/>
                <c:pt idx="0">
                  <c:v>290</c:v>
                </c:pt>
                <c:pt idx="1">
                  <c:v>404</c:v>
                </c:pt>
                <c:pt idx="2">
                  <c:v>422</c:v>
                </c:pt>
                <c:pt idx="3">
                  <c:v>388</c:v>
                </c:pt>
                <c:pt idx="4">
                  <c:v>377</c:v>
                </c:pt>
                <c:pt idx="5">
                  <c:v>436</c:v>
                </c:pt>
                <c:pt idx="6">
                  <c:v>424</c:v>
                </c:pt>
                <c:pt idx="7">
                  <c:v>359</c:v>
                </c:pt>
                <c:pt idx="8">
                  <c:v>346</c:v>
                </c:pt>
                <c:pt idx="9">
                  <c:v>347</c:v>
                </c:pt>
                <c:pt idx="10">
                  <c:v>299</c:v>
                </c:pt>
                <c:pt idx="11">
                  <c:v>234</c:v>
                </c:pt>
                <c:pt idx="12">
                  <c:v>226</c:v>
                </c:pt>
                <c:pt idx="13">
                  <c:v>192</c:v>
                </c:pt>
                <c:pt idx="14">
                  <c:v>204</c:v>
                </c:pt>
                <c:pt idx="15">
                  <c:v>182</c:v>
                </c:pt>
                <c:pt idx="16">
                  <c:v>190</c:v>
                </c:pt>
                <c:pt idx="17">
                  <c:v>199</c:v>
                </c:pt>
                <c:pt idx="18">
                  <c:v>211</c:v>
                </c:pt>
                <c:pt idx="19">
                  <c:v>208</c:v>
                </c:pt>
                <c:pt idx="20">
                  <c:v>224</c:v>
                </c:pt>
                <c:pt idx="21">
                  <c:v>242</c:v>
                </c:pt>
                <c:pt idx="22">
                  <c:v>225</c:v>
                </c:pt>
                <c:pt idx="23">
                  <c:v>236</c:v>
                </c:pt>
                <c:pt idx="24">
                  <c:v>236</c:v>
                </c:pt>
                <c:pt idx="25">
                  <c:v>195</c:v>
                </c:pt>
                <c:pt idx="26">
                  <c:v>232</c:v>
                </c:pt>
                <c:pt idx="27">
                  <c:v>242</c:v>
                </c:pt>
                <c:pt idx="28">
                  <c:v>230</c:v>
                </c:pt>
                <c:pt idx="29">
                  <c:v>218</c:v>
                </c:pt>
                <c:pt idx="30">
                  <c:v>256</c:v>
                </c:pt>
                <c:pt idx="31">
                  <c:v>278</c:v>
                </c:pt>
                <c:pt idx="32">
                  <c:v>218</c:v>
                </c:pt>
                <c:pt idx="33">
                  <c:v>228</c:v>
                </c:pt>
                <c:pt idx="34">
                  <c:v>180</c:v>
                </c:pt>
                <c:pt idx="35">
                  <c:v>196</c:v>
                </c:pt>
                <c:pt idx="36">
                  <c:v>234</c:v>
                </c:pt>
                <c:pt idx="37">
                  <c:v>220</c:v>
                </c:pt>
                <c:pt idx="38">
                  <c:v>224</c:v>
                </c:pt>
                <c:pt idx="39">
                  <c:v>251</c:v>
                </c:pt>
                <c:pt idx="40">
                  <c:v>199</c:v>
                </c:pt>
                <c:pt idx="41">
                  <c:v>197</c:v>
                </c:pt>
                <c:pt idx="42">
                  <c:v>199</c:v>
                </c:pt>
                <c:pt idx="43">
                  <c:v>213</c:v>
                </c:pt>
                <c:pt idx="44">
                  <c:v>183</c:v>
                </c:pt>
                <c:pt idx="45">
                  <c:v>170</c:v>
                </c:pt>
                <c:pt idx="46">
                  <c:v>158</c:v>
                </c:pt>
                <c:pt idx="47">
                  <c:v>205</c:v>
                </c:pt>
                <c:pt idx="48">
                  <c:v>250</c:v>
                </c:pt>
                <c:pt idx="49">
                  <c:v>200</c:v>
                </c:pt>
                <c:pt idx="50">
                  <c:v>232</c:v>
                </c:pt>
                <c:pt idx="51">
                  <c:v>248</c:v>
                </c:pt>
                <c:pt idx="52">
                  <c:v>263</c:v>
                </c:pt>
                <c:pt idx="53">
                  <c:v>195</c:v>
                </c:pt>
                <c:pt idx="54">
                  <c:v>192</c:v>
                </c:pt>
                <c:pt idx="55">
                  <c:v>178</c:v>
                </c:pt>
                <c:pt idx="56">
                  <c:v>191</c:v>
                </c:pt>
                <c:pt idx="57">
                  <c:v>114</c:v>
                </c:pt>
                <c:pt idx="58">
                  <c:v>131</c:v>
                </c:pt>
                <c:pt idx="59">
                  <c:v>151</c:v>
                </c:pt>
                <c:pt idx="60">
                  <c:v>155</c:v>
                </c:pt>
                <c:pt idx="61">
                  <c:v>131</c:v>
                </c:pt>
                <c:pt idx="62">
                  <c:v>161</c:v>
                </c:pt>
                <c:pt idx="63">
                  <c:v>156</c:v>
                </c:pt>
                <c:pt idx="64">
                  <c:v>126</c:v>
                </c:pt>
                <c:pt idx="65">
                  <c:v>109</c:v>
                </c:pt>
                <c:pt idx="66">
                  <c:v>131</c:v>
                </c:pt>
                <c:pt idx="67">
                  <c:v>121</c:v>
                </c:pt>
                <c:pt idx="68">
                  <c:v>115</c:v>
                </c:pt>
                <c:pt idx="69">
                  <c:v>116</c:v>
                </c:pt>
                <c:pt idx="70">
                  <c:v>104</c:v>
                </c:pt>
                <c:pt idx="71">
                  <c:v>113</c:v>
                </c:pt>
                <c:pt idx="72" formatCode="General">
                  <c:v>138</c:v>
                </c:pt>
                <c:pt idx="73" formatCode="General">
                  <c:v>118</c:v>
                </c:pt>
                <c:pt idx="74" formatCode="General">
                  <c:v>101</c:v>
                </c:pt>
              </c:numCache>
            </c:numRef>
          </c:val>
          <c:smooth val="0"/>
          <c:extLst>
            <c:ext xmlns:c16="http://schemas.microsoft.com/office/drawing/2014/chart" uri="{C3380CC4-5D6E-409C-BE32-E72D297353CC}">
              <c16:uniqueId val="{00000001-0499-43C5-8CEB-4994C501D2EF}"/>
            </c:ext>
          </c:extLst>
        </c:ser>
        <c:dLbls>
          <c:showLegendKey val="0"/>
          <c:showVal val="0"/>
          <c:showCatName val="0"/>
          <c:showSerName val="0"/>
          <c:showPercent val="0"/>
          <c:showBubbleSize val="0"/>
        </c:dLbls>
        <c:marker val="1"/>
        <c:smooth val="0"/>
        <c:axId val="765717983"/>
        <c:axId val="765696863"/>
      </c:lineChart>
      <c:catAx>
        <c:axId val="7657007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ysClr val="windowText" lastClr="000000"/>
                </a:solidFill>
                <a:latin typeface="Aptos Display" panose="020B0004020202020204" pitchFamily="34" charset="0"/>
                <a:ea typeface="+mn-ea"/>
                <a:cs typeface="+mn-cs"/>
              </a:defRPr>
            </a:pPr>
            <a:endParaRPr lang="en-US"/>
          </a:p>
        </c:txPr>
        <c:crossAx val="765710303"/>
        <c:crosses val="autoZero"/>
        <c:auto val="1"/>
        <c:lblAlgn val="ctr"/>
        <c:lblOffset val="100"/>
        <c:noMultiLvlLbl val="0"/>
      </c:catAx>
      <c:valAx>
        <c:axId val="765710303"/>
        <c:scaling>
          <c:orientation val="minMax"/>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ysClr val="windowText" lastClr="000000"/>
                    </a:solidFill>
                    <a:latin typeface="Aptos Display" panose="020B0004020202020204" pitchFamily="34" charset="0"/>
                    <a:ea typeface="+mn-ea"/>
                    <a:cs typeface="+mn-cs"/>
                  </a:defRPr>
                </a:pPr>
                <a:r>
                  <a:rPr lang="en-GB"/>
                  <a:t>Number of units</a:t>
                </a:r>
              </a:p>
            </c:rich>
          </c:tx>
          <c:overlay val="0"/>
          <c:spPr>
            <a:noFill/>
            <a:ln>
              <a:noFill/>
            </a:ln>
            <a:effectLst/>
          </c:spPr>
          <c:txPr>
            <a:bodyPr rot="-5400000" spcFirstLastPara="1" vertOverflow="ellipsis" vert="horz" wrap="square" anchor="ctr" anchorCtr="1"/>
            <a:lstStyle/>
            <a:p>
              <a:pPr>
                <a:defRPr sz="1100" b="0" i="0" u="none" strike="noStrike" kern="1200" baseline="0">
                  <a:solidFill>
                    <a:sysClr val="windowText" lastClr="000000"/>
                  </a:solidFill>
                  <a:latin typeface="Aptos Display" panose="020B0004020202020204" pitchFamily="34" charset="0"/>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ysClr val="windowText" lastClr="000000"/>
                </a:solidFill>
                <a:latin typeface="Aptos Display" panose="020B0004020202020204" pitchFamily="34" charset="0"/>
                <a:ea typeface="+mn-ea"/>
                <a:cs typeface="+mn-cs"/>
              </a:defRPr>
            </a:pPr>
            <a:endParaRPr lang="en-US"/>
          </a:p>
        </c:txPr>
        <c:crossAx val="765700703"/>
        <c:crosses val="autoZero"/>
        <c:crossBetween val="between"/>
      </c:valAx>
      <c:valAx>
        <c:axId val="765696863"/>
        <c:scaling>
          <c:orientation val="minMax"/>
        </c:scaling>
        <c:delete val="0"/>
        <c:axPos val="r"/>
        <c:title>
          <c:tx>
            <c:rich>
              <a:bodyPr rot="-5400000" spcFirstLastPara="1" vertOverflow="ellipsis" vert="horz" wrap="square" anchor="ctr" anchorCtr="1"/>
              <a:lstStyle/>
              <a:p>
                <a:pPr>
                  <a:defRPr sz="1100" b="0" i="0" u="none" strike="noStrike" kern="1200" baseline="0">
                    <a:solidFill>
                      <a:sysClr val="windowText" lastClr="000000"/>
                    </a:solidFill>
                    <a:latin typeface="Aptos Display" panose="020B0004020202020204" pitchFamily="34" charset="0"/>
                    <a:ea typeface="+mn-ea"/>
                    <a:cs typeface="+mn-cs"/>
                  </a:defRPr>
                </a:pPr>
                <a:r>
                  <a:rPr lang="en-GB"/>
                  <a:t>Number of projects</a:t>
                </a:r>
              </a:p>
            </c:rich>
          </c:tx>
          <c:overlay val="0"/>
          <c:spPr>
            <a:noFill/>
            <a:ln>
              <a:noFill/>
            </a:ln>
            <a:effectLst/>
          </c:spPr>
          <c:txPr>
            <a:bodyPr rot="-5400000" spcFirstLastPara="1" vertOverflow="ellipsis" vert="horz" wrap="square" anchor="ctr" anchorCtr="1"/>
            <a:lstStyle/>
            <a:p>
              <a:pPr>
                <a:defRPr sz="1100" b="0" i="0" u="none" strike="noStrike" kern="1200" baseline="0">
                  <a:solidFill>
                    <a:sysClr val="windowText" lastClr="000000"/>
                  </a:solidFill>
                  <a:latin typeface="Aptos Display" panose="020B0004020202020204" pitchFamily="34" charset="0"/>
                  <a:ea typeface="+mn-ea"/>
                  <a:cs typeface="+mn-cs"/>
                </a:defRPr>
              </a:pPr>
              <a:endParaRPr lang="en-US"/>
            </a:p>
          </c:txPr>
        </c:title>
        <c:numFmt formatCode="_-* #,##0_-;\-* #,##0_-;_-* &quot;-&quot;??_-;_-@_-" sourceLinked="1"/>
        <c:majorTickMark val="out"/>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ysClr val="windowText" lastClr="000000"/>
                </a:solidFill>
                <a:latin typeface="Aptos Display" panose="020B0004020202020204" pitchFamily="34" charset="0"/>
                <a:ea typeface="+mn-ea"/>
                <a:cs typeface="+mn-cs"/>
              </a:defRPr>
            </a:pPr>
            <a:endParaRPr lang="en-US"/>
          </a:p>
        </c:txPr>
        <c:crossAx val="765717983"/>
        <c:crosses val="max"/>
        <c:crossBetween val="between"/>
      </c:valAx>
      <c:catAx>
        <c:axId val="765717983"/>
        <c:scaling>
          <c:orientation val="minMax"/>
        </c:scaling>
        <c:delete val="1"/>
        <c:axPos val="b"/>
        <c:numFmt formatCode="General" sourceLinked="1"/>
        <c:majorTickMark val="out"/>
        <c:minorTickMark val="none"/>
        <c:tickLblPos val="nextTo"/>
        <c:crossAx val="765696863"/>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ysClr val="windowText" lastClr="000000"/>
              </a:solidFill>
              <a:latin typeface="Aptos Display" panose="020B00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solidFill>
            <a:sysClr val="windowText" lastClr="000000"/>
          </a:solidFill>
          <a:latin typeface="Aptos Display" panose="020B0004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Aptos Display" panose="020B0004020202020204" pitchFamily="34" charset="0"/>
                <a:ea typeface="+mn-ea"/>
                <a:cs typeface="+mn-cs"/>
              </a:defRPr>
            </a:pPr>
            <a:r>
              <a:rPr lang="en-GB" b="1" dirty="0">
                <a:solidFill>
                  <a:schemeClr val="tx1"/>
                </a:solidFill>
              </a:rPr>
              <a:t>Affordable housing delivery in Wales, 2011-2024</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Aptos Display" panose="020B0004020202020204" pitchFamily="34" charset="0"/>
              <a:ea typeface="+mn-ea"/>
              <a:cs typeface="+mn-cs"/>
            </a:defRPr>
          </a:pPr>
          <a:endParaRPr lang="en-US"/>
        </a:p>
      </c:txPr>
    </c:title>
    <c:autoTitleDeleted val="0"/>
    <c:plotArea>
      <c:layout/>
      <c:lineChart>
        <c:grouping val="stacked"/>
        <c:varyColors val="0"/>
        <c:ser>
          <c:idx val="0"/>
          <c:order val="0"/>
          <c:spPr>
            <a:ln w="28575" cap="rnd">
              <a:solidFill>
                <a:schemeClr val="accent2"/>
              </a:solidFill>
              <a:round/>
            </a:ln>
            <a:effectLst/>
          </c:spPr>
          <c:marker>
            <c:symbol val="none"/>
          </c:marker>
          <c:cat>
            <c:strRef>
              <c:f>'Affordable Housing Total'!$A$2:$A$14</c:f>
              <c:strCache>
                <c:ptCount val="13"/>
                <c:pt idx="0">
                  <c:v>2011/12</c:v>
                </c:pt>
                <c:pt idx="1">
                  <c:v>2012/13</c:v>
                </c:pt>
                <c:pt idx="2">
                  <c:v>2013/14</c:v>
                </c:pt>
                <c:pt idx="3">
                  <c:v>2014/15</c:v>
                </c:pt>
                <c:pt idx="4">
                  <c:v>2015/16</c:v>
                </c:pt>
                <c:pt idx="5">
                  <c:v>2016/17</c:v>
                </c:pt>
                <c:pt idx="6">
                  <c:v>2017/18</c:v>
                </c:pt>
                <c:pt idx="7">
                  <c:v>2018/19</c:v>
                </c:pt>
                <c:pt idx="8">
                  <c:v>2019/20</c:v>
                </c:pt>
                <c:pt idx="9">
                  <c:v>2020/21</c:v>
                </c:pt>
                <c:pt idx="10">
                  <c:v>2021/22</c:v>
                </c:pt>
                <c:pt idx="11">
                  <c:v>2022/23</c:v>
                </c:pt>
                <c:pt idx="12">
                  <c:v>2023/24</c:v>
                </c:pt>
              </c:strCache>
            </c:strRef>
          </c:cat>
          <c:val>
            <c:numRef>
              <c:f>'Affordable Housing Total'!$B$2:$B$14</c:f>
              <c:numCache>
                <c:formatCode>General</c:formatCode>
                <c:ptCount val="13"/>
                <c:pt idx="0">
                  <c:v>2432</c:v>
                </c:pt>
                <c:pt idx="1">
                  <c:v>2042</c:v>
                </c:pt>
                <c:pt idx="2">
                  <c:v>2416</c:v>
                </c:pt>
                <c:pt idx="3">
                  <c:v>2218</c:v>
                </c:pt>
                <c:pt idx="4">
                  <c:v>2400</c:v>
                </c:pt>
                <c:pt idx="5">
                  <c:v>2546</c:v>
                </c:pt>
                <c:pt idx="6">
                  <c:v>2316</c:v>
                </c:pt>
                <c:pt idx="7">
                  <c:v>2592</c:v>
                </c:pt>
                <c:pt idx="8">
                  <c:v>2942</c:v>
                </c:pt>
                <c:pt idx="9">
                  <c:v>3603</c:v>
                </c:pt>
                <c:pt idx="10">
                  <c:v>2676</c:v>
                </c:pt>
                <c:pt idx="11">
                  <c:v>3369</c:v>
                </c:pt>
                <c:pt idx="12">
                  <c:v>3255</c:v>
                </c:pt>
              </c:numCache>
            </c:numRef>
          </c:val>
          <c:smooth val="0"/>
          <c:extLst>
            <c:ext xmlns:c16="http://schemas.microsoft.com/office/drawing/2014/chart" uri="{C3380CC4-5D6E-409C-BE32-E72D297353CC}">
              <c16:uniqueId val="{00000000-DAF7-4E7B-96BC-9F86BBBEF7C9}"/>
            </c:ext>
          </c:extLst>
        </c:ser>
        <c:dLbls>
          <c:showLegendKey val="0"/>
          <c:showVal val="0"/>
          <c:showCatName val="0"/>
          <c:showSerName val="0"/>
          <c:showPercent val="0"/>
          <c:showBubbleSize val="0"/>
        </c:dLbls>
        <c:smooth val="0"/>
        <c:axId val="1856576016"/>
        <c:axId val="1856576976"/>
      </c:lineChart>
      <c:catAx>
        <c:axId val="18565760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Aptos Display" panose="020B0004020202020204" pitchFamily="34" charset="0"/>
                <a:ea typeface="+mn-ea"/>
                <a:cs typeface="+mn-cs"/>
              </a:defRPr>
            </a:pPr>
            <a:endParaRPr lang="en-US"/>
          </a:p>
        </c:txPr>
        <c:crossAx val="1856576976"/>
        <c:crosses val="autoZero"/>
        <c:auto val="1"/>
        <c:lblAlgn val="ctr"/>
        <c:lblOffset val="100"/>
        <c:noMultiLvlLbl val="0"/>
      </c:catAx>
      <c:valAx>
        <c:axId val="1856576976"/>
        <c:scaling>
          <c:orientation val="minMax"/>
          <c:min val="10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Aptos Display" panose="020B0004020202020204" pitchFamily="34" charset="0"/>
                <a:ea typeface="+mn-ea"/>
                <a:cs typeface="+mn-cs"/>
              </a:defRPr>
            </a:pPr>
            <a:endParaRPr lang="en-US"/>
          </a:p>
        </c:txPr>
        <c:crossAx val="1856576016"/>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latin typeface="Aptos Display" panose="020B0004020202020204" pitchFamily="34"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Aptos Display" panose="020B0004020202020204" pitchFamily="34" charset="0"/>
                <a:ea typeface="+mn-ea"/>
                <a:cs typeface="+mn-cs"/>
              </a:defRPr>
            </a:pPr>
            <a:r>
              <a:rPr lang="en-GB" b="1">
                <a:solidFill>
                  <a:schemeClr val="tx2"/>
                </a:solidFill>
              </a:rPr>
              <a:t>Help to Buy Wales completed purchases by first-time buyer status</a:t>
            </a:r>
          </a:p>
        </c:rich>
      </c:tx>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Aptos Display" panose="020B0004020202020204" pitchFamily="34" charset="0"/>
              <a:ea typeface="+mn-ea"/>
              <a:cs typeface="+mn-cs"/>
            </a:defRPr>
          </a:pPr>
          <a:endParaRPr lang="en-US"/>
        </a:p>
      </c:txPr>
    </c:title>
    <c:autoTitleDeleted val="0"/>
    <c:plotArea>
      <c:layout>
        <c:manualLayout>
          <c:layoutTarget val="inner"/>
          <c:xMode val="edge"/>
          <c:yMode val="edge"/>
          <c:x val="7.7408459792310341E-2"/>
          <c:y val="0.11719006629908371"/>
          <c:w val="0.90558219146484864"/>
          <c:h val="0.69317763949598166"/>
        </c:manualLayout>
      </c:layout>
      <c:barChart>
        <c:barDir val="col"/>
        <c:grouping val="stacked"/>
        <c:varyColors val="0"/>
        <c:ser>
          <c:idx val="0"/>
          <c:order val="0"/>
          <c:tx>
            <c:strRef>
              <c:f>'[Help to Buy Wales graphs.xlsx]Purchases'!$B$3</c:f>
              <c:strCache>
                <c:ptCount val="1"/>
                <c:pt idx="0">
                  <c:v>First time buyer</c:v>
                </c:pt>
              </c:strCache>
            </c:strRef>
          </c:tx>
          <c:spPr>
            <a:solidFill>
              <a:schemeClr val="tx2"/>
            </a:solidFill>
            <a:ln>
              <a:solidFill>
                <a:schemeClr val="tx2">
                  <a:lumMod val="90000"/>
                  <a:lumOff val="10000"/>
                </a:schemeClr>
              </a:solidFill>
            </a:ln>
            <a:effectLst/>
          </c:spPr>
          <c:invertIfNegative val="0"/>
          <c:cat>
            <c:strRef>
              <c:f>'[Help to Buy Wales graphs.xlsx]Purchases'!$A$5:$A$14</c:f>
              <c:strCache>
                <c:ptCount val="10"/>
                <c:pt idx="0">
                  <c:v>2014-15</c:v>
                </c:pt>
                <c:pt idx="1">
                  <c:v>2015-16</c:v>
                </c:pt>
                <c:pt idx="2">
                  <c:v>2016-17</c:v>
                </c:pt>
                <c:pt idx="3">
                  <c:v>2017-18</c:v>
                </c:pt>
                <c:pt idx="4">
                  <c:v>2018-19</c:v>
                </c:pt>
                <c:pt idx="5">
                  <c:v>2019-20</c:v>
                </c:pt>
                <c:pt idx="6">
                  <c:v>2020-21</c:v>
                </c:pt>
                <c:pt idx="7">
                  <c:v>2021-22</c:v>
                </c:pt>
                <c:pt idx="8">
                  <c:v>2022-23</c:v>
                </c:pt>
                <c:pt idx="9">
                  <c:v>2023-24</c:v>
                </c:pt>
              </c:strCache>
            </c:strRef>
          </c:cat>
          <c:val>
            <c:numRef>
              <c:f>'[Help to Buy Wales graphs.xlsx]Purchases'!$B$5:$B$14</c:f>
              <c:numCache>
                <c:formatCode>General</c:formatCode>
                <c:ptCount val="10"/>
                <c:pt idx="0">
                  <c:v>956</c:v>
                </c:pt>
                <c:pt idx="1">
                  <c:v>1303</c:v>
                </c:pt>
                <c:pt idx="2">
                  <c:v>1403</c:v>
                </c:pt>
                <c:pt idx="3">
                  <c:v>1468</c:v>
                </c:pt>
                <c:pt idx="4">
                  <c:v>1426</c:v>
                </c:pt>
                <c:pt idx="5">
                  <c:v>1292</c:v>
                </c:pt>
                <c:pt idx="6">
                  <c:v>1104</c:v>
                </c:pt>
                <c:pt idx="7">
                  <c:v>957</c:v>
                </c:pt>
                <c:pt idx="8">
                  <c:v>400</c:v>
                </c:pt>
                <c:pt idx="9">
                  <c:v>435</c:v>
                </c:pt>
              </c:numCache>
            </c:numRef>
          </c:val>
          <c:extLst>
            <c:ext xmlns:c16="http://schemas.microsoft.com/office/drawing/2014/chart" uri="{C3380CC4-5D6E-409C-BE32-E72D297353CC}">
              <c16:uniqueId val="{00000000-F5D2-43A6-A2C0-CDB1B65DDB3E}"/>
            </c:ext>
          </c:extLst>
        </c:ser>
        <c:ser>
          <c:idx val="1"/>
          <c:order val="1"/>
          <c:tx>
            <c:strRef>
              <c:f>'[Help to Buy Wales graphs.xlsx]Purchases'!$C$3</c:f>
              <c:strCache>
                <c:ptCount val="1"/>
                <c:pt idx="0">
                  <c:v>Non-first time buyer</c:v>
                </c:pt>
              </c:strCache>
            </c:strRef>
          </c:tx>
          <c:spPr>
            <a:solidFill>
              <a:schemeClr val="accent2"/>
            </a:solidFill>
            <a:ln>
              <a:solidFill>
                <a:schemeClr val="tx2">
                  <a:lumMod val="90000"/>
                  <a:lumOff val="10000"/>
                </a:schemeClr>
              </a:solidFill>
            </a:ln>
            <a:effectLst/>
          </c:spPr>
          <c:invertIfNegative val="0"/>
          <c:cat>
            <c:strRef>
              <c:f>'[Help to Buy Wales graphs.xlsx]Purchases'!$A$5:$A$14</c:f>
              <c:strCache>
                <c:ptCount val="10"/>
                <c:pt idx="0">
                  <c:v>2014-15</c:v>
                </c:pt>
                <c:pt idx="1">
                  <c:v>2015-16</c:v>
                </c:pt>
                <c:pt idx="2">
                  <c:v>2016-17</c:v>
                </c:pt>
                <c:pt idx="3">
                  <c:v>2017-18</c:v>
                </c:pt>
                <c:pt idx="4">
                  <c:v>2018-19</c:v>
                </c:pt>
                <c:pt idx="5">
                  <c:v>2019-20</c:v>
                </c:pt>
                <c:pt idx="6">
                  <c:v>2020-21</c:v>
                </c:pt>
                <c:pt idx="7">
                  <c:v>2021-22</c:v>
                </c:pt>
                <c:pt idx="8">
                  <c:v>2022-23</c:v>
                </c:pt>
                <c:pt idx="9">
                  <c:v>2023-24</c:v>
                </c:pt>
              </c:strCache>
            </c:strRef>
          </c:cat>
          <c:val>
            <c:numRef>
              <c:f>'[Help to Buy Wales graphs.xlsx]Purchases'!$C$5:$C$14</c:f>
              <c:numCache>
                <c:formatCode>General</c:formatCode>
                <c:ptCount val="10"/>
                <c:pt idx="0">
                  <c:v>348</c:v>
                </c:pt>
                <c:pt idx="1">
                  <c:v>405</c:v>
                </c:pt>
                <c:pt idx="2">
                  <c:v>463</c:v>
                </c:pt>
                <c:pt idx="3">
                  <c:v>467</c:v>
                </c:pt>
                <c:pt idx="4">
                  <c:v>417</c:v>
                </c:pt>
                <c:pt idx="5">
                  <c:v>454</c:v>
                </c:pt>
                <c:pt idx="6">
                  <c:v>383</c:v>
                </c:pt>
                <c:pt idx="7">
                  <c:v>249</c:v>
                </c:pt>
                <c:pt idx="8">
                  <c:v>72</c:v>
                </c:pt>
                <c:pt idx="9">
                  <c:v>84</c:v>
                </c:pt>
              </c:numCache>
            </c:numRef>
          </c:val>
          <c:extLst>
            <c:ext xmlns:c16="http://schemas.microsoft.com/office/drawing/2014/chart" uri="{C3380CC4-5D6E-409C-BE32-E72D297353CC}">
              <c16:uniqueId val="{00000001-F5D2-43A6-A2C0-CDB1B65DDB3E}"/>
            </c:ext>
          </c:extLst>
        </c:ser>
        <c:dLbls>
          <c:showLegendKey val="0"/>
          <c:showVal val="0"/>
          <c:showCatName val="0"/>
          <c:showSerName val="0"/>
          <c:showPercent val="0"/>
          <c:showBubbleSize val="0"/>
        </c:dLbls>
        <c:gapWidth val="100"/>
        <c:overlap val="100"/>
        <c:axId val="191786655"/>
        <c:axId val="191787135"/>
      </c:barChart>
      <c:catAx>
        <c:axId val="19178665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Aptos Display" panose="020B0004020202020204" pitchFamily="34" charset="0"/>
                <a:ea typeface="+mn-ea"/>
                <a:cs typeface="+mn-cs"/>
              </a:defRPr>
            </a:pPr>
            <a:endParaRPr lang="en-US"/>
          </a:p>
        </c:txPr>
        <c:crossAx val="191787135"/>
        <c:crosses val="autoZero"/>
        <c:auto val="1"/>
        <c:lblAlgn val="ctr"/>
        <c:lblOffset val="100"/>
        <c:noMultiLvlLbl val="0"/>
      </c:catAx>
      <c:valAx>
        <c:axId val="191787135"/>
        <c:scaling>
          <c:orientation val="minMax"/>
          <c:max val="20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Aptos Display" panose="020B0004020202020204" pitchFamily="34" charset="0"/>
                <a:ea typeface="+mn-ea"/>
                <a:cs typeface="+mn-cs"/>
              </a:defRPr>
            </a:pPr>
            <a:endParaRPr lang="en-US"/>
          </a:p>
        </c:txPr>
        <c:crossAx val="19178665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ysClr val="windowText" lastClr="000000"/>
              </a:solidFill>
              <a:latin typeface="Aptos Display" panose="020B00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solidFill>
            <a:sysClr val="windowText" lastClr="000000"/>
          </a:solidFill>
          <a:latin typeface="Aptos Display" panose="020B0004020202020204" pitchFamily="34" charset="0"/>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en-GB" sz="1600" b="1" dirty="0">
                <a:solidFill>
                  <a:schemeClr val="tx2"/>
                </a:solidFill>
              </a:rPr>
              <a:t>Average annual energy use (</a:t>
            </a:r>
            <a:r>
              <a:rPr lang="en-GB" sz="1600" b="1" dirty="0" err="1">
                <a:solidFill>
                  <a:schemeClr val="tx2"/>
                </a:solidFill>
              </a:rPr>
              <a:t>KwH</a:t>
            </a:r>
            <a:r>
              <a:rPr lang="en-GB" sz="1600" b="1" dirty="0">
                <a:solidFill>
                  <a:schemeClr val="tx2"/>
                </a:solidFill>
              </a:rPr>
              <a:t>/PA)</a:t>
            </a:r>
          </a:p>
        </c:rich>
      </c:tx>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en-US"/>
        </a:p>
      </c:txPr>
    </c:title>
    <c:autoTitleDeleted val="0"/>
    <c:plotArea>
      <c:layout>
        <c:manualLayout>
          <c:layoutTarget val="inner"/>
          <c:xMode val="edge"/>
          <c:yMode val="edge"/>
          <c:x val="0.10798337221790173"/>
          <c:y val="0.12965441579288126"/>
          <c:w val="0.87242003974866988"/>
          <c:h val="0.7284693463178421"/>
        </c:manualLayout>
      </c:layout>
      <c:barChart>
        <c:barDir val="col"/>
        <c:grouping val="clustered"/>
        <c:varyColors val="0"/>
        <c:ser>
          <c:idx val="0"/>
          <c:order val="0"/>
          <c:tx>
            <c:strRef>
              <c:f>Sheet1!$B$1</c:f>
              <c:strCache>
                <c:ptCount val="1"/>
                <c:pt idx="0">
                  <c:v>Existing</c:v>
                </c:pt>
              </c:strCache>
            </c:strRef>
          </c:tx>
          <c:spPr>
            <a:solidFill>
              <a:srgbClr val="003144"/>
            </a:solidFill>
            <a:ln>
              <a:noFill/>
            </a:ln>
            <a:effectLst/>
          </c:spPr>
          <c:invertIfNegative val="0"/>
          <c:dLbls>
            <c:delete val="1"/>
          </c:dLbls>
          <c:cat>
            <c:strRef>
              <c:f>Sheet1!$A$2:$A$5</c:f>
              <c:strCache>
                <c:ptCount val="4"/>
                <c:pt idx="0">
                  <c:v>All properties</c:v>
                </c:pt>
                <c:pt idx="1">
                  <c:v>Houses</c:v>
                </c:pt>
                <c:pt idx="2">
                  <c:v>Flats and maisonettes</c:v>
                </c:pt>
                <c:pt idx="3">
                  <c:v>Bungalows</c:v>
                </c:pt>
              </c:strCache>
            </c:strRef>
          </c:cat>
          <c:val>
            <c:numRef>
              <c:f>Sheet1!$B$2:$B$5</c:f>
              <c:numCache>
                <c:formatCode>General</c:formatCode>
                <c:ptCount val="4"/>
                <c:pt idx="0">
                  <c:v>20433.080000000002</c:v>
                </c:pt>
                <c:pt idx="1">
                  <c:v>23798.42</c:v>
                </c:pt>
                <c:pt idx="2">
                  <c:v>13757.02</c:v>
                </c:pt>
                <c:pt idx="3">
                  <c:v>19546.45</c:v>
                </c:pt>
              </c:numCache>
            </c:numRef>
          </c:val>
          <c:extLst>
            <c:ext xmlns:c16="http://schemas.microsoft.com/office/drawing/2014/chart" uri="{C3380CC4-5D6E-409C-BE32-E72D297353CC}">
              <c16:uniqueId val="{00000000-C1A4-4753-B41D-FE8E329AAAA8}"/>
            </c:ext>
          </c:extLst>
        </c:ser>
        <c:ser>
          <c:idx val="1"/>
          <c:order val="1"/>
          <c:tx>
            <c:strRef>
              <c:f>Sheet1!$C$1</c:f>
              <c:strCache>
                <c:ptCount val="1"/>
                <c:pt idx="0">
                  <c:v>New build</c:v>
                </c:pt>
              </c:strCache>
            </c:strRef>
          </c:tx>
          <c:spPr>
            <a:solidFill>
              <a:srgbClr val="E85355"/>
            </a:solidFill>
            <a:ln>
              <a:noFill/>
            </a:ln>
            <a:effectLst/>
          </c:spPr>
          <c:invertIfNegative val="0"/>
          <c:dLbls>
            <c:delete val="1"/>
          </c:dLbls>
          <c:cat>
            <c:strRef>
              <c:f>Sheet1!$A$2:$A$5</c:f>
              <c:strCache>
                <c:ptCount val="4"/>
                <c:pt idx="0">
                  <c:v>All properties</c:v>
                </c:pt>
                <c:pt idx="1">
                  <c:v>Houses</c:v>
                </c:pt>
                <c:pt idx="2">
                  <c:v>Flats and maisonettes</c:v>
                </c:pt>
                <c:pt idx="3">
                  <c:v>Bungalows</c:v>
                </c:pt>
              </c:strCache>
            </c:strRef>
          </c:cat>
          <c:val>
            <c:numRef>
              <c:f>Sheet1!$C$2:$C$5</c:f>
              <c:numCache>
                <c:formatCode>General</c:formatCode>
                <c:ptCount val="4"/>
                <c:pt idx="0">
                  <c:v>8135.78</c:v>
                </c:pt>
                <c:pt idx="1">
                  <c:v>8315.84</c:v>
                </c:pt>
                <c:pt idx="2">
                  <c:v>6942.03</c:v>
                </c:pt>
                <c:pt idx="3">
                  <c:v>8135.78</c:v>
                </c:pt>
              </c:numCache>
            </c:numRef>
          </c:val>
          <c:extLst>
            <c:ext xmlns:c16="http://schemas.microsoft.com/office/drawing/2014/chart" uri="{C3380CC4-5D6E-409C-BE32-E72D297353CC}">
              <c16:uniqueId val="{00000001-C1A4-4753-B41D-FE8E329AAAA8}"/>
            </c:ext>
          </c:extLst>
        </c:ser>
        <c:dLbls>
          <c:dLblPos val="outEnd"/>
          <c:showLegendKey val="0"/>
          <c:showVal val="1"/>
          <c:showCatName val="0"/>
          <c:showSerName val="0"/>
          <c:showPercent val="0"/>
          <c:showBubbleSize val="0"/>
        </c:dLbls>
        <c:gapWidth val="219"/>
        <c:overlap val="-27"/>
        <c:axId val="1913744704"/>
        <c:axId val="1913745184"/>
      </c:barChart>
      <c:catAx>
        <c:axId val="19137447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endParaRPr lang="en-US"/>
          </a:p>
        </c:txPr>
        <c:crossAx val="1913745184"/>
        <c:crosses val="autoZero"/>
        <c:auto val="1"/>
        <c:lblAlgn val="ctr"/>
        <c:lblOffset val="100"/>
        <c:noMultiLvlLbl val="0"/>
      </c:catAx>
      <c:valAx>
        <c:axId val="19137451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endParaRPr lang="en-US"/>
          </a:p>
        </c:txPr>
        <c:crossAx val="19137447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5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solidFill>
            <a:sysClr val="windowText" lastClr="000000"/>
          </a:solidFill>
        </a:defRPr>
      </a:pPr>
      <a:endParaRPr lang="en-US"/>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Aptos Display" panose="020B0004020202020204" pitchFamily="34" charset="0"/>
                <a:ea typeface="+mn-ea"/>
                <a:cs typeface="+mn-cs"/>
              </a:defRPr>
            </a:pPr>
            <a:r>
              <a:rPr lang="en-GB" b="1">
                <a:solidFill>
                  <a:schemeClr val="tx2"/>
                </a:solidFill>
              </a:rPr>
              <a:t>Number of residential property transactions in Wales by financial year</a:t>
            </a:r>
          </a:p>
        </c:rich>
      </c:tx>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Aptos Display" panose="020B0004020202020204" pitchFamily="34" charset="0"/>
              <a:ea typeface="+mn-ea"/>
              <a:cs typeface="+mn-cs"/>
            </a:defRPr>
          </a:pPr>
          <a:endParaRPr lang="en-US"/>
        </a:p>
      </c:txPr>
    </c:title>
    <c:autoTitleDeleted val="0"/>
    <c:plotArea>
      <c:layout/>
      <c:lineChart>
        <c:grouping val="standard"/>
        <c:varyColors val="0"/>
        <c:ser>
          <c:idx val="0"/>
          <c:order val="0"/>
          <c:spPr>
            <a:ln w="28575" cap="rnd">
              <a:solidFill>
                <a:schemeClr val="tx2"/>
              </a:solidFill>
              <a:round/>
            </a:ln>
            <a:effectLst/>
          </c:spPr>
          <c:marker>
            <c:symbol val="circle"/>
            <c:size val="5"/>
            <c:spPr>
              <a:solidFill>
                <a:schemeClr val="tx2"/>
              </a:solidFill>
              <a:ln w="9525">
                <a:solidFill>
                  <a:schemeClr val="tx2"/>
                </a:solidFill>
              </a:ln>
              <a:effectLst/>
            </c:spPr>
          </c:marker>
          <c:cat>
            <c:strRef>
              <c:f>'Property Transactions'!$A$2:$A$20</c:f>
              <c:strCache>
                <c:ptCount val="19"/>
                <c:pt idx="0">
                  <c:v>2005 to 2006</c:v>
                </c:pt>
                <c:pt idx="1">
                  <c:v>2006 to 2007</c:v>
                </c:pt>
                <c:pt idx="2">
                  <c:v>2007 to 2008</c:v>
                </c:pt>
                <c:pt idx="3">
                  <c:v>2008 to 2009</c:v>
                </c:pt>
                <c:pt idx="4">
                  <c:v>2009 to 2010</c:v>
                </c:pt>
                <c:pt idx="5">
                  <c:v>2010 to 2011</c:v>
                </c:pt>
                <c:pt idx="6">
                  <c:v>2011 to 2012</c:v>
                </c:pt>
                <c:pt idx="7">
                  <c:v>2012 to 2013</c:v>
                </c:pt>
                <c:pt idx="8">
                  <c:v>2013 to 2014</c:v>
                </c:pt>
                <c:pt idx="9">
                  <c:v>2014 to 2015</c:v>
                </c:pt>
                <c:pt idx="10">
                  <c:v>2015 to 2016</c:v>
                </c:pt>
                <c:pt idx="11">
                  <c:v>2016 to 2017</c:v>
                </c:pt>
                <c:pt idx="12">
                  <c:v>2017 to 2018</c:v>
                </c:pt>
                <c:pt idx="13">
                  <c:v>2018 to 2019</c:v>
                </c:pt>
                <c:pt idx="14">
                  <c:v>2019 to 2020</c:v>
                </c:pt>
                <c:pt idx="15">
                  <c:v>2020 to 2021</c:v>
                </c:pt>
                <c:pt idx="16">
                  <c:v>2021 to 2022</c:v>
                </c:pt>
                <c:pt idx="17">
                  <c:v>2022 to 2023</c:v>
                </c:pt>
                <c:pt idx="18">
                  <c:v>2023 to 2024</c:v>
                </c:pt>
              </c:strCache>
            </c:strRef>
          </c:cat>
          <c:val>
            <c:numRef>
              <c:f>'Property Transactions'!$B$2:$B$20</c:f>
              <c:numCache>
                <c:formatCode>#,##0</c:formatCode>
                <c:ptCount val="19"/>
                <c:pt idx="0">
                  <c:v>59880</c:v>
                </c:pt>
                <c:pt idx="1">
                  <c:v>72290</c:v>
                </c:pt>
                <c:pt idx="2">
                  <c:v>63050</c:v>
                </c:pt>
                <c:pt idx="3">
                  <c:v>35030</c:v>
                </c:pt>
                <c:pt idx="4">
                  <c:v>37580</c:v>
                </c:pt>
                <c:pt idx="5">
                  <c:v>37230</c:v>
                </c:pt>
                <c:pt idx="6">
                  <c:v>38990</c:v>
                </c:pt>
                <c:pt idx="7">
                  <c:v>39210</c:v>
                </c:pt>
                <c:pt idx="8">
                  <c:v>46990</c:v>
                </c:pt>
                <c:pt idx="9">
                  <c:v>49880</c:v>
                </c:pt>
                <c:pt idx="10">
                  <c:v>54940</c:v>
                </c:pt>
                <c:pt idx="11">
                  <c:v>51510</c:v>
                </c:pt>
                <c:pt idx="12">
                  <c:v>55750</c:v>
                </c:pt>
                <c:pt idx="13">
                  <c:v>55760</c:v>
                </c:pt>
                <c:pt idx="14">
                  <c:v>55300</c:v>
                </c:pt>
                <c:pt idx="15">
                  <c:v>48250</c:v>
                </c:pt>
                <c:pt idx="16">
                  <c:v>62290</c:v>
                </c:pt>
                <c:pt idx="17">
                  <c:v>53490</c:v>
                </c:pt>
                <c:pt idx="18">
                  <c:v>43940</c:v>
                </c:pt>
              </c:numCache>
            </c:numRef>
          </c:val>
          <c:smooth val="0"/>
          <c:extLst>
            <c:ext xmlns:c16="http://schemas.microsoft.com/office/drawing/2014/chart" uri="{C3380CC4-5D6E-409C-BE32-E72D297353CC}">
              <c16:uniqueId val="{00000000-BD37-4293-93AD-91478AD38B26}"/>
            </c:ext>
          </c:extLst>
        </c:ser>
        <c:dLbls>
          <c:showLegendKey val="0"/>
          <c:showVal val="0"/>
          <c:showCatName val="0"/>
          <c:showSerName val="0"/>
          <c:showPercent val="0"/>
          <c:showBubbleSize val="0"/>
        </c:dLbls>
        <c:marker val="1"/>
        <c:smooth val="0"/>
        <c:axId val="883092319"/>
        <c:axId val="883093279"/>
      </c:lineChart>
      <c:catAx>
        <c:axId val="88309231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Aptos Display" panose="020B0004020202020204" pitchFamily="34" charset="0"/>
                <a:ea typeface="+mn-ea"/>
                <a:cs typeface="+mn-cs"/>
              </a:defRPr>
            </a:pPr>
            <a:endParaRPr lang="en-US"/>
          </a:p>
        </c:txPr>
        <c:crossAx val="883093279"/>
        <c:crosses val="autoZero"/>
        <c:auto val="1"/>
        <c:lblAlgn val="ctr"/>
        <c:lblOffset val="100"/>
        <c:noMultiLvlLbl val="0"/>
      </c:catAx>
      <c:valAx>
        <c:axId val="883093279"/>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Aptos Display" panose="020B0004020202020204" pitchFamily="34" charset="0"/>
                <a:ea typeface="+mn-ea"/>
                <a:cs typeface="+mn-cs"/>
              </a:defRPr>
            </a:pPr>
            <a:endParaRPr lang="en-US"/>
          </a:p>
        </c:txPr>
        <c:crossAx val="88309231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solidFill>
            <a:sysClr val="windowText" lastClr="000000"/>
          </a:solidFill>
          <a:latin typeface="Aptos Display" panose="020B0004020202020204" pitchFamily="34" charset="0"/>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Aptos Display" panose="020B0004020202020204" pitchFamily="34" charset="0"/>
                <a:ea typeface="+mn-ea"/>
                <a:cs typeface="+mn-cs"/>
              </a:defRPr>
            </a:pPr>
            <a:r>
              <a:rPr lang="en-GB" b="1" dirty="0">
                <a:solidFill>
                  <a:schemeClr val="tx2"/>
                </a:solidFill>
              </a:rPr>
              <a:t>Average new build vs. existing property prices, 1986-2023</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Aptos Display" panose="020B0004020202020204" pitchFamily="34" charset="0"/>
              <a:ea typeface="+mn-ea"/>
              <a:cs typeface="+mn-cs"/>
            </a:defRPr>
          </a:pPr>
          <a:endParaRPr lang="en-US"/>
        </a:p>
      </c:txPr>
    </c:title>
    <c:autoTitleDeleted val="0"/>
    <c:plotArea>
      <c:layout/>
      <c:lineChart>
        <c:grouping val="standard"/>
        <c:varyColors val="0"/>
        <c:ser>
          <c:idx val="0"/>
          <c:order val="0"/>
          <c:tx>
            <c:strRef>
              <c:f>'[Wales Graphs.xlsx]New vs Existing Prices'!$B$1</c:f>
              <c:strCache>
                <c:ptCount val="1"/>
                <c:pt idx="0">
                  <c:v>New dwellings price</c:v>
                </c:pt>
              </c:strCache>
            </c:strRef>
          </c:tx>
          <c:spPr>
            <a:ln w="28575" cap="rnd">
              <a:solidFill>
                <a:schemeClr val="tx2"/>
              </a:solidFill>
              <a:round/>
            </a:ln>
            <a:effectLst/>
          </c:spPr>
          <c:marker>
            <c:symbol val="none"/>
          </c:marker>
          <c:cat>
            <c:strRef>
              <c:f>'[Wales Graphs.xlsx]New vs Existing Prices'!$A$1:$A$39</c:f>
              <c:strCache>
                <c:ptCount val="39"/>
                <c:pt idx="0">
                  <c:v>Period</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pt idx="29">
                  <c:v>2014</c:v>
                </c:pt>
                <c:pt idx="30">
                  <c:v>2015</c:v>
                </c:pt>
                <c:pt idx="31">
                  <c:v>2016</c:v>
                </c:pt>
                <c:pt idx="32">
                  <c:v>2017</c:v>
                </c:pt>
                <c:pt idx="33">
                  <c:v>2018</c:v>
                </c:pt>
                <c:pt idx="34">
                  <c:v>2019</c:v>
                </c:pt>
                <c:pt idx="35">
                  <c:v>2020</c:v>
                </c:pt>
                <c:pt idx="36">
                  <c:v>2021</c:v>
                </c:pt>
                <c:pt idx="37">
                  <c:v>2022</c:v>
                </c:pt>
                <c:pt idx="38">
                  <c:v>2023</c:v>
                </c:pt>
              </c:strCache>
            </c:strRef>
          </c:cat>
          <c:val>
            <c:numRef>
              <c:f>'[Wales Graphs.xlsx]New vs Existing Prices'!$B$1:$B$39</c:f>
              <c:numCache>
                <c:formatCode>"£"#,##0</c:formatCode>
                <c:ptCount val="39"/>
                <c:pt idx="0" formatCode="General">
                  <c:v>0</c:v>
                </c:pt>
                <c:pt idx="1">
                  <c:v>35000</c:v>
                </c:pt>
                <c:pt idx="2">
                  <c:v>38000</c:v>
                </c:pt>
                <c:pt idx="3">
                  <c:v>47000</c:v>
                </c:pt>
                <c:pt idx="4">
                  <c:v>65000</c:v>
                </c:pt>
                <c:pt idx="5">
                  <c:v>63000</c:v>
                </c:pt>
                <c:pt idx="6">
                  <c:v>61000</c:v>
                </c:pt>
                <c:pt idx="7">
                  <c:v>65000</c:v>
                </c:pt>
                <c:pt idx="8">
                  <c:v>68000</c:v>
                </c:pt>
                <c:pt idx="9">
                  <c:v>66000</c:v>
                </c:pt>
                <c:pt idx="10">
                  <c:v>67000</c:v>
                </c:pt>
                <c:pt idx="11">
                  <c:v>68000</c:v>
                </c:pt>
                <c:pt idx="12">
                  <c:v>77000</c:v>
                </c:pt>
                <c:pt idx="13">
                  <c:v>76000</c:v>
                </c:pt>
                <c:pt idx="14">
                  <c:v>84000</c:v>
                </c:pt>
                <c:pt idx="15">
                  <c:v>98000</c:v>
                </c:pt>
                <c:pt idx="16">
                  <c:v>113000</c:v>
                </c:pt>
                <c:pt idx="17">
                  <c:v>149000</c:v>
                </c:pt>
                <c:pt idx="18">
                  <c:v>149000</c:v>
                </c:pt>
                <c:pt idx="19">
                  <c:v>183000</c:v>
                </c:pt>
                <c:pt idx="20">
                  <c:v>196000</c:v>
                </c:pt>
                <c:pt idx="21">
                  <c:v>202000</c:v>
                </c:pt>
                <c:pt idx="22">
                  <c:v>204000</c:v>
                </c:pt>
                <c:pt idx="23">
                  <c:v>203000</c:v>
                </c:pt>
                <c:pt idx="24">
                  <c:v>171000</c:v>
                </c:pt>
                <c:pt idx="25">
                  <c:v>177000</c:v>
                </c:pt>
                <c:pt idx="26">
                  <c:v>183000</c:v>
                </c:pt>
                <c:pt idx="27">
                  <c:v>188000</c:v>
                </c:pt>
                <c:pt idx="28">
                  <c:v>191000</c:v>
                </c:pt>
                <c:pt idx="29">
                  <c:v>203000</c:v>
                </c:pt>
                <c:pt idx="30">
                  <c:v>201000</c:v>
                </c:pt>
                <c:pt idx="31">
                  <c:v>218000</c:v>
                </c:pt>
                <c:pt idx="32">
                  <c:v>227000</c:v>
                </c:pt>
                <c:pt idx="33">
                  <c:v>232000</c:v>
                </c:pt>
                <c:pt idx="34">
                  <c:v>233000</c:v>
                </c:pt>
                <c:pt idx="35">
                  <c:v>244000</c:v>
                </c:pt>
                <c:pt idx="36">
                  <c:v>271000</c:v>
                </c:pt>
                <c:pt idx="37">
                  <c:v>300000</c:v>
                </c:pt>
                <c:pt idx="38" formatCode="&quot;£&quot;#,##0_);[Red]\(&quot;£&quot;#,##0\)">
                  <c:v>299000</c:v>
                </c:pt>
              </c:numCache>
            </c:numRef>
          </c:val>
          <c:smooth val="0"/>
          <c:extLst>
            <c:ext xmlns:c16="http://schemas.microsoft.com/office/drawing/2014/chart" uri="{C3380CC4-5D6E-409C-BE32-E72D297353CC}">
              <c16:uniqueId val="{00000000-83FB-4B9B-92C7-3D06B845E2FB}"/>
            </c:ext>
          </c:extLst>
        </c:ser>
        <c:ser>
          <c:idx val="1"/>
          <c:order val="1"/>
          <c:tx>
            <c:strRef>
              <c:f>'[Wales Graphs.xlsx]New vs Existing Prices'!$C$1</c:f>
              <c:strCache>
                <c:ptCount val="1"/>
                <c:pt idx="0">
                  <c:v>Other dwellings price</c:v>
                </c:pt>
              </c:strCache>
            </c:strRef>
          </c:tx>
          <c:spPr>
            <a:ln w="28575" cap="rnd">
              <a:solidFill>
                <a:schemeClr val="accent2"/>
              </a:solidFill>
              <a:round/>
            </a:ln>
            <a:effectLst/>
          </c:spPr>
          <c:marker>
            <c:symbol val="none"/>
          </c:marker>
          <c:cat>
            <c:strRef>
              <c:f>'[Wales Graphs.xlsx]New vs Existing Prices'!$A$1:$A$39</c:f>
              <c:strCache>
                <c:ptCount val="39"/>
                <c:pt idx="0">
                  <c:v>Period</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pt idx="29">
                  <c:v>2014</c:v>
                </c:pt>
                <c:pt idx="30">
                  <c:v>2015</c:v>
                </c:pt>
                <c:pt idx="31">
                  <c:v>2016</c:v>
                </c:pt>
                <c:pt idx="32">
                  <c:v>2017</c:v>
                </c:pt>
                <c:pt idx="33">
                  <c:v>2018</c:v>
                </c:pt>
                <c:pt idx="34">
                  <c:v>2019</c:v>
                </c:pt>
                <c:pt idx="35">
                  <c:v>2020</c:v>
                </c:pt>
                <c:pt idx="36">
                  <c:v>2021</c:v>
                </c:pt>
                <c:pt idx="37">
                  <c:v>2022</c:v>
                </c:pt>
                <c:pt idx="38">
                  <c:v>2023</c:v>
                </c:pt>
              </c:strCache>
            </c:strRef>
          </c:cat>
          <c:val>
            <c:numRef>
              <c:f>'[Wales Graphs.xlsx]New vs Existing Prices'!$C$1:$C$39</c:f>
              <c:numCache>
                <c:formatCode>"£"#,##0</c:formatCode>
                <c:ptCount val="39"/>
                <c:pt idx="0" formatCode="General">
                  <c:v>0</c:v>
                </c:pt>
                <c:pt idx="1">
                  <c:v>27000</c:v>
                </c:pt>
                <c:pt idx="2">
                  <c:v>29000</c:v>
                </c:pt>
                <c:pt idx="3">
                  <c:v>33000</c:v>
                </c:pt>
                <c:pt idx="4">
                  <c:v>40000</c:v>
                </c:pt>
                <c:pt idx="5">
                  <c:v>44000</c:v>
                </c:pt>
                <c:pt idx="6">
                  <c:v>47000</c:v>
                </c:pt>
                <c:pt idx="7">
                  <c:v>47000</c:v>
                </c:pt>
                <c:pt idx="8">
                  <c:v>50000</c:v>
                </c:pt>
                <c:pt idx="9">
                  <c:v>50000</c:v>
                </c:pt>
                <c:pt idx="10">
                  <c:v>51000</c:v>
                </c:pt>
                <c:pt idx="11">
                  <c:v>53000</c:v>
                </c:pt>
                <c:pt idx="12">
                  <c:v>56000</c:v>
                </c:pt>
                <c:pt idx="13">
                  <c:v>58000</c:v>
                </c:pt>
                <c:pt idx="14">
                  <c:v>65000</c:v>
                </c:pt>
                <c:pt idx="15">
                  <c:v>69000</c:v>
                </c:pt>
                <c:pt idx="16">
                  <c:v>76000</c:v>
                </c:pt>
                <c:pt idx="17">
                  <c:v>83000</c:v>
                </c:pt>
                <c:pt idx="18">
                  <c:v>108000</c:v>
                </c:pt>
                <c:pt idx="19">
                  <c:v>134000</c:v>
                </c:pt>
                <c:pt idx="20">
                  <c:v>146000</c:v>
                </c:pt>
                <c:pt idx="21">
                  <c:v>155000</c:v>
                </c:pt>
                <c:pt idx="22">
                  <c:v>167000</c:v>
                </c:pt>
                <c:pt idx="23">
                  <c:v>167000</c:v>
                </c:pt>
                <c:pt idx="24">
                  <c:v>165000</c:v>
                </c:pt>
                <c:pt idx="25">
                  <c:v>171000</c:v>
                </c:pt>
                <c:pt idx="26">
                  <c:v>163000</c:v>
                </c:pt>
                <c:pt idx="27">
                  <c:v>162000</c:v>
                </c:pt>
                <c:pt idx="28">
                  <c:v>166000</c:v>
                </c:pt>
                <c:pt idx="29">
                  <c:v>175000</c:v>
                </c:pt>
                <c:pt idx="30">
                  <c:v>174000</c:v>
                </c:pt>
                <c:pt idx="31">
                  <c:v>178000</c:v>
                </c:pt>
                <c:pt idx="32">
                  <c:v>179000</c:v>
                </c:pt>
                <c:pt idx="33">
                  <c:v>182000</c:v>
                </c:pt>
                <c:pt idx="34">
                  <c:v>184000</c:v>
                </c:pt>
                <c:pt idx="35">
                  <c:v>196000</c:v>
                </c:pt>
                <c:pt idx="36">
                  <c:v>221000</c:v>
                </c:pt>
                <c:pt idx="37">
                  <c:v>235000</c:v>
                </c:pt>
                <c:pt idx="38" formatCode="&quot;£&quot;#,##0_);[Red]\(&quot;£&quot;#,##0\)">
                  <c:v>236000</c:v>
                </c:pt>
              </c:numCache>
            </c:numRef>
          </c:val>
          <c:smooth val="0"/>
          <c:extLst>
            <c:ext xmlns:c16="http://schemas.microsoft.com/office/drawing/2014/chart" uri="{C3380CC4-5D6E-409C-BE32-E72D297353CC}">
              <c16:uniqueId val="{00000001-83FB-4B9B-92C7-3D06B845E2FB}"/>
            </c:ext>
          </c:extLst>
        </c:ser>
        <c:dLbls>
          <c:showLegendKey val="0"/>
          <c:showVal val="0"/>
          <c:showCatName val="0"/>
          <c:showSerName val="0"/>
          <c:showPercent val="0"/>
          <c:showBubbleSize val="0"/>
        </c:dLbls>
        <c:smooth val="0"/>
        <c:axId val="763695087"/>
        <c:axId val="758930287"/>
      </c:lineChart>
      <c:catAx>
        <c:axId val="76369508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Aptos Display" panose="020B0004020202020204" pitchFamily="34" charset="0"/>
                <a:ea typeface="+mn-ea"/>
                <a:cs typeface="+mn-cs"/>
              </a:defRPr>
            </a:pPr>
            <a:endParaRPr lang="en-US"/>
          </a:p>
        </c:txPr>
        <c:crossAx val="758930287"/>
        <c:crosses val="autoZero"/>
        <c:auto val="1"/>
        <c:lblAlgn val="ctr"/>
        <c:lblOffset val="100"/>
        <c:noMultiLvlLbl val="0"/>
      </c:catAx>
      <c:valAx>
        <c:axId val="75893028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Aptos Display" panose="020B0004020202020204" pitchFamily="34" charset="0"/>
                <a:ea typeface="+mn-ea"/>
                <a:cs typeface="+mn-cs"/>
              </a:defRPr>
            </a:pPr>
            <a:endParaRPr lang="en-US"/>
          </a:p>
        </c:txPr>
        <c:crossAx val="76369508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Aptos Display" panose="020B00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solidFill>
            <a:schemeClr val="tx1"/>
          </a:solidFill>
          <a:latin typeface="Aptos Display" panose="020B0004020202020204" pitchFamily="34" charset="0"/>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dLbls>
          <c:dLblPos val="inEnd"/>
          <c:showLegendKey val="0"/>
          <c:showVal val="0"/>
          <c:showCatName val="0"/>
          <c:showSerName val="0"/>
          <c:showPercent val="1"/>
          <c:showBubbleSize val="0"/>
          <c:showLeaderLines val="0"/>
        </c:dLbls>
        <c:firstSliceAng val="0"/>
      </c:pieChart>
      <c:spPr>
        <a:noFill/>
        <a:ln>
          <a:noFill/>
        </a:ln>
        <a:effectLst/>
      </c:spPr>
    </c:plotArea>
    <c:legend>
      <c:legendPos val="b"/>
      <c:layout>
        <c:manualLayout>
          <c:xMode val="edge"/>
          <c:yMode val="edge"/>
          <c:x val="0.18250725552911276"/>
          <c:y val="0.84725189869705897"/>
          <c:w val="0.63006299212598427"/>
          <c:h val="7.3840405365995912E-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Aptos Display" panose="020B00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9050">
      <a:solidFill>
        <a:schemeClr val="tx2"/>
      </a:solidFill>
    </a:ln>
    <a:effectLst/>
  </c:spPr>
  <c:txPr>
    <a:bodyPr/>
    <a:lstStyle/>
    <a:p>
      <a:pPr>
        <a:defRPr>
          <a:solidFill>
            <a:schemeClr val="tx1"/>
          </a:solidFill>
          <a:latin typeface="Aptos Display" panose="020B0004020202020204" pitchFamily="34" charset="0"/>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a:defRPr sz="1400" b="0" i="0" u="none" strike="noStrike" kern="1200" spc="0" baseline="0">
                <a:solidFill>
                  <a:schemeClr val="tx1"/>
                </a:solidFill>
                <a:latin typeface="Aptos Display" panose="020B0004020202020204" pitchFamily="34" charset="0"/>
                <a:ea typeface="+mn-ea"/>
                <a:cs typeface="+mn-cs"/>
              </a:defRPr>
            </a:pPr>
            <a:r>
              <a:rPr lang="en-GB" sz="1600" b="1" dirty="0">
                <a:solidFill>
                  <a:schemeClr val="tx2"/>
                </a:solidFill>
              </a:rPr>
              <a:t>Gender of the workforce</a:t>
            </a:r>
          </a:p>
        </c:rich>
      </c:tx>
      <c:layout>
        <c:manualLayout>
          <c:xMode val="edge"/>
          <c:yMode val="edge"/>
          <c:x val="0.3153056093182629"/>
          <c:y val="3.5559897670284911E-2"/>
        </c:manualLayout>
      </c:layout>
      <c:overlay val="0"/>
      <c:spPr>
        <a:noFill/>
        <a:ln>
          <a:noFill/>
        </a:ln>
        <a:effectLst/>
      </c:spPr>
      <c:txPr>
        <a:bodyPr rot="0" spcFirstLastPara="1" vertOverflow="ellipsis" vert="horz" wrap="square" anchor="ctr" anchorCtr="1"/>
        <a:lstStyle/>
        <a:p>
          <a:pPr algn="ctr">
            <a:defRPr sz="1400" b="0" i="0" u="none" strike="noStrike" kern="1200" spc="0" baseline="0">
              <a:solidFill>
                <a:schemeClr val="tx1"/>
              </a:solidFill>
              <a:latin typeface="Aptos Display" panose="020B0004020202020204" pitchFamily="34" charset="0"/>
              <a:ea typeface="+mn-ea"/>
              <a:cs typeface="+mn-cs"/>
            </a:defRPr>
          </a:pPr>
          <a:endParaRPr lang="en-US"/>
        </a:p>
      </c:txPr>
    </c:title>
    <c:autoTitleDeleted val="0"/>
    <c:plotArea>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layout>
        <c:manualLayout>
          <c:xMode val="edge"/>
          <c:yMode val="edge"/>
          <c:x val="0.18945677575785927"/>
          <c:y val="0.83579591591023039"/>
          <c:w val="0.65663678273415027"/>
          <c:h val="9.9776972763940014E-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Aptos Display" panose="020B00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9050">
      <a:solidFill>
        <a:schemeClr val="tx2"/>
      </a:solidFill>
    </a:ln>
    <a:effectLst/>
  </c:spPr>
  <c:txPr>
    <a:bodyPr/>
    <a:lstStyle/>
    <a:p>
      <a:pPr>
        <a:defRPr>
          <a:solidFill>
            <a:schemeClr val="tx1"/>
          </a:solidFill>
          <a:latin typeface="Aptos Display" panose="020B0004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29E5CA5-6B6B-4810-93BD-9EA5CED6E582}" type="doc">
      <dgm:prSet loTypeId="urn:microsoft.com/office/officeart/2008/layout/LinedList" loCatId="list" qsTypeId="urn:microsoft.com/office/officeart/2005/8/quickstyle/simple1" qsCatId="simple" csTypeId="urn:microsoft.com/office/officeart/2005/8/colors/accent1_3" csCatId="accent1" phldr="1"/>
      <dgm:spPr/>
      <dgm:t>
        <a:bodyPr/>
        <a:lstStyle/>
        <a:p>
          <a:endParaRPr lang="en-GB"/>
        </a:p>
      </dgm:t>
    </dgm:pt>
    <dgm:pt modelId="{053D5A4A-7480-4656-90EA-1969E6BAA81F}">
      <dgm:prSet/>
      <dgm:spPr/>
      <dgm:t>
        <a:bodyPr/>
        <a:lstStyle/>
        <a:p>
          <a:pPr rtl="0"/>
          <a:r>
            <a:rPr lang="en-GB" dirty="0">
              <a:latin typeface="Aptos Display" panose="020B0004020202020204" pitchFamily="34" charset="0"/>
            </a:rPr>
            <a:t>4,756 new dwellings were built in Wales in the 2023/24 financial year. </a:t>
          </a:r>
        </a:p>
      </dgm:t>
    </dgm:pt>
    <dgm:pt modelId="{646EC0C3-5F60-4F8B-A44C-DA15DA20DDDC}" type="parTrans" cxnId="{7718001E-4750-49D2-986E-E20BB56D788D}">
      <dgm:prSet/>
      <dgm:spPr/>
      <dgm:t>
        <a:bodyPr/>
        <a:lstStyle/>
        <a:p>
          <a:endParaRPr lang="en-GB"/>
        </a:p>
      </dgm:t>
    </dgm:pt>
    <dgm:pt modelId="{0EC71A4B-11B7-4F22-937D-141A68FEC6A6}" type="sibTrans" cxnId="{7718001E-4750-49D2-986E-E20BB56D788D}">
      <dgm:prSet/>
      <dgm:spPr/>
      <dgm:t>
        <a:bodyPr/>
        <a:lstStyle/>
        <a:p>
          <a:endParaRPr lang="en-GB"/>
        </a:p>
      </dgm:t>
    </dgm:pt>
    <dgm:pt modelId="{16FF3F4B-850F-43A7-A087-55FF19E20492}">
      <dgm:prSet/>
      <dgm:spPr/>
      <dgm:t>
        <a:bodyPr/>
        <a:lstStyle/>
        <a:p>
          <a:r>
            <a:rPr lang="en-GB" b="0" dirty="0">
              <a:latin typeface="Aptos Display" panose="020B0004020202020204" pitchFamily="34" charset="0"/>
            </a:rPr>
            <a:t>61% of all new completed dwellings in 2023/24 were in South East Wales, 21% in North Wales and 18% in Mid and South West Wales.</a:t>
          </a:r>
        </a:p>
      </dgm:t>
    </dgm:pt>
    <dgm:pt modelId="{84E18A7A-EFEF-43CE-A30C-DA8000F6A298}" type="parTrans" cxnId="{591F1023-8716-49A5-BC62-A2C2CA0D0004}">
      <dgm:prSet/>
      <dgm:spPr/>
      <dgm:t>
        <a:bodyPr/>
        <a:lstStyle/>
        <a:p>
          <a:endParaRPr lang="en-GB"/>
        </a:p>
      </dgm:t>
    </dgm:pt>
    <dgm:pt modelId="{CD41DC04-38BA-447E-A4CB-180EEFD74B32}" type="sibTrans" cxnId="{591F1023-8716-49A5-BC62-A2C2CA0D0004}">
      <dgm:prSet/>
      <dgm:spPr/>
      <dgm:t>
        <a:bodyPr/>
        <a:lstStyle/>
        <a:p>
          <a:endParaRPr lang="en-GB"/>
        </a:p>
      </dgm:t>
    </dgm:pt>
    <dgm:pt modelId="{F131B147-9FA0-45EE-917C-64B8C282DA0B}">
      <dgm:prSet/>
      <dgm:spPr/>
      <dgm:t>
        <a:bodyPr/>
        <a:lstStyle/>
        <a:p>
          <a:r>
            <a:rPr lang="en-GB" dirty="0">
              <a:latin typeface="Aptos Display" panose="020B0004020202020204" pitchFamily="34" charset="0"/>
            </a:rPr>
            <a:t>The Welsh Government’s Future Wales: National Plan 2040 estimated that an average of 7,400 additional homes would be required per year from 2019-20 to 2023-24 to meet additional housing need. However, the average number of homes completed over the last five years was just 5,498</a:t>
          </a:r>
        </a:p>
      </dgm:t>
    </dgm:pt>
    <dgm:pt modelId="{7EC3C968-B9D8-46EF-8CB6-2C88BB1BF81F}" type="parTrans" cxnId="{96008545-FA72-466E-A6CC-61BA2E51B130}">
      <dgm:prSet/>
      <dgm:spPr/>
      <dgm:t>
        <a:bodyPr/>
        <a:lstStyle/>
        <a:p>
          <a:endParaRPr lang="en-GB"/>
        </a:p>
      </dgm:t>
    </dgm:pt>
    <dgm:pt modelId="{93C0E260-66B9-4F3A-BE67-E5FF41C15AE5}" type="sibTrans" cxnId="{96008545-FA72-466E-A6CC-61BA2E51B130}">
      <dgm:prSet/>
      <dgm:spPr/>
      <dgm:t>
        <a:bodyPr/>
        <a:lstStyle/>
        <a:p>
          <a:endParaRPr lang="en-GB"/>
        </a:p>
      </dgm:t>
    </dgm:pt>
    <dgm:pt modelId="{403AB61A-4BCF-4EE4-B2EF-E4BFA943BB8F}">
      <dgm:prSet/>
      <dgm:spPr/>
      <dgm:t>
        <a:bodyPr/>
        <a:lstStyle/>
        <a:p>
          <a:pPr rtl="0"/>
          <a:r>
            <a:rPr lang="en-GB" dirty="0">
              <a:latin typeface="Aptos Display" panose="020B0004020202020204" pitchFamily="34" charset="0"/>
            </a:rPr>
            <a:t>This is down 18% from the previous year and 49% down from the 2006/07 peak. 2023/24 was also the second lowest year of delivery on record.</a:t>
          </a:r>
        </a:p>
      </dgm:t>
    </dgm:pt>
    <dgm:pt modelId="{D33E5C79-309E-487A-AE50-0B7B012E50DE}" type="parTrans" cxnId="{10433177-4D72-476E-BBFE-D3DD6DFB901B}">
      <dgm:prSet/>
      <dgm:spPr/>
      <dgm:t>
        <a:bodyPr/>
        <a:lstStyle/>
        <a:p>
          <a:endParaRPr lang="en-GB"/>
        </a:p>
      </dgm:t>
    </dgm:pt>
    <dgm:pt modelId="{87AFFB5A-EE87-4BB2-9C2F-4F2D290AA1E9}" type="sibTrans" cxnId="{10433177-4D72-476E-BBFE-D3DD6DFB901B}">
      <dgm:prSet/>
      <dgm:spPr/>
      <dgm:t>
        <a:bodyPr/>
        <a:lstStyle/>
        <a:p>
          <a:endParaRPr lang="en-GB"/>
        </a:p>
      </dgm:t>
    </dgm:pt>
    <dgm:pt modelId="{3AE4A7A3-0D34-4167-AB3C-60BDD00B2940}" type="pres">
      <dgm:prSet presAssocID="{429E5CA5-6B6B-4810-93BD-9EA5CED6E582}" presName="vert0" presStyleCnt="0">
        <dgm:presLayoutVars>
          <dgm:dir/>
          <dgm:animOne val="branch"/>
          <dgm:animLvl val="lvl"/>
        </dgm:presLayoutVars>
      </dgm:prSet>
      <dgm:spPr/>
    </dgm:pt>
    <dgm:pt modelId="{62C510C3-7C23-409B-A2C1-BC5A4DC573FD}" type="pres">
      <dgm:prSet presAssocID="{053D5A4A-7480-4656-90EA-1969E6BAA81F}" presName="thickLine" presStyleLbl="alignNode1" presStyleIdx="0" presStyleCnt="4"/>
      <dgm:spPr/>
    </dgm:pt>
    <dgm:pt modelId="{239E5573-B649-42D7-905F-50DACBE8D02E}" type="pres">
      <dgm:prSet presAssocID="{053D5A4A-7480-4656-90EA-1969E6BAA81F}" presName="horz1" presStyleCnt="0"/>
      <dgm:spPr/>
    </dgm:pt>
    <dgm:pt modelId="{FADBEF74-5935-44D7-BFDC-E9A5BA5F4A9A}" type="pres">
      <dgm:prSet presAssocID="{053D5A4A-7480-4656-90EA-1969E6BAA81F}" presName="tx1" presStyleLbl="revTx" presStyleIdx="0" presStyleCnt="4"/>
      <dgm:spPr/>
    </dgm:pt>
    <dgm:pt modelId="{D6F20D3C-F1A9-499F-A7E3-E79D551CE6B9}" type="pres">
      <dgm:prSet presAssocID="{053D5A4A-7480-4656-90EA-1969E6BAA81F}" presName="vert1" presStyleCnt="0"/>
      <dgm:spPr/>
    </dgm:pt>
    <dgm:pt modelId="{6FB61B76-6D8E-4F96-A1E2-1EB844E66911}" type="pres">
      <dgm:prSet presAssocID="{403AB61A-4BCF-4EE4-B2EF-E4BFA943BB8F}" presName="thickLine" presStyleLbl="alignNode1" presStyleIdx="1" presStyleCnt="4"/>
      <dgm:spPr/>
    </dgm:pt>
    <dgm:pt modelId="{0F75C367-089F-4AC8-9A8C-E1BD597C643D}" type="pres">
      <dgm:prSet presAssocID="{403AB61A-4BCF-4EE4-B2EF-E4BFA943BB8F}" presName="horz1" presStyleCnt="0"/>
      <dgm:spPr/>
    </dgm:pt>
    <dgm:pt modelId="{D2A476B6-0A9E-4D43-B71E-3093320A0B31}" type="pres">
      <dgm:prSet presAssocID="{403AB61A-4BCF-4EE4-B2EF-E4BFA943BB8F}" presName="tx1" presStyleLbl="revTx" presStyleIdx="1" presStyleCnt="4"/>
      <dgm:spPr/>
    </dgm:pt>
    <dgm:pt modelId="{5D7ED74E-0FF9-4FCE-B55B-028F97A8D2BE}" type="pres">
      <dgm:prSet presAssocID="{403AB61A-4BCF-4EE4-B2EF-E4BFA943BB8F}" presName="vert1" presStyleCnt="0"/>
      <dgm:spPr/>
    </dgm:pt>
    <dgm:pt modelId="{701AE764-2C36-4B32-BBE2-25DBAE7163FA}" type="pres">
      <dgm:prSet presAssocID="{16FF3F4B-850F-43A7-A087-55FF19E20492}" presName="thickLine" presStyleLbl="alignNode1" presStyleIdx="2" presStyleCnt="4"/>
      <dgm:spPr/>
    </dgm:pt>
    <dgm:pt modelId="{0A4C3EB4-9B5F-44CB-A55A-DDA2AC80D3E4}" type="pres">
      <dgm:prSet presAssocID="{16FF3F4B-850F-43A7-A087-55FF19E20492}" presName="horz1" presStyleCnt="0"/>
      <dgm:spPr/>
    </dgm:pt>
    <dgm:pt modelId="{4DE66821-E664-4E6E-AAB4-703311AA131E}" type="pres">
      <dgm:prSet presAssocID="{16FF3F4B-850F-43A7-A087-55FF19E20492}" presName="tx1" presStyleLbl="revTx" presStyleIdx="2" presStyleCnt="4"/>
      <dgm:spPr/>
    </dgm:pt>
    <dgm:pt modelId="{C3839AB0-84B8-4F34-BE5B-55720FF55E5C}" type="pres">
      <dgm:prSet presAssocID="{16FF3F4B-850F-43A7-A087-55FF19E20492}" presName="vert1" presStyleCnt="0"/>
      <dgm:spPr/>
    </dgm:pt>
    <dgm:pt modelId="{9599DE88-ED74-4193-BCD0-9BCDD86135CD}" type="pres">
      <dgm:prSet presAssocID="{F131B147-9FA0-45EE-917C-64B8C282DA0B}" presName="thickLine" presStyleLbl="alignNode1" presStyleIdx="3" presStyleCnt="4"/>
      <dgm:spPr/>
    </dgm:pt>
    <dgm:pt modelId="{F1813702-9B63-46BF-A21E-E55A45B5F6DF}" type="pres">
      <dgm:prSet presAssocID="{F131B147-9FA0-45EE-917C-64B8C282DA0B}" presName="horz1" presStyleCnt="0"/>
      <dgm:spPr/>
    </dgm:pt>
    <dgm:pt modelId="{0DE0EC52-73FB-40E9-9BA0-4341AA8C6703}" type="pres">
      <dgm:prSet presAssocID="{F131B147-9FA0-45EE-917C-64B8C282DA0B}" presName="tx1" presStyleLbl="revTx" presStyleIdx="3" presStyleCnt="4"/>
      <dgm:spPr/>
    </dgm:pt>
    <dgm:pt modelId="{4628CA4A-96AD-4E0B-9C74-C5394F2CF9BE}" type="pres">
      <dgm:prSet presAssocID="{F131B147-9FA0-45EE-917C-64B8C282DA0B}" presName="vert1" presStyleCnt="0"/>
      <dgm:spPr/>
    </dgm:pt>
  </dgm:ptLst>
  <dgm:cxnLst>
    <dgm:cxn modelId="{7718001E-4750-49D2-986E-E20BB56D788D}" srcId="{429E5CA5-6B6B-4810-93BD-9EA5CED6E582}" destId="{053D5A4A-7480-4656-90EA-1969E6BAA81F}" srcOrd="0" destOrd="0" parTransId="{646EC0C3-5F60-4F8B-A44C-DA15DA20DDDC}" sibTransId="{0EC71A4B-11B7-4F22-937D-141A68FEC6A6}"/>
    <dgm:cxn modelId="{591F1023-8716-49A5-BC62-A2C2CA0D0004}" srcId="{429E5CA5-6B6B-4810-93BD-9EA5CED6E582}" destId="{16FF3F4B-850F-43A7-A087-55FF19E20492}" srcOrd="2" destOrd="0" parTransId="{84E18A7A-EFEF-43CE-A30C-DA8000F6A298}" sibTransId="{CD41DC04-38BA-447E-A4CB-180EEFD74B32}"/>
    <dgm:cxn modelId="{96008545-FA72-466E-A6CC-61BA2E51B130}" srcId="{429E5CA5-6B6B-4810-93BD-9EA5CED6E582}" destId="{F131B147-9FA0-45EE-917C-64B8C282DA0B}" srcOrd="3" destOrd="0" parTransId="{7EC3C968-B9D8-46EF-8CB6-2C88BB1BF81F}" sibTransId="{93C0E260-66B9-4F3A-BE67-E5FF41C15AE5}"/>
    <dgm:cxn modelId="{DC0CD356-8DB3-4B37-93C1-8FC81430EBF5}" type="presOf" srcId="{16FF3F4B-850F-43A7-A087-55FF19E20492}" destId="{4DE66821-E664-4E6E-AAB4-703311AA131E}" srcOrd="0" destOrd="0" presId="urn:microsoft.com/office/officeart/2008/layout/LinedList"/>
    <dgm:cxn modelId="{10433177-4D72-476E-BBFE-D3DD6DFB901B}" srcId="{429E5CA5-6B6B-4810-93BD-9EA5CED6E582}" destId="{403AB61A-4BCF-4EE4-B2EF-E4BFA943BB8F}" srcOrd="1" destOrd="0" parTransId="{D33E5C79-309E-487A-AE50-0B7B012E50DE}" sibTransId="{87AFFB5A-EE87-4BB2-9C2F-4F2D290AA1E9}"/>
    <dgm:cxn modelId="{EC5DAD8A-C7D7-4810-AECC-09DCEFBB9CB3}" type="presOf" srcId="{403AB61A-4BCF-4EE4-B2EF-E4BFA943BB8F}" destId="{D2A476B6-0A9E-4D43-B71E-3093320A0B31}" srcOrd="0" destOrd="0" presId="urn:microsoft.com/office/officeart/2008/layout/LinedList"/>
    <dgm:cxn modelId="{C39FADD4-AD19-453F-A678-5D2A48B7E338}" type="presOf" srcId="{053D5A4A-7480-4656-90EA-1969E6BAA81F}" destId="{FADBEF74-5935-44D7-BFDC-E9A5BA5F4A9A}" srcOrd="0" destOrd="0" presId="urn:microsoft.com/office/officeart/2008/layout/LinedList"/>
    <dgm:cxn modelId="{869682D8-4E25-4C34-8A83-7955A1F26ADB}" type="presOf" srcId="{429E5CA5-6B6B-4810-93BD-9EA5CED6E582}" destId="{3AE4A7A3-0D34-4167-AB3C-60BDD00B2940}" srcOrd="0" destOrd="0" presId="urn:microsoft.com/office/officeart/2008/layout/LinedList"/>
    <dgm:cxn modelId="{2CC0FEE2-B809-4D59-86C6-8A145E18F5F2}" type="presOf" srcId="{F131B147-9FA0-45EE-917C-64B8C282DA0B}" destId="{0DE0EC52-73FB-40E9-9BA0-4341AA8C6703}" srcOrd="0" destOrd="0" presId="urn:microsoft.com/office/officeart/2008/layout/LinedList"/>
    <dgm:cxn modelId="{24038719-D2F5-496A-BCC0-9120FA63D8B6}" type="presParOf" srcId="{3AE4A7A3-0D34-4167-AB3C-60BDD00B2940}" destId="{62C510C3-7C23-409B-A2C1-BC5A4DC573FD}" srcOrd="0" destOrd="0" presId="urn:microsoft.com/office/officeart/2008/layout/LinedList"/>
    <dgm:cxn modelId="{CE919BA1-DA11-4DDF-9A77-FA72A4E6192B}" type="presParOf" srcId="{3AE4A7A3-0D34-4167-AB3C-60BDD00B2940}" destId="{239E5573-B649-42D7-905F-50DACBE8D02E}" srcOrd="1" destOrd="0" presId="urn:microsoft.com/office/officeart/2008/layout/LinedList"/>
    <dgm:cxn modelId="{3B69298D-C36A-4478-A49C-6400E48038BC}" type="presParOf" srcId="{239E5573-B649-42D7-905F-50DACBE8D02E}" destId="{FADBEF74-5935-44D7-BFDC-E9A5BA5F4A9A}" srcOrd="0" destOrd="0" presId="urn:microsoft.com/office/officeart/2008/layout/LinedList"/>
    <dgm:cxn modelId="{45BEFCBC-7318-4D7A-A500-4F5FC427A073}" type="presParOf" srcId="{239E5573-B649-42D7-905F-50DACBE8D02E}" destId="{D6F20D3C-F1A9-499F-A7E3-E79D551CE6B9}" srcOrd="1" destOrd="0" presId="urn:microsoft.com/office/officeart/2008/layout/LinedList"/>
    <dgm:cxn modelId="{9CA132B9-5098-4F99-9D45-886841FDD4C2}" type="presParOf" srcId="{3AE4A7A3-0D34-4167-AB3C-60BDD00B2940}" destId="{6FB61B76-6D8E-4F96-A1E2-1EB844E66911}" srcOrd="2" destOrd="0" presId="urn:microsoft.com/office/officeart/2008/layout/LinedList"/>
    <dgm:cxn modelId="{971E14E2-5E7C-4B46-A1AE-F194B4088985}" type="presParOf" srcId="{3AE4A7A3-0D34-4167-AB3C-60BDD00B2940}" destId="{0F75C367-089F-4AC8-9A8C-E1BD597C643D}" srcOrd="3" destOrd="0" presId="urn:microsoft.com/office/officeart/2008/layout/LinedList"/>
    <dgm:cxn modelId="{0F52CA78-6888-4250-854B-31739C1D35D1}" type="presParOf" srcId="{0F75C367-089F-4AC8-9A8C-E1BD597C643D}" destId="{D2A476B6-0A9E-4D43-B71E-3093320A0B31}" srcOrd="0" destOrd="0" presId="urn:microsoft.com/office/officeart/2008/layout/LinedList"/>
    <dgm:cxn modelId="{E94419BC-5B89-42A6-94D2-E6AC04B4783C}" type="presParOf" srcId="{0F75C367-089F-4AC8-9A8C-E1BD597C643D}" destId="{5D7ED74E-0FF9-4FCE-B55B-028F97A8D2BE}" srcOrd="1" destOrd="0" presId="urn:microsoft.com/office/officeart/2008/layout/LinedList"/>
    <dgm:cxn modelId="{DC03C742-5440-447D-B03A-AB32344BAF68}" type="presParOf" srcId="{3AE4A7A3-0D34-4167-AB3C-60BDD00B2940}" destId="{701AE764-2C36-4B32-BBE2-25DBAE7163FA}" srcOrd="4" destOrd="0" presId="urn:microsoft.com/office/officeart/2008/layout/LinedList"/>
    <dgm:cxn modelId="{748C7293-20B4-462F-A684-AC7F995B9D7C}" type="presParOf" srcId="{3AE4A7A3-0D34-4167-AB3C-60BDD00B2940}" destId="{0A4C3EB4-9B5F-44CB-A55A-DDA2AC80D3E4}" srcOrd="5" destOrd="0" presId="urn:microsoft.com/office/officeart/2008/layout/LinedList"/>
    <dgm:cxn modelId="{1CC5B115-BDA8-48DF-8927-82737AF6EDE6}" type="presParOf" srcId="{0A4C3EB4-9B5F-44CB-A55A-DDA2AC80D3E4}" destId="{4DE66821-E664-4E6E-AAB4-703311AA131E}" srcOrd="0" destOrd="0" presId="urn:microsoft.com/office/officeart/2008/layout/LinedList"/>
    <dgm:cxn modelId="{DBC510F2-83E8-4AE8-B853-E8D1163DE53B}" type="presParOf" srcId="{0A4C3EB4-9B5F-44CB-A55A-DDA2AC80D3E4}" destId="{C3839AB0-84B8-4F34-BE5B-55720FF55E5C}" srcOrd="1" destOrd="0" presId="urn:microsoft.com/office/officeart/2008/layout/LinedList"/>
    <dgm:cxn modelId="{7D252B10-7584-416F-A5CE-FE607733EFD6}" type="presParOf" srcId="{3AE4A7A3-0D34-4167-AB3C-60BDD00B2940}" destId="{9599DE88-ED74-4193-BCD0-9BCDD86135CD}" srcOrd="6" destOrd="0" presId="urn:microsoft.com/office/officeart/2008/layout/LinedList"/>
    <dgm:cxn modelId="{2B363160-D8DF-4498-9DDA-ED7369C91A45}" type="presParOf" srcId="{3AE4A7A3-0D34-4167-AB3C-60BDD00B2940}" destId="{F1813702-9B63-46BF-A21E-E55A45B5F6DF}" srcOrd="7" destOrd="0" presId="urn:microsoft.com/office/officeart/2008/layout/LinedList"/>
    <dgm:cxn modelId="{E631B4AD-89BD-49B2-86BD-C77BAE4BACF5}" type="presParOf" srcId="{F1813702-9B63-46BF-A21E-E55A45B5F6DF}" destId="{0DE0EC52-73FB-40E9-9BA0-4341AA8C6703}" srcOrd="0" destOrd="0" presId="urn:microsoft.com/office/officeart/2008/layout/LinedList"/>
    <dgm:cxn modelId="{18FF4DB5-65A1-4A12-A261-0B4DE98C9691}" type="presParOf" srcId="{F1813702-9B63-46BF-A21E-E55A45B5F6DF}" destId="{4628CA4A-96AD-4E0B-9C74-C5394F2CF9BE}"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6C66597-0CCF-438B-A520-407071A0241C}" type="doc">
      <dgm:prSet loTypeId="urn:microsoft.com/office/officeart/2008/layout/VerticalCurvedList" loCatId="list" qsTypeId="urn:microsoft.com/office/officeart/2005/8/quickstyle/simple1" qsCatId="simple" csTypeId="urn:microsoft.com/office/officeart/2005/8/colors/accent0_2" csCatId="mainScheme" phldr="1"/>
      <dgm:spPr/>
      <dgm:t>
        <a:bodyPr/>
        <a:lstStyle/>
        <a:p>
          <a:endParaRPr lang="en-GB"/>
        </a:p>
      </dgm:t>
    </dgm:pt>
    <dgm:pt modelId="{1307EF00-B738-4AD7-A0E1-E907DAF4B222}">
      <dgm:prSet phldrT="[Text]" custT="1"/>
      <dgm:spPr/>
      <dgm:t>
        <a:bodyPr/>
        <a:lstStyle/>
        <a:p>
          <a:r>
            <a:rPr lang="en-GB" sz="1600" dirty="0">
              <a:latin typeface="Aptos Display"/>
            </a:rPr>
            <a:t>Supported around 17,000 jobs, and generated over £1 billion of economic activity</a:t>
          </a:r>
        </a:p>
      </dgm:t>
    </dgm:pt>
    <dgm:pt modelId="{E7A4FCC7-7074-41A7-83EB-33130D72B233}" type="parTrans" cxnId="{ADC3C87B-9A93-4D58-94A1-CD260AE5EC5B}">
      <dgm:prSet/>
      <dgm:spPr/>
      <dgm:t>
        <a:bodyPr/>
        <a:lstStyle/>
        <a:p>
          <a:endParaRPr lang="en-GB" sz="1800">
            <a:latin typeface="Aptos Display" panose="020B0004020202020204" pitchFamily="34" charset="0"/>
          </a:endParaRPr>
        </a:p>
      </dgm:t>
    </dgm:pt>
    <dgm:pt modelId="{2E25DD2C-F15F-4627-A04A-E1D39E9CCFF1}" type="sibTrans" cxnId="{ADC3C87B-9A93-4D58-94A1-CD260AE5EC5B}">
      <dgm:prSet/>
      <dgm:spPr/>
      <dgm:t>
        <a:bodyPr/>
        <a:lstStyle/>
        <a:p>
          <a:endParaRPr lang="en-GB" sz="1800">
            <a:latin typeface="Aptos Display" panose="020B0004020202020204" pitchFamily="34" charset="0"/>
          </a:endParaRPr>
        </a:p>
      </dgm:t>
    </dgm:pt>
    <dgm:pt modelId="{66DE690D-4E28-464D-A389-120750943513}">
      <dgm:prSet phldrT="[Text]" custT="1"/>
      <dgm:spPr/>
      <dgm:t>
        <a:bodyPr/>
        <a:lstStyle/>
        <a:p>
          <a:r>
            <a:rPr lang="en-GB" sz="1600" dirty="0">
              <a:latin typeface="Aptos Display"/>
            </a:rPr>
            <a:t>Generated £127 million in tax and £10 million in council tax </a:t>
          </a:r>
        </a:p>
      </dgm:t>
    </dgm:pt>
    <dgm:pt modelId="{F59D1546-A44B-4ED4-A4F0-FEE313B00E8A}" type="parTrans" cxnId="{67176728-D282-44D5-BBB4-CEFE9B365D7B}">
      <dgm:prSet/>
      <dgm:spPr/>
      <dgm:t>
        <a:bodyPr/>
        <a:lstStyle/>
        <a:p>
          <a:endParaRPr lang="en-GB" sz="1800">
            <a:latin typeface="Aptos Display" panose="020B0004020202020204" pitchFamily="34" charset="0"/>
          </a:endParaRPr>
        </a:p>
      </dgm:t>
    </dgm:pt>
    <dgm:pt modelId="{6E34C7BC-E3C2-4816-A183-FC1991DC2AE3}" type="sibTrans" cxnId="{67176728-D282-44D5-BBB4-CEFE9B365D7B}">
      <dgm:prSet/>
      <dgm:spPr/>
      <dgm:t>
        <a:bodyPr/>
        <a:lstStyle/>
        <a:p>
          <a:endParaRPr lang="en-GB" sz="1800">
            <a:latin typeface="Aptos Display" panose="020B0004020202020204" pitchFamily="34" charset="0"/>
          </a:endParaRPr>
        </a:p>
      </dgm:t>
    </dgm:pt>
    <dgm:pt modelId="{F6B5BF91-D96D-4D93-AFC9-B1BFA029BC28}">
      <dgm:prSet phldrT="[Text]" custT="1"/>
      <dgm:spPr/>
      <dgm:t>
        <a:bodyPr/>
        <a:lstStyle/>
        <a:p>
          <a:r>
            <a:rPr lang="en-GB" sz="1600" dirty="0">
              <a:latin typeface="Aptos Display"/>
            </a:rPr>
            <a:t>Led to investments of over £180 million in affordable housing,  £4 million in open spaces and £13 million in new and improved schools </a:t>
          </a:r>
        </a:p>
      </dgm:t>
    </dgm:pt>
    <dgm:pt modelId="{55530488-D8E7-411C-8720-C074AEFDCB8A}" type="parTrans" cxnId="{15C70BFE-2D65-43CD-A33E-29B10717D160}">
      <dgm:prSet/>
      <dgm:spPr/>
      <dgm:t>
        <a:bodyPr/>
        <a:lstStyle/>
        <a:p>
          <a:endParaRPr lang="en-GB" sz="1800">
            <a:latin typeface="Aptos Display" panose="020B0004020202020204" pitchFamily="34" charset="0"/>
          </a:endParaRPr>
        </a:p>
      </dgm:t>
    </dgm:pt>
    <dgm:pt modelId="{69E5A3E4-38F9-46DA-AF3A-E3726E8CBC55}" type="sibTrans" cxnId="{15C70BFE-2D65-43CD-A33E-29B10717D160}">
      <dgm:prSet/>
      <dgm:spPr/>
      <dgm:t>
        <a:bodyPr/>
        <a:lstStyle/>
        <a:p>
          <a:endParaRPr lang="en-GB" sz="1800">
            <a:latin typeface="Aptos Display" panose="020B0004020202020204" pitchFamily="34" charset="0"/>
          </a:endParaRPr>
        </a:p>
      </dgm:t>
    </dgm:pt>
    <dgm:pt modelId="{E8CF381E-4028-4668-B817-D989C0BF1E45}">
      <dgm:prSet custT="1"/>
      <dgm:spPr/>
      <dgm:t>
        <a:bodyPr/>
        <a:lstStyle/>
        <a:p>
          <a:r>
            <a:rPr lang="en-GB" sz="1600" dirty="0">
              <a:latin typeface="Aptos Display"/>
            </a:rPr>
            <a:t>Enabled £135 million of spending in local shops </a:t>
          </a:r>
        </a:p>
      </dgm:t>
    </dgm:pt>
    <dgm:pt modelId="{65AE8033-DAC7-469C-942E-E6E1DD97E662}" type="parTrans" cxnId="{E0123BB9-7C8D-4828-9B4F-D62072F79A9B}">
      <dgm:prSet/>
      <dgm:spPr/>
      <dgm:t>
        <a:bodyPr/>
        <a:lstStyle/>
        <a:p>
          <a:endParaRPr lang="en-GB" sz="1800">
            <a:latin typeface="Aptos Display" panose="020B0004020202020204" pitchFamily="34" charset="0"/>
          </a:endParaRPr>
        </a:p>
      </dgm:t>
    </dgm:pt>
    <dgm:pt modelId="{7251F4AE-8311-4722-9337-9888D929F048}" type="sibTrans" cxnId="{E0123BB9-7C8D-4828-9B4F-D62072F79A9B}">
      <dgm:prSet/>
      <dgm:spPr/>
      <dgm:t>
        <a:bodyPr/>
        <a:lstStyle/>
        <a:p>
          <a:endParaRPr lang="en-GB" sz="1800">
            <a:latin typeface="Aptos Display" panose="020B0004020202020204" pitchFamily="34" charset="0"/>
          </a:endParaRPr>
        </a:p>
      </dgm:t>
    </dgm:pt>
    <dgm:pt modelId="{19648235-251E-4DB6-B5A0-CBD7E9413F8C}">
      <dgm:prSet phldrT="[Text]" custT="1"/>
      <dgm:spPr/>
      <dgm:t>
        <a:bodyPr/>
        <a:lstStyle/>
        <a:p>
          <a:pPr rtl="0"/>
          <a:r>
            <a:rPr lang="en-GB" sz="1600" dirty="0">
              <a:latin typeface="Aptos Display"/>
            </a:rPr>
            <a:t>Enabled a £330 million spend on industry suppliers </a:t>
          </a:r>
        </a:p>
      </dgm:t>
    </dgm:pt>
    <dgm:pt modelId="{F6FAF2EE-43BC-4ABF-95A3-DA47D1654A34}" type="parTrans" cxnId="{8BFFC4B4-E6A9-46DA-B880-C9DBD5504847}">
      <dgm:prSet/>
      <dgm:spPr/>
      <dgm:t>
        <a:bodyPr/>
        <a:lstStyle/>
        <a:p>
          <a:endParaRPr lang="en-GB" sz="1800">
            <a:latin typeface="Aptos Display" panose="020B0004020202020204" pitchFamily="34" charset="0"/>
          </a:endParaRPr>
        </a:p>
      </dgm:t>
    </dgm:pt>
    <dgm:pt modelId="{5A0954EB-B3A3-49EF-9E1B-0888903BEA3D}" type="sibTrans" cxnId="{8BFFC4B4-E6A9-46DA-B880-C9DBD5504847}">
      <dgm:prSet/>
      <dgm:spPr/>
      <dgm:t>
        <a:bodyPr/>
        <a:lstStyle/>
        <a:p>
          <a:endParaRPr lang="en-GB" sz="1800">
            <a:latin typeface="Aptos Display" panose="020B0004020202020204" pitchFamily="34" charset="0"/>
          </a:endParaRPr>
        </a:p>
      </dgm:t>
    </dgm:pt>
    <dgm:pt modelId="{FB0C2FA5-B0D3-41CB-9ABC-FF78C436C669}" type="pres">
      <dgm:prSet presAssocID="{A6C66597-0CCF-438B-A520-407071A0241C}" presName="Name0" presStyleCnt="0">
        <dgm:presLayoutVars>
          <dgm:chMax val="7"/>
          <dgm:chPref val="7"/>
          <dgm:dir/>
        </dgm:presLayoutVars>
      </dgm:prSet>
      <dgm:spPr/>
    </dgm:pt>
    <dgm:pt modelId="{80CCAA51-0043-4DC1-A5B8-3FA0A87A4BD2}" type="pres">
      <dgm:prSet presAssocID="{A6C66597-0CCF-438B-A520-407071A0241C}" presName="Name1" presStyleCnt="0"/>
      <dgm:spPr/>
    </dgm:pt>
    <dgm:pt modelId="{DE845BCF-CB49-4DA7-A081-9ED178362488}" type="pres">
      <dgm:prSet presAssocID="{A6C66597-0CCF-438B-A520-407071A0241C}" presName="cycle" presStyleCnt="0"/>
      <dgm:spPr/>
    </dgm:pt>
    <dgm:pt modelId="{78CC2AC8-3202-4E88-8363-0C2B2EC8E923}" type="pres">
      <dgm:prSet presAssocID="{A6C66597-0CCF-438B-A520-407071A0241C}" presName="srcNode" presStyleLbl="node1" presStyleIdx="0" presStyleCnt="5"/>
      <dgm:spPr/>
    </dgm:pt>
    <dgm:pt modelId="{F18A23B2-4553-4AB0-BD9B-39D386EE4BB5}" type="pres">
      <dgm:prSet presAssocID="{A6C66597-0CCF-438B-A520-407071A0241C}" presName="conn" presStyleLbl="parChTrans1D2" presStyleIdx="0" presStyleCnt="1"/>
      <dgm:spPr/>
    </dgm:pt>
    <dgm:pt modelId="{87D562F0-C3C5-4C92-8338-66824B0A15F3}" type="pres">
      <dgm:prSet presAssocID="{A6C66597-0CCF-438B-A520-407071A0241C}" presName="extraNode" presStyleLbl="node1" presStyleIdx="0" presStyleCnt="5"/>
      <dgm:spPr/>
    </dgm:pt>
    <dgm:pt modelId="{F08D8C1E-386A-4C1C-8290-B14B689E6D6B}" type="pres">
      <dgm:prSet presAssocID="{A6C66597-0CCF-438B-A520-407071A0241C}" presName="dstNode" presStyleLbl="node1" presStyleIdx="0" presStyleCnt="5"/>
      <dgm:spPr/>
    </dgm:pt>
    <dgm:pt modelId="{AFEE1AD1-0E16-4E8B-B46A-02EEAA0698B3}" type="pres">
      <dgm:prSet presAssocID="{1307EF00-B738-4AD7-A0E1-E907DAF4B222}" presName="text_1" presStyleLbl="node1" presStyleIdx="0" presStyleCnt="5">
        <dgm:presLayoutVars>
          <dgm:bulletEnabled val="1"/>
        </dgm:presLayoutVars>
      </dgm:prSet>
      <dgm:spPr/>
    </dgm:pt>
    <dgm:pt modelId="{CA8AB84A-17EE-4CCB-9ECD-2B0686F48B4E}" type="pres">
      <dgm:prSet presAssocID="{1307EF00-B738-4AD7-A0E1-E907DAF4B222}" presName="accent_1" presStyleCnt="0"/>
      <dgm:spPr/>
    </dgm:pt>
    <dgm:pt modelId="{2DABE4A7-F609-4026-97E0-57B6366646FC}" type="pres">
      <dgm:prSet presAssocID="{1307EF00-B738-4AD7-A0E1-E907DAF4B222}" presName="accentRepeatNode" presStyleLbl="solidFgAcc1" presStyleIdx="0" presStyleCnt="5"/>
      <dgm:spPr/>
    </dgm:pt>
    <dgm:pt modelId="{24F7AB09-2D58-4EE2-80E7-3931D2404C65}" type="pres">
      <dgm:prSet presAssocID="{66DE690D-4E28-464D-A389-120750943513}" presName="text_2" presStyleLbl="node1" presStyleIdx="1" presStyleCnt="5">
        <dgm:presLayoutVars>
          <dgm:bulletEnabled val="1"/>
        </dgm:presLayoutVars>
      </dgm:prSet>
      <dgm:spPr/>
    </dgm:pt>
    <dgm:pt modelId="{0C2128C8-A8DD-4222-84D6-5AF83573AFA2}" type="pres">
      <dgm:prSet presAssocID="{66DE690D-4E28-464D-A389-120750943513}" presName="accent_2" presStyleCnt="0"/>
      <dgm:spPr/>
    </dgm:pt>
    <dgm:pt modelId="{0C3E0648-6424-4DD7-8ACE-DD56F9A2E32A}" type="pres">
      <dgm:prSet presAssocID="{66DE690D-4E28-464D-A389-120750943513}" presName="accentRepeatNode" presStyleLbl="solidFgAcc1" presStyleIdx="1" presStyleCnt="5"/>
      <dgm:spPr/>
    </dgm:pt>
    <dgm:pt modelId="{63D2A51B-C826-48A6-84E9-0CABB7940339}" type="pres">
      <dgm:prSet presAssocID="{E8CF381E-4028-4668-B817-D989C0BF1E45}" presName="text_3" presStyleLbl="node1" presStyleIdx="2" presStyleCnt="5">
        <dgm:presLayoutVars>
          <dgm:bulletEnabled val="1"/>
        </dgm:presLayoutVars>
      </dgm:prSet>
      <dgm:spPr/>
    </dgm:pt>
    <dgm:pt modelId="{5D66D4D9-10F4-4AE8-8C2B-F36AAD445CAE}" type="pres">
      <dgm:prSet presAssocID="{E8CF381E-4028-4668-B817-D989C0BF1E45}" presName="accent_3" presStyleCnt="0"/>
      <dgm:spPr/>
    </dgm:pt>
    <dgm:pt modelId="{1DBDF50F-7A1C-49CA-AED9-717E56BDCBBF}" type="pres">
      <dgm:prSet presAssocID="{E8CF381E-4028-4668-B817-D989C0BF1E45}" presName="accentRepeatNode" presStyleLbl="solidFgAcc1" presStyleIdx="2" presStyleCnt="5"/>
      <dgm:spPr/>
    </dgm:pt>
    <dgm:pt modelId="{2BC44FE4-B4CB-4FB4-94A4-269D5989834A}" type="pres">
      <dgm:prSet presAssocID="{F6B5BF91-D96D-4D93-AFC9-B1BFA029BC28}" presName="text_4" presStyleLbl="node1" presStyleIdx="3" presStyleCnt="5">
        <dgm:presLayoutVars>
          <dgm:bulletEnabled val="1"/>
        </dgm:presLayoutVars>
      </dgm:prSet>
      <dgm:spPr/>
    </dgm:pt>
    <dgm:pt modelId="{0680EFFA-DE0A-4722-AF35-CB3C1BA52CB9}" type="pres">
      <dgm:prSet presAssocID="{F6B5BF91-D96D-4D93-AFC9-B1BFA029BC28}" presName="accent_4" presStyleCnt="0"/>
      <dgm:spPr/>
    </dgm:pt>
    <dgm:pt modelId="{5518348E-E228-4199-A6F5-019AB67C6C69}" type="pres">
      <dgm:prSet presAssocID="{F6B5BF91-D96D-4D93-AFC9-B1BFA029BC28}" presName="accentRepeatNode" presStyleLbl="solidFgAcc1" presStyleIdx="3" presStyleCnt="5"/>
      <dgm:spPr/>
    </dgm:pt>
    <dgm:pt modelId="{3303E05E-09D3-4A82-847E-7B06056DF234}" type="pres">
      <dgm:prSet presAssocID="{19648235-251E-4DB6-B5A0-CBD7E9413F8C}" presName="text_5" presStyleLbl="node1" presStyleIdx="4" presStyleCnt="5">
        <dgm:presLayoutVars>
          <dgm:bulletEnabled val="1"/>
        </dgm:presLayoutVars>
      </dgm:prSet>
      <dgm:spPr/>
    </dgm:pt>
    <dgm:pt modelId="{F524A84B-FF6E-4C10-8521-E2A743689C57}" type="pres">
      <dgm:prSet presAssocID="{19648235-251E-4DB6-B5A0-CBD7E9413F8C}" presName="accent_5" presStyleCnt="0"/>
      <dgm:spPr/>
    </dgm:pt>
    <dgm:pt modelId="{B97FAFC2-E016-496D-9EF1-75DBC78CED5A}" type="pres">
      <dgm:prSet presAssocID="{19648235-251E-4DB6-B5A0-CBD7E9413F8C}" presName="accentRepeatNode" presStyleLbl="solidFgAcc1" presStyleIdx="4" presStyleCnt="5"/>
      <dgm:spPr/>
    </dgm:pt>
  </dgm:ptLst>
  <dgm:cxnLst>
    <dgm:cxn modelId="{67176728-D282-44D5-BBB4-CEFE9B365D7B}" srcId="{A6C66597-0CCF-438B-A520-407071A0241C}" destId="{66DE690D-4E28-464D-A389-120750943513}" srcOrd="1" destOrd="0" parTransId="{F59D1546-A44B-4ED4-A4F0-FEE313B00E8A}" sibTransId="{6E34C7BC-E3C2-4816-A183-FC1991DC2AE3}"/>
    <dgm:cxn modelId="{6BB66840-4144-441F-9626-B4D21DF971D0}" type="presOf" srcId="{2E25DD2C-F15F-4627-A04A-E1D39E9CCFF1}" destId="{F18A23B2-4553-4AB0-BD9B-39D386EE4BB5}" srcOrd="0" destOrd="0" presId="urn:microsoft.com/office/officeart/2008/layout/VerticalCurvedList"/>
    <dgm:cxn modelId="{ADC3C87B-9A93-4D58-94A1-CD260AE5EC5B}" srcId="{A6C66597-0CCF-438B-A520-407071A0241C}" destId="{1307EF00-B738-4AD7-A0E1-E907DAF4B222}" srcOrd="0" destOrd="0" parTransId="{E7A4FCC7-7074-41A7-83EB-33130D72B233}" sibTransId="{2E25DD2C-F15F-4627-A04A-E1D39E9CCFF1}"/>
    <dgm:cxn modelId="{FCF9CD88-2869-4C52-83C3-3C3E0C878304}" type="presOf" srcId="{66DE690D-4E28-464D-A389-120750943513}" destId="{24F7AB09-2D58-4EE2-80E7-3931D2404C65}" srcOrd="0" destOrd="0" presId="urn:microsoft.com/office/officeart/2008/layout/VerticalCurvedList"/>
    <dgm:cxn modelId="{8BFFC4B4-E6A9-46DA-B880-C9DBD5504847}" srcId="{A6C66597-0CCF-438B-A520-407071A0241C}" destId="{19648235-251E-4DB6-B5A0-CBD7E9413F8C}" srcOrd="4" destOrd="0" parTransId="{F6FAF2EE-43BC-4ABF-95A3-DA47D1654A34}" sibTransId="{5A0954EB-B3A3-49EF-9E1B-0888903BEA3D}"/>
    <dgm:cxn modelId="{7184FBB8-F15D-443A-A62D-2338E7C53AE6}" type="presOf" srcId="{19648235-251E-4DB6-B5A0-CBD7E9413F8C}" destId="{3303E05E-09D3-4A82-847E-7B06056DF234}" srcOrd="0" destOrd="0" presId="urn:microsoft.com/office/officeart/2008/layout/VerticalCurvedList"/>
    <dgm:cxn modelId="{E0123BB9-7C8D-4828-9B4F-D62072F79A9B}" srcId="{A6C66597-0CCF-438B-A520-407071A0241C}" destId="{E8CF381E-4028-4668-B817-D989C0BF1E45}" srcOrd="2" destOrd="0" parTransId="{65AE8033-DAC7-469C-942E-E6E1DD97E662}" sibTransId="{7251F4AE-8311-4722-9337-9888D929F048}"/>
    <dgm:cxn modelId="{530150C1-5774-4A08-8620-D63CFF85A82B}" type="presOf" srcId="{A6C66597-0CCF-438B-A520-407071A0241C}" destId="{FB0C2FA5-B0D3-41CB-9ABC-FF78C436C669}" srcOrd="0" destOrd="0" presId="urn:microsoft.com/office/officeart/2008/layout/VerticalCurvedList"/>
    <dgm:cxn modelId="{F10FB4D6-2700-4C1F-BEC9-4C4E713DC9F1}" type="presOf" srcId="{F6B5BF91-D96D-4D93-AFC9-B1BFA029BC28}" destId="{2BC44FE4-B4CB-4FB4-94A4-269D5989834A}" srcOrd="0" destOrd="0" presId="urn:microsoft.com/office/officeart/2008/layout/VerticalCurvedList"/>
    <dgm:cxn modelId="{66943BF3-25FD-41DE-81FD-2E36554042F2}" type="presOf" srcId="{E8CF381E-4028-4668-B817-D989C0BF1E45}" destId="{63D2A51B-C826-48A6-84E9-0CABB7940339}" srcOrd="0" destOrd="0" presId="urn:microsoft.com/office/officeart/2008/layout/VerticalCurvedList"/>
    <dgm:cxn modelId="{15C70BFE-2D65-43CD-A33E-29B10717D160}" srcId="{A6C66597-0CCF-438B-A520-407071A0241C}" destId="{F6B5BF91-D96D-4D93-AFC9-B1BFA029BC28}" srcOrd="3" destOrd="0" parTransId="{55530488-D8E7-411C-8720-C074AEFDCB8A}" sibTransId="{69E5A3E4-38F9-46DA-AF3A-E3726E8CBC55}"/>
    <dgm:cxn modelId="{542F71FE-0C1D-456E-A00C-428E33042954}" type="presOf" srcId="{1307EF00-B738-4AD7-A0E1-E907DAF4B222}" destId="{AFEE1AD1-0E16-4E8B-B46A-02EEAA0698B3}" srcOrd="0" destOrd="0" presId="urn:microsoft.com/office/officeart/2008/layout/VerticalCurvedList"/>
    <dgm:cxn modelId="{4003AD90-F899-4B18-A3B0-6EE2F8FB6D0F}" type="presParOf" srcId="{FB0C2FA5-B0D3-41CB-9ABC-FF78C436C669}" destId="{80CCAA51-0043-4DC1-A5B8-3FA0A87A4BD2}" srcOrd="0" destOrd="0" presId="urn:microsoft.com/office/officeart/2008/layout/VerticalCurvedList"/>
    <dgm:cxn modelId="{0AEA4818-9E09-42CC-B287-AABCFAC0126E}" type="presParOf" srcId="{80CCAA51-0043-4DC1-A5B8-3FA0A87A4BD2}" destId="{DE845BCF-CB49-4DA7-A081-9ED178362488}" srcOrd="0" destOrd="0" presId="urn:microsoft.com/office/officeart/2008/layout/VerticalCurvedList"/>
    <dgm:cxn modelId="{330E813C-86FD-4B80-B579-45D67CBA8B8E}" type="presParOf" srcId="{DE845BCF-CB49-4DA7-A081-9ED178362488}" destId="{78CC2AC8-3202-4E88-8363-0C2B2EC8E923}" srcOrd="0" destOrd="0" presId="urn:microsoft.com/office/officeart/2008/layout/VerticalCurvedList"/>
    <dgm:cxn modelId="{310E6AEF-7C94-4EFB-BA78-6DA92951D34C}" type="presParOf" srcId="{DE845BCF-CB49-4DA7-A081-9ED178362488}" destId="{F18A23B2-4553-4AB0-BD9B-39D386EE4BB5}" srcOrd="1" destOrd="0" presId="urn:microsoft.com/office/officeart/2008/layout/VerticalCurvedList"/>
    <dgm:cxn modelId="{EA3AE740-66C5-42B0-924A-62ECA33ACB4A}" type="presParOf" srcId="{DE845BCF-CB49-4DA7-A081-9ED178362488}" destId="{87D562F0-C3C5-4C92-8338-66824B0A15F3}" srcOrd="2" destOrd="0" presId="urn:microsoft.com/office/officeart/2008/layout/VerticalCurvedList"/>
    <dgm:cxn modelId="{920C91F0-5671-4915-8FD7-88747E92651F}" type="presParOf" srcId="{DE845BCF-CB49-4DA7-A081-9ED178362488}" destId="{F08D8C1E-386A-4C1C-8290-B14B689E6D6B}" srcOrd="3" destOrd="0" presId="urn:microsoft.com/office/officeart/2008/layout/VerticalCurvedList"/>
    <dgm:cxn modelId="{20D753FA-3E3D-4D42-88CA-58AEF39CFFE3}" type="presParOf" srcId="{80CCAA51-0043-4DC1-A5B8-3FA0A87A4BD2}" destId="{AFEE1AD1-0E16-4E8B-B46A-02EEAA0698B3}" srcOrd="1" destOrd="0" presId="urn:microsoft.com/office/officeart/2008/layout/VerticalCurvedList"/>
    <dgm:cxn modelId="{3E2CE1D8-25CF-467D-BB0A-91143C3BDD46}" type="presParOf" srcId="{80CCAA51-0043-4DC1-A5B8-3FA0A87A4BD2}" destId="{CA8AB84A-17EE-4CCB-9ECD-2B0686F48B4E}" srcOrd="2" destOrd="0" presId="urn:microsoft.com/office/officeart/2008/layout/VerticalCurvedList"/>
    <dgm:cxn modelId="{2B7DCD2C-40EA-47EA-8423-CFE2A93DA1A4}" type="presParOf" srcId="{CA8AB84A-17EE-4CCB-9ECD-2B0686F48B4E}" destId="{2DABE4A7-F609-4026-97E0-57B6366646FC}" srcOrd="0" destOrd="0" presId="urn:microsoft.com/office/officeart/2008/layout/VerticalCurvedList"/>
    <dgm:cxn modelId="{E99AF95A-4E91-420A-920D-2A88657634FA}" type="presParOf" srcId="{80CCAA51-0043-4DC1-A5B8-3FA0A87A4BD2}" destId="{24F7AB09-2D58-4EE2-80E7-3931D2404C65}" srcOrd="3" destOrd="0" presId="urn:microsoft.com/office/officeart/2008/layout/VerticalCurvedList"/>
    <dgm:cxn modelId="{43CE520D-9157-4B6E-A426-2CAF4186A02F}" type="presParOf" srcId="{80CCAA51-0043-4DC1-A5B8-3FA0A87A4BD2}" destId="{0C2128C8-A8DD-4222-84D6-5AF83573AFA2}" srcOrd="4" destOrd="0" presId="urn:microsoft.com/office/officeart/2008/layout/VerticalCurvedList"/>
    <dgm:cxn modelId="{1496341B-0DEB-4A4F-9CC8-63A61DAA8B03}" type="presParOf" srcId="{0C2128C8-A8DD-4222-84D6-5AF83573AFA2}" destId="{0C3E0648-6424-4DD7-8ACE-DD56F9A2E32A}" srcOrd="0" destOrd="0" presId="urn:microsoft.com/office/officeart/2008/layout/VerticalCurvedList"/>
    <dgm:cxn modelId="{41B021B8-0F8C-4550-93E8-BCFEF1FBE810}" type="presParOf" srcId="{80CCAA51-0043-4DC1-A5B8-3FA0A87A4BD2}" destId="{63D2A51B-C826-48A6-84E9-0CABB7940339}" srcOrd="5" destOrd="0" presId="urn:microsoft.com/office/officeart/2008/layout/VerticalCurvedList"/>
    <dgm:cxn modelId="{B764EA23-B7FE-4675-AD27-4773F8EFCEDA}" type="presParOf" srcId="{80CCAA51-0043-4DC1-A5B8-3FA0A87A4BD2}" destId="{5D66D4D9-10F4-4AE8-8C2B-F36AAD445CAE}" srcOrd="6" destOrd="0" presId="urn:microsoft.com/office/officeart/2008/layout/VerticalCurvedList"/>
    <dgm:cxn modelId="{515E848E-1D99-42D7-9911-E523E9161FE8}" type="presParOf" srcId="{5D66D4D9-10F4-4AE8-8C2B-F36AAD445CAE}" destId="{1DBDF50F-7A1C-49CA-AED9-717E56BDCBBF}" srcOrd="0" destOrd="0" presId="urn:microsoft.com/office/officeart/2008/layout/VerticalCurvedList"/>
    <dgm:cxn modelId="{757BD0D3-20CE-4CBB-AD99-28097F4AEE93}" type="presParOf" srcId="{80CCAA51-0043-4DC1-A5B8-3FA0A87A4BD2}" destId="{2BC44FE4-B4CB-4FB4-94A4-269D5989834A}" srcOrd="7" destOrd="0" presId="urn:microsoft.com/office/officeart/2008/layout/VerticalCurvedList"/>
    <dgm:cxn modelId="{B424C0D6-7ACC-4D9F-B741-AD7B6AA13F18}" type="presParOf" srcId="{80CCAA51-0043-4DC1-A5B8-3FA0A87A4BD2}" destId="{0680EFFA-DE0A-4722-AF35-CB3C1BA52CB9}" srcOrd="8" destOrd="0" presId="urn:microsoft.com/office/officeart/2008/layout/VerticalCurvedList"/>
    <dgm:cxn modelId="{4A9A7988-291B-4B56-9490-3DD84DBD52EB}" type="presParOf" srcId="{0680EFFA-DE0A-4722-AF35-CB3C1BA52CB9}" destId="{5518348E-E228-4199-A6F5-019AB67C6C69}" srcOrd="0" destOrd="0" presId="urn:microsoft.com/office/officeart/2008/layout/VerticalCurvedList"/>
    <dgm:cxn modelId="{1E1D6E6B-9AF0-4568-A1F6-372D1647349A}" type="presParOf" srcId="{80CCAA51-0043-4DC1-A5B8-3FA0A87A4BD2}" destId="{3303E05E-09D3-4A82-847E-7B06056DF234}" srcOrd="9" destOrd="0" presId="urn:microsoft.com/office/officeart/2008/layout/VerticalCurvedList"/>
    <dgm:cxn modelId="{0095CF10-74B5-4AE9-9E07-D05B4C9B18FB}" type="presParOf" srcId="{80CCAA51-0043-4DC1-A5B8-3FA0A87A4BD2}" destId="{F524A84B-FF6E-4C10-8521-E2A743689C57}" srcOrd="10" destOrd="0" presId="urn:microsoft.com/office/officeart/2008/layout/VerticalCurvedList"/>
    <dgm:cxn modelId="{F3444F3F-C9DB-45AD-9C28-471428490806}" type="presParOf" srcId="{F524A84B-FF6E-4C10-8521-E2A743689C57}" destId="{B97FAFC2-E016-496D-9EF1-75DBC78CED5A}" srcOrd="0" destOrd="0" presId="urn:microsoft.com/office/officeart/2008/layout/VerticalCurvedList"/>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29E5CA5-6B6B-4810-93BD-9EA5CED6E582}" type="doc">
      <dgm:prSet loTypeId="urn:microsoft.com/office/officeart/2008/layout/LinedList" loCatId="list" qsTypeId="urn:microsoft.com/office/officeart/2005/8/quickstyle/simple1" qsCatId="simple" csTypeId="urn:microsoft.com/office/officeart/2005/8/colors/accent1_3" csCatId="accent1" phldr="1"/>
      <dgm:spPr/>
      <dgm:t>
        <a:bodyPr/>
        <a:lstStyle/>
        <a:p>
          <a:endParaRPr lang="en-GB"/>
        </a:p>
      </dgm:t>
    </dgm:pt>
    <dgm:pt modelId="{CAC19729-5B3F-4F78-8140-E5E5A1CEF973}">
      <dgm:prSet custT="1"/>
      <dgm:spPr/>
      <dgm:t>
        <a:bodyPr/>
        <a:lstStyle/>
        <a:p>
          <a:pPr rtl="0"/>
          <a:r>
            <a:rPr lang="en-GB" sz="1400" dirty="0">
              <a:latin typeface="Aptos Display" panose="020B0004020202020204" pitchFamily="34" charset="0"/>
            </a:rPr>
            <a:t>In 2023-24, 3,255 additional affordable housing units were delivered across Wales, a 3% decrease from the previous year and 10% lower than the peak year of affordable delivery in 2020-21.</a:t>
          </a:r>
        </a:p>
      </dgm:t>
    </dgm:pt>
    <dgm:pt modelId="{F194B08F-261E-4184-B22C-6F47EA43DC1A}" type="parTrans" cxnId="{F9571C9F-792C-4686-ADE8-AE444531F207}">
      <dgm:prSet/>
      <dgm:spPr/>
      <dgm:t>
        <a:bodyPr/>
        <a:lstStyle/>
        <a:p>
          <a:endParaRPr lang="en-GB"/>
        </a:p>
      </dgm:t>
    </dgm:pt>
    <dgm:pt modelId="{CC5DB80B-02EE-4901-A041-74F028E50109}" type="sibTrans" cxnId="{F9571C9F-792C-4686-ADE8-AE444531F207}">
      <dgm:prSet/>
      <dgm:spPr/>
      <dgm:t>
        <a:bodyPr/>
        <a:lstStyle/>
        <a:p>
          <a:endParaRPr lang="en-GB"/>
        </a:p>
      </dgm:t>
    </dgm:pt>
    <dgm:pt modelId="{4A1FC490-9396-448D-8C32-F9794DEBD0BD}">
      <dgm:prSet custT="1"/>
      <dgm:spPr/>
      <dgm:t>
        <a:bodyPr/>
        <a:lstStyle/>
        <a:p>
          <a:r>
            <a:rPr lang="en-GB" sz="1400" dirty="0">
              <a:latin typeface="Aptos Display" panose="020B0004020202020204" pitchFamily="34" charset="0"/>
            </a:rPr>
            <a:t>26% of all additional affordable housing in Wales was delivered by the private sector in 2023-24.</a:t>
          </a:r>
        </a:p>
      </dgm:t>
    </dgm:pt>
    <dgm:pt modelId="{66D5C431-31AE-4772-B282-749594881D60}" type="parTrans" cxnId="{03981F7C-BB30-48D5-8C3F-14BECF2A7AB2}">
      <dgm:prSet/>
      <dgm:spPr/>
      <dgm:t>
        <a:bodyPr/>
        <a:lstStyle/>
        <a:p>
          <a:endParaRPr lang="en-GB"/>
        </a:p>
      </dgm:t>
    </dgm:pt>
    <dgm:pt modelId="{E728A8E8-3CB4-4EBE-9115-EC3B4A06B736}" type="sibTrans" cxnId="{03981F7C-BB30-48D5-8C3F-14BECF2A7AB2}">
      <dgm:prSet/>
      <dgm:spPr/>
      <dgm:t>
        <a:bodyPr/>
        <a:lstStyle/>
        <a:p>
          <a:endParaRPr lang="en-GB"/>
        </a:p>
      </dgm:t>
    </dgm:pt>
    <dgm:pt modelId="{28E28158-E6FF-456F-9E8D-EB41714718A0}">
      <dgm:prSet custT="1"/>
      <dgm:spPr/>
      <dgm:t>
        <a:bodyPr/>
        <a:lstStyle/>
        <a:p>
          <a:pPr rtl="0"/>
          <a:r>
            <a:rPr lang="en-GB" sz="1400" dirty="0">
              <a:latin typeface="Aptos Display" panose="020B0004020202020204" pitchFamily="34" charset="0"/>
            </a:rPr>
            <a:t>Of these, 856 affordable housing units were delivered through planning obligations (Section 106 agreements), down 8% from the previous year – in part due to falling supply of housing for market sale.</a:t>
          </a:r>
        </a:p>
      </dgm:t>
    </dgm:pt>
    <dgm:pt modelId="{FE274898-B4E0-4C88-865F-075AB4B699AB}" type="parTrans" cxnId="{59C62F6F-88E5-4FD1-9190-A3917F1388E9}">
      <dgm:prSet/>
      <dgm:spPr/>
      <dgm:t>
        <a:bodyPr/>
        <a:lstStyle/>
        <a:p>
          <a:endParaRPr lang="en-GB"/>
        </a:p>
      </dgm:t>
    </dgm:pt>
    <dgm:pt modelId="{D2CF061E-6654-4509-BD4D-C7913F031080}" type="sibTrans" cxnId="{59C62F6F-88E5-4FD1-9190-A3917F1388E9}">
      <dgm:prSet/>
      <dgm:spPr/>
      <dgm:t>
        <a:bodyPr/>
        <a:lstStyle/>
        <a:p>
          <a:endParaRPr lang="en-GB"/>
        </a:p>
      </dgm:t>
    </dgm:pt>
    <dgm:pt modelId="{3AE4A7A3-0D34-4167-AB3C-60BDD00B2940}" type="pres">
      <dgm:prSet presAssocID="{429E5CA5-6B6B-4810-93BD-9EA5CED6E582}" presName="vert0" presStyleCnt="0">
        <dgm:presLayoutVars>
          <dgm:dir/>
          <dgm:animOne val="branch"/>
          <dgm:animLvl val="lvl"/>
        </dgm:presLayoutVars>
      </dgm:prSet>
      <dgm:spPr/>
    </dgm:pt>
    <dgm:pt modelId="{BBD90CC3-C6CE-4C80-9343-F883C6A0C86A}" type="pres">
      <dgm:prSet presAssocID="{CAC19729-5B3F-4F78-8140-E5E5A1CEF973}" presName="thickLine" presStyleLbl="alignNode1" presStyleIdx="0" presStyleCnt="3"/>
      <dgm:spPr/>
    </dgm:pt>
    <dgm:pt modelId="{721B603D-871C-46BC-80E8-8533D1F4D33B}" type="pres">
      <dgm:prSet presAssocID="{CAC19729-5B3F-4F78-8140-E5E5A1CEF973}" presName="horz1" presStyleCnt="0"/>
      <dgm:spPr/>
    </dgm:pt>
    <dgm:pt modelId="{FC6F8904-F65B-4A8A-B214-16EDD9673C9A}" type="pres">
      <dgm:prSet presAssocID="{CAC19729-5B3F-4F78-8140-E5E5A1CEF973}" presName="tx1" presStyleLbl="revTx" presStyleIdx="0" presStyleCnt="3"/>
      <dgm:spPr/>
    </dgm:pt>
    <dgm:pt modelId="{CD2B401F-B346-47DF-9B06-423FEFEB3D4A}" type="pres">
      <dgm:prSet presAssocID="{CAC19729-5B3F-4F78-8140-E5E5A1CEF973}" presName="vert1" presStyleCnt="0"/>
      <dgm:spPr/>
    </dgm:pt>
    <dgm:pt modelId="{4880D976-F446-454E-A69B-3A24A82E0928}" type="pres">
      <dgm:prSet presAssocID="{28E28158-E6FF-456F-9E8D-EB41714718A0}" presName="thickLine" presStyleLbl="alignNode1" presStyleIdx="1" presStyleCnt="3"/>
      <dgm:spPr/>
    </dgm:pt>
    <dgm:pt modelId="{15439C98-BAF0-4536-80C9-7DBF5E980E80}" type="pres">
      <dgm:prSet presAssocID="{28E28158-E6FF-456F-9E8D-EB41714718A0}" presName="horz1" presStyleCnt="0"/>
      <dgm:spPr/>
    </dgm:pt>
    <dgm:pt modelId="{6FE5CD4C-4E51-4A91-B151-FDD373EE478D}" type="pres">
      <dgm:prSet presAssocID="{28E28158-E6FF-456F-9E8D-EB41714718A0}" presName="tx1" presStyleLbl="revTx" presStyleIdx="1" presStyleCnt="3"/>
      <dgm:spPr/>
    </dgm:pt>
    <dgm:pt modelId="{8FDA2D32-0019-42C9-9067-02616A405ADB}" type="pres">
      <dgm:prSet presAssocID="{28E28158-E6FF-456F-9E8D-EB41714718A0}" presName="vert1" presStyleCnt="0"/>
      <dgm:spPr/>
    </dgm:pt>
    <dgm:pt modelId="{D94A6F5F-921E-4AB2-BEA6-3A2ADC47EC9B}" type="pres">
      <dgm:prSet presAssocID="{4A1FC490-9396-448D-8C32-F9794DEBD0BD}" presName="thickLine" presStyleLbl="alignNode1" presStyleIdx="2" presStyleCnt="3"/>
      <dgm:spPr/>
    </dgm:pt>
    <dgm:pt modelId="{DA9E32D8-7652-46DD-A84F-A5BDE4666C6C}" type="pres">
      <dgm:prSet presAssocID="{4A1FC490-9396-448D-8C32-F9794DEBD0BD}" presName="horz1" presStyleCnt="0"/>
      <dgm:spPr/>
    </dgm:pt>
    <dgm:pt modelId="{3B1114F5-BCC9-4298-8C37-42F124FE7AED}" type="pres">
      <dgm:prSet presAssocID="{4A1FC490-9396-448D-8C32-F9794DEBD0BD}" presName="tx1" presStyleLbl="revTx" presStyleIdx="2" presStyleCnt="3"/>
      <dgm:spPr/>
    </dgm:pt>
    <dgm:pt modelId="{B0825EB2-1112-46C2-933F-4D99AF8F0BCA}" type="pres">
      <dgm:prSet presAssocID="{4A1FC490-9396-448D-8C32-F9794DEBD0BD}" presName="vert1" presStyleCnt="0"/>
      <dgm:spPr/>
    </dgm:pt>
  </dgm:ptLst>
  <dgm:cxnLst>
    <dgm:cxn modelId="{59C62F6F-88E5-4FD1-9190-A3917F1388E9}" srcId="{429E5CA5-6B6B-4810-93BD-9EA5CED6E582}" destId="{28E28158-E6FF-456F-9E8D-EB41714718A0}" srcOrd="1" destOrd="0" parTransId="{FE274898-B4E0-4C88-865F-075AB4B699AB}" sibTransId="{D2CF061E-6654-4509-BD4D-C7913F031080}"/>
    <dgm:cxn modelId="{03981F7C-BB30-48D5-8C3F-14BECF2A7AB2}" srcId="{429E5CA5-6B6B-4810-93BD-9EA5CED6E582}" destId="{4A1FC490-9396-448D-8C32-F9794DEBD0BD}" srcOrd="2" destOrd="0" parTransId="{66D5C431-31AE-4772-B282-749594881D60}" sibTransId="{E728A8E8-3CB4-4EBE-9115-EC3B4A06B736}"/>
    <dgm:cxn modelId="{DA5B3A7F-3141-425F-A650-A48ABC59D4E1}" type="presOf" srcId="{CAC19729-5B3F-4F78-8140-E5E5A1CEF973}" destId="{FC6F8904-F65B-4A8A-B214-16EDD9673C9A}" srcOrd="0" destOrd="0" presId="urn:microsoft.com/office/officeart/2008/layout/LinedList"/>
    <dgm:cxn modelId="{F9571C9F-792C-4686-ADE8-AE444531F207}" srcId="{429E5CA5-6B6B-4810-93BD-9EA5CED6E582}" destId="{CAC19729-5B3F-4F78-8140-E5E5A1CEF973}" srcOrd="0" destOrd="0" parTransId="{F194B08F-261E-4184-B22C-6F47EA43DC1A}" sibTransId="{CC5DB80B-02EE-4901-A041-74F028E50109}"/>
    <dgm:cxn modelId="{DFCF79AF-291F-42D1-AF59-581B22C6BBA2}" type="presOf" srcId="{28E28158-E6FF-456F-9E8D-EB41714718A0}" destId="{6FE5CD4C-4E51-4A91-B151-FDD373EE478D}" srcOrd="0" destOrd="0" presId="urn:microsoft.com/office/officeart/2008/layout/LinedList"/>
    <dgm:cxn modelId="{869682D8-4E25-4C34-8A83-7955A1F26ADB}" type="presOf" srcId="{429E5CA5-6B6B-4810-93BD-9EA5CED6E582}" destId="{3AE4A7A3-0D34-4167-AB3C-60BDD00B2940}" srcOrd="0" destOrd="0" presId="urn:microsoft.com/office/officeart/2008/layout/LinedList"/>
    <dgm:cxn modelId="{A46780FA-6964-4FC3-B148-A03540AA62FF}" type="presOf" srcId="{4A1FC490-9396-448D-8C32-F9794DEBD0BD}" destId="{3B1114F5-BCC9-4298-8C37-42F124FE7AED}" srcOrd="0" destOrd="0" presId="urn:microsoft.com/office/officeart/2008/layout/LinedList"/>
    <dgm:cxn modelId="{F8ED17E1-1256-482A-8AFC-F61BE0A695BB}" type="presParOf" srcId="{3AE4A7A3-0D34-4167-AB3C-60BDD00B2940}" destId="{BBD90CC3-C6CE-4C80-9343-F883C6A0C86A}" srcOrd="0" destOrd="0" presId="urn:microsoft.com/office/officeart/2008/layout/LinedList"/>
    <dgm:cxn modelId="{E077C7F0-C660-4643-AC25-AABD9A6A6F3E}" type="presParOf" srcId="{3AE4A7A3-0D34-4167-AB3C-60BDD00B2940}" destId="{721B603D-871C-46BC-80E8-8533D1F4D33B}" srcOrd="1" destOrd="0" presId="urn:microsoft.com/office/officeart/2008/layout/LinedList"/>
    <dgm:cxn modelId="{7BC4E1CB-DDCD-4FF9-A322-696E2C19A601}" type="presParOf" srcId="{721B603D-871C-46BC-80E8-8533D1F4D33B}" destId="{FC6F8904-F65B-4A8A-B214-16EDD9673C9A}" srcOrd="0" destOrd="0" presId="urn:microsoft.com/office/officeart/2008/layout/LinedList"/>
    <dgm:cxn modelId="{9F69CE19-4BFF-44A2-9DAB-6DEC72704EC0}" type="presParOf" srcId="{721B603D-871C-46BC-80E8-8533D1F4D33B}" destId="{CD2B401F-B346-47DF-9B06-423FEFEB3D4A}" srcOrd="1" destOrd="0" presId="urn:microsoft.com/office/officeart/2008/layout/LinedList"/>
    <dgm:cxn modelId="{5F16D2C5-5BA8-4AE3-B7E2-3A6B67563ACE}" type="presParOf" srcId="{3AE4A7A3-0D34-4167-AB3C-60BDD00B2940}" destId="{4880D976-F446-454E-A69B-3A24A82E0928}" srcOrd="2" destOrd="0" presId="urn:microsoft.com/office/officeart/2008/layout/LinedList"/>
    <dgm:cxn modelId="{72DDD82F-B8C8-4A5A-A2A3-E42B63B4B684}" type="presParOf" srcId="{3AE4A7A3-0D34-4167-AB3C-60BDD00B2940}" destId="{15439C98-BAF0-4536-80C9-7DBF5E980E80}" srcOrd="3" destOrd="0" presId="urn:microsoft.com/office/officeart/2008/layout/LinedList"/>
    <dgm:cxn modelId="{7E07AEE7-4E53-4E0E-AB0D-603EE9E0C114}" type="presParOf" srcId="{15439C98-BAF0-4536-80C9-7DBF5E980E80}" destId="{6FE5CD4C-4E51-4A91-B151-FDD373EE478D}" srcOrd="0" destOrd="0" presId="urn:microsoft.com/office/officeart/2008/layout/LinedList"/>
    <dgm:cxn modelId="{C1A97F6D-C918-4E6B-9764-4321521C4916}" type="presParOf" srcId="{15439C98-BAF0-4536-80C9-7DBF5E980E80}" destId="{8FDA2D32-0019-42C9-9067-02616A405ADB}" srcOrd="1" destOrd="0" presId="urn:microsoft.com/office/officeart/2008/layout/LinedList"/>
    <dgm:cxn modelId="{1ADCE451-361C-4DA7-A06A-060CF3F0B5AF}" type="presParOf" srcId="{3AE4A7A3-0D34-4167-AB3C-60BDD00B2940}" destId="{D94A6F5F-921E-4AB2-BEA6-3A2ADC47EC9B}" srcOrd="4" destOrd="0" presId="urn:microsoft.com/office/officeart/2008/layout/LinedList"/>
    <dgm:cxn modelId="{39E08BE3-91BF-4DB6-9990-B4F3AD254076}" type="presParOf" srcId="{3AE4A7A3-0D34-4167-AB3C-60BDD00B2940}" destId="{DA9E32D8-7652-46DD-A84F-A5BDE4666C6C}" srcOrd="5" destOrd="0" presId="urn:microsoft.com/office/officeart/2008/layout/LinedList"/>
    <dgm:cxn modelId="{B37DCDAC-95BD-4596-9D09-B696C24F68AA}" type="presParOf" srcId="{DA9E32D8-7652-46DD-A84F-A5BDE4666C6C}" destId="{3B1114F5-BCC9-4298-8C37-42F124FE7AED}" srcOrd="0" destOrd="0" presId="urn:microsoft.com/office/officeart/2008/layout/LinedList"/>
    <dgm:cxn modelId="{AE0639FA-5049-402E-A92D-0E8D55C93003}" type="presParOf" srcId="{DA9E32D8-7652-46DD-A84F-A5BDE4666C6C}" destId="{B0825EB2-1112-46C2-933F-4D99AF8F0BC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A4AD330-078D-417F-ACE6-1285F18D97D4}" type="doc">
      <dgm:prSet loTypeId="urn:microsoft.com/office/officeart/2005/8/layout/vList2" loCatId="list" qsTypeId="urn:microsoft.com/office/officeart/2005/8/quickstyle/simple1" qsCatId="simple" csTypeId="urn:microsoft.com/office/officeart/2005/8/colors/accent0_3" csCatId="mainScheme" phldr="1"/>
      <dgm:spPr/>
      <dgm:t>
        <a:bodyPr/>
        <a:lstStyle/>
        <a:p>
          <a:endParaRPr lang="en-GB"/>
        </a:p>
      </dgm:t>
    </dgm:pt>
    <dgm:pt modelId="{151E9E7A-96CB-4796-9D6A-E033ACA84457}">
      <dgm:prSet phldrT="[Text]"/>
      <dgm:spPr/>
      <dgm:t>
        <a:bodyPr/>
        <a:lstStyle/>
        <a:p>
          <a:r>
            <a:rPr lang="en-GB" b="1" dirty="0">
              <a:latin typeface="Aptos Display" panose="020B0004020202020204" pitchFamily="34" charset="0"/>
            </a:rPr>
            <a:t>11. BUILD QUALITY AND CUSTOMER SATISFACTION</a:t>
          </a:r>
        </a:p>
      </dgm:t>
    </dgm:pt>
    <dgm:pt modelId="{83F25D26-F97E-4280-A008-3295CA8D6866}" type="parTrans" cxnId="{6218C800-D677-487E-A014-D47652B1E84A}">
      <dgm:prSet/>
      <dgm:spPr/>
      <dgm:t>
        <a:bodyPr/>
        <a:lstStyle/>
        <a:p>
          <a:endParaRPr lang="en-GB">
            <a:latin typeface="Aptos Display" panose="020B0004020202020204" pitchFamily="34" charset="0"/>
          </a:endParaRPr>
        </a:p>
      </dgm:t>
    </dgm:pt>
    <dgm:pt modelId="{C14548EF-4529-46AB-B209-FA15EFB7EF6D}" type="sibTrans" cxnId="{6218C800-D677-487E-A014-D47652B1E84A}">
      <dgm:prSet/>
      <dgm:spPr/>
      <dgm:t>
        <a:bodyPr/>
        <a:lstStyle/>
        <a:p>
          <a:endParaRPr lang="en-GB">
            <a:latin typeface="Aptos Display" panose="020B0004020202020204" pitchFamily="34" charset="0"/>
          </a:endParaRPr>
        </a:p>
      </dgm:t>
    </dgm:pt>
    <dgm:pt modelId="{0B682006-D0FA-453F-A480-73F93D18708E}">
      <dgm:prSet phldrT="[Text]"/>
      <dgm:spPr/>
      <dgm:t>
        <a:bodyPr/>
        <a:lstStyle/>
        <a:p>
          <a:r>
            <a:rPr lang="en-GB" b="1" dirty="0">
              <a:latin typeface="Aptos Display" panose="020B0004020202020204" pitchFamily="34" charset="0"/>
            </a:rPr>
            <a:t>12. UNSPENT DEVELOPER CONTRIBUTIONS</a:t>
          </a:r>
        </a:p>
      </dgm:t>
    </dgm:pt>
    <dgm:pt modelId="{0E8F08D4-C9B9-49C7-A8B7-DFCD4A73BAC0}" type="parTrans" cxnId="{A9ADDE25-5377-48D4-BF80-5EAF0A6328E6}">
      <dgm:prSet/>
      <dgm:spPr/>
      <dgm:t>
        <a:bodyPr/>
        <a:lstStyle/>
        <a:p>
          <a:endParaRPr lang="en-GB">
            <a:latin typeface="Aptos Display" panose="020B0004020202020204" pitchFamily="34" charset="0"/>
          </a:endParaRPr>
        </a:p>
      </dgm:t>
    </dgm:pt>
    <dgm:pt modelId="{EFF1BE01-0390-4817-A1BC-1B19D8900402}" type="sibTrans" cxnId="{A9ADDE25-5377-48D4-BF80-5EAF0A6328E6}">
      <dgm:prSet/>
      <dgm:spPr/>
      <dgm:t>
        <a:bodyPr/>
        <a:lstStyle/>
        <a:p>
          <a:endParaRPr lang="en-GB">
            <a:latin typeface="Aptos Display" panose="020B0004020202020204" pitchFamily="34" charset="0"/>
          </a:endParaRPr>
        </a:p>
      </dgm:t>
    </dgm:pt>
    <dgm:pt modelId="{13843B4C-5D8B-4813-999A-D310C363944D}">
      <dgm:prSet phldrT="[Text]"/>
      <dgm:spPr/>
      <dgm:t>
        <a:bodyPr/>
        <a:lstStyle/>
        <a:p>
          <a:r>
            <a:rPr lang="en-GB" dirty="0">
              <a:latin typeface="Aptos Display" panose="020B0004020202020204" pitchFamily="34" charset="0"/>
            </a:rPr>
            <a:t>Local authorities in Wales are, on average, sitting on over £5.1 million in unspent developer contributions.</a:t>
          </a:r>
        </a:p>
      </dgm:t>
    </dgm:pt>
    <dgm:pt modelId="{BDFE91D3-F5B0-431D-9FB8-F5265AE871BD}" type="parTrans" cxnId="{E91AD0A4-23DC-4E63-AC30-578D1C919051}">
      <dgm:prSet/>
      <dgm:spPr/>
      <dgm:t>
        <a:bodyPr/>
        <a:lstStyle/>
        <a:p>
          <a:endParaRPr lang="en-GB">
            <a:latin typeface="Aptos Display" panose="020B0004020202020204" pitchFamily="34" charset="0"/>
          </a:endParaRPr>
        </a:p>
      </dgm:t>
    </dgm:pt>
    <dgm:pt modelId="{A4B68220-A7B2-4198-B423-D3C413FFBD8D}" type="sibTrans" cxnId="{E91AD0A4-23DC-4E63-AC30-578D1C919051}">
      <dgm:prSet/>
      <dgm:spPr/>
      <dgm:t>
        <a:bodyPr/>
        <a:lstStyle/>
        <a:p>
          <a:endParaRPr lang="en-GB">
            <a:latin typeface="Aptos Display" panose="020B0004020202020204" pitchFamily="34" charset="0"/>
          </a:endParaRPr>
        </a:p>
      </dgm:t>
    </dgm:pt>
    <dgm:pt modelId="{3D01AB83-E14E-4F84-AAA8-4BA5ABB247ED}">
      <dgm:prSet/>
      <dgm:spPr/>
      <dgm:t>
        <a:bodyPr/>
        <a:lstStyle/>
        <a:p>
          <a:r>
            <a:rPr lang="en-GB" dirty="0">
              <a:latin typeface="Aptos Display" panose="020B0004020202020204" pitchFamily="34" charset="0"/>
            </a:rPr>
            <a:t>More than 90% of new home purchasers would recommend their builder to a friend and 87% were satisfied with the quality of their home, according to the 2024 customer satisfaction survey carried out by HBF. </a:t>
          </a:r>
        </a:p>
      </dgm:t>
    </dgm:pt>
    <dgm:pt modelId="{98CFC762-DCBB-46E8-81A5-B2E167310E34}" type="parTrans" cxnId="{59215841-2E5C-4F05-B3B1-404D09BBA1EB}">
      <dgm:prSet/>
      <dgm:spPr/>
      <dgm:t>
        <a:bodyPr/>
        <a:lstStyle/>
        <a:p>
          <a:endParaRPr lang="en-GB">
            <a:latin typeface="Aptos Display" panose="020B0004020202020204" pitchFamily="34" charset="0"/>
          </a:endParaRPr>
        </a:p>
      </dgm:t>
    </dgm:pt>
    <dgm:pt modelId="{75EF86BF-8970-40E4-A9B6-B16E6FD5916E}" type="sibTrans" cxnId="{59215841-2E5C-4F05-B3B1-404D09BBA1EB}">
      <dgm:prSet/>
      <dgm:spPr/>
      <dgm:t>
        <a:bodyPr/>
        <a:lstStyle/>
        <a:p>
          <a:endParaRPr lang="en-GB">
            <a:latin typeface="Aptos Display" panose="020B0004020202020204" pitchFamily="34" charset="0"/>
          </a:endParaRPr>
        </a:p>
      </dgm:t>
    </dgm:pt>
    <dgm:pt modelId="{C793C0DB-3DEC-489D-A2BA-2CC18F682B2D}">
      <dgm:prSet/>
      <dgm:spPr/>
      <dgm:t>
        <a:bodyPr/>
        <a:lstStyle/>
        <a:p>
          <a:r>
            <a:rPr lang="en-GB" dirty="0">
              <a:latin typeface="Aptos Display" panose="020B0004020202020204" pitchFamily="34" charset="0"/>
            </a:rPr>
            <a:t> In the 2022/23 survey year, 85% were satisfied with the service provided during the buying process. The survey response rate is very strong for a mixed-method survey design and compares very well with other consumer surveys.</a:t>
          </a:r>
        </a:p>
      </dgm:t>
    </dgm:pt>
    <dgm:pt modelId="{23556EFF-C7B7-41BD-B667-5ADD7CBE9A9A}" type="parTrans" cxnId="{603C508F-40B1-40BA-B502-6139A8D1199C}">
      <dgm:prSet/>
      <dgm:spPr/>
      <dgm:t>
        <a:bodyPr/>
        <a:lstStyle/>
        <a:p>
          <a:endParaRPr lang="en-GB">
            <a:latin typeface="Aptos Display" panose="020B0004020202020204" pitchFamily="34" charset="0"/>
          </a:endParaRPr>
        </a:p>
      </dgm:t>
    </dgm:pt>
    <dgm:pt modelId="{A23F6167-EB6E-474A-849F-BB0FDF1536A9}" type="sibTrans" cxnId="{603C508F-40B1-40BA-B502-6139A8D1199C}">
      <dgm:prSet/>
      <dgm:spPr/>
      <dgm:t>
        <a:bodyPr/>
        <a:lstStyle/>
        <a:p>
          <a:endParaRPr lang="en-GB">
            <a:latin typeface="Aptos Display" panose="020B0004020202020204" pitchFamily="34" charset="0"/>
          </a:endParaRPr>
        </a:p>
      </dgm:t>
    </dgm:pt>
    <dgm:pt modelId="{610D7FF0-B251-474E-A9A1-FE50C3A65A9B}">
      <dgm:prSet/>
      <dgm:spPr/>
      <dgm:t>
        <a:bodyPr/>
        <a:lstStyle/>
        <a:p>
          <a:r>
            <a:rPr lang="en-GB" dirty="0">
              <a:latin typeface="Aptos Display" panose="020B0004020202020204" pitchFamily="34" charset="0"/>
            </a:rPr>
            <a:t>Around £112m is likely to be held unspent in Wales in total.</a:t>
          </a:r>
        </a:p>
      </dgm:t>
    </dgm:pt>
    <dgm:pt modelId="{A90EFDAE-5A22-4898-9954-C1F532321683}" type="parTrans" cxnId="{49E3F8F5-8FDE-4DC4-A908-6B0DFE3C6C3B}">
      <dgm:prSet/>
      <dgm:spPr/>
      <dgm:t>
        <a:bodyPr/>
        <a:lstStyle/>
        <a:p>
          <a:endParaRPr lang="en-GB"/>
        </a:p>
      </dgm:t>
    </dgm:pt>
    <dgm:pt modelId="{396B703D-46A0-417C-824A-1CA36A228BA1}" type="sibTrans" cxnId="{49E3F8F5-8FDE-4DC4-A908-6B0DFE3C6C3B}">
      <dgm:prSet/>
      <dgm:spPr/>
      <dgm:t>
        <a:bodyPr/>
        <a:lstStyle/>
        <a:p>
          <a:endParaRPr lang="en-GB"/>
        </a:p>
      </dgm:t>
    </dgm:pt>
    <dgm:pt modelId="{0F36946E-F744-4816-8724-A96684A5AA20}">
      <dgm:prSet/>
      <dgm:spPr/>
      <dgm:t>
        <a:bodyPr/>
        <a:lstStyle/>
        <a:p>
          <a:r>
            <a:rPr lang="en-GB" dirty="0">
              <a:latin typeface="Aptos Display" panose="020B0004020202020204" pitchFamily="34" charset="0"/>
            </a:rPr>
            <a:t>Cardiff City Council holds the most in unspent contributions (£23.3m), and Pembrokeshire County Council holds the most in unspent affordable housing contributions (£4.4m).</a:t>
          </a:r>
        </a:p>
      </dgm:t>
    </dgm:pt>
    <dgm:pt modelId="{2F97CD08-7918-4EF0-9CB4-E3DA7EE6624D}" type="parTrans" cxnId="{21AE45B6-091F-4FC6-96AC-180779F8D5FB}">
      <dgm:prSet/>
      <dgm:spPr/>
      <dgm:t>
        <a:bodyPr/>
        <a:lstStyle/>
        <a:p>
          <a:endParaRPr lang="en-GB"/>
        </a:p>
      </dgm:t>
    </dgm:pt>
    <dgm:pt modelId="{F1742C71-231F-4B8C-A6B0-CA95F6948B6C}" type="sibTrans" cxnId="{21AE45B6-091F-4FC6-96AC-180779F8D5FB}">
      <dgm:prSet/>
      <dgm:spPr/>
      <dgm:t>
        <a:bodyPr/>
        <a:lstStyle/>
        <a:p>
          <a:endParaRPr lang="en-GB"/>
        </a:p>
      </dgm:t>
    </dgm:pt>
    <dgm:pt modelId="{380E5386-A27D-4D0E-9622-FAB777222A3E}">
      <dgm:prSet phldrT="[Text]"/>
      <dgm:spPr/>
      <dgm:t>
        <a:bodyPr/>
        <a:lstStyle/>
        <a:p>
          <a:r>
            <a:rPr lang="en-GB" b="1" dirty="0">
              <a:latin typeface="Aptos Display" panose="020B0004020202020204" pitchFamily="34" charset="0"/>
            </a:rPr>
            <a:t>10. LOCAL DEVELOPMENT PLANS</a:t>
          </a:r>
        </a:p>
      </dgm:t>
    </dgm:pt>
    <dgm:pt modelId="{970D9EFC-B7C0-4C2A-B43B-BEA3ABBC6801}" type="parTrans" cxnId="{EF8038B5-3E20-440B-95F9-8906390AA69C}">
      <dgm:prSet/>
      <dgm:spPr/>
      <dgm:t>
        <a:bodyPr/>
        <a:lstStyle/>
        <a:p>
          <a:endParaRPr lang="en-GB"/>
        </a:p>
      </dgm:t>
    </dgm:pt>
    <dgm:pt modelId="{A7FDB09D-241B-4DF6-B38A-4B3DEDA70806}" type="sibTrans" cxnId="{EF8038B5-3E20-440B-95F9-8906390AA69C}">
      <dgm:prSet/>
      <dgm:spPr/>
      <dgm:t>
        <a:bodyPr/>
        <a:lstStyle/>
        <a:p>
          <a:endParaRPr lang="en-GB"/>
        </a:p>
      </dgm:t>
    </dgm:pt>
    <dgm:pt modelId="{F14398DC-C632-4976-B688-C149419088B4}">
      <dgm:prSet phldrT="[Text]"/>
      <dgm:spPr/>
      <dgm:t>
        <a:bodyPr/>
        <a:lstStyle/>
        <a:p>
          <a:r>
            <a:rPr lang="en-GB" b="0" dirty="0">
              <a:latin typeface="Aptos Display" panose="020B0004020202020204" pitchFamily="34" charset="0"/>
            </a:rPr>
            <a:t>There is slow progress in reviewing and updating plans, with 11 LDPs (44%) now time expired and a review required for a further 8 LDPs.</a:t>
          </a:r>
        </a:p>
      </dgm:t>
    </dgm:pt>
    <dgm:pt modelId="{A9106002-19D7-4F6B-AA92-ACCA889CBB33}" type="parTrans" cxnId="{D37C9E09-4C6D-46A0-8271-5B260F3B32BA}">
      <dgm:prSet/>
      <dgm:spPr/>
      <dgm:t>
        <a:bodyPr/>
        <a:lstStyle/>
        <a:p>
          <a:endParaRPr lang="en-GB"/>
        </a:p>
      </dgm:t>
    </dgm:pt>
    <dgm:pt modelId="{476DEFC2-5D7F-47DF-A744-56F050F983DD}" type="sibTrans" cxnId="{D37C9E09-4C6D-46A0-8271-5B260F3B32BA}">
      <dgm:prSet/>
      <dgm:spPr/>
      <dgm:t>
        <a:bodyPr/>
        <a:lstStyle/>
        <a:p>
          <a:endParaRPr lang="en-GB"/>
        </a:p>
      </dgm:t>
    </dgm:pt>
    <dgm:pt modelId="{D8CEE14A-DBA4-4042-8E26-820D5DC9D85C}">
      <dgm:prSet phldrT="[Text]"/>
      <dgm:spPr/>
      <dgm:t>
        <a:bodyPr/>
        <a:lstStyle/>
        <a:p>
          <a:r>
            <a:rPr lang="en-GB" b="0" dirty="0">
              <a:latin typeface="Aptos Display" panose="020B0004020202020204" pitchFamily="34" charset="0"/>
            </a:rPr>
            <a:t>Within Wales, over the last 5 years, 13 out of 21 LPAs (62%) achieved housing completions equivalent to 50% or less of their local plan housing requirement whilst none achieved completions in excess of 100%.</a:t>
          </a:r>
        </a:p>
      </dgm:t>
    </dgm:pt>
    <dgm:pt modelId="{85631221-CC84-46AD-95C0-A1A8FAFB09D3}" type="parTrans" cxnId="{4AC89DAB-7BAF-4136-A681-A753A58D74EE}">
      <dgm:prSet/>
      <dgm:spPr/>
      <dgm:t>
        <a:bodyPr/>
        <a:lstStyle/>
        <a:p>
          <a:endParaRPr lang="en-GB"/>
        </a:p>
      </dgm:t>
    </dgm:pt>
    <dgm:pt modelId="{270F2C5A-B205-4C90-8645-72948225D6C2}" type="sibTrans" cxnId="{4AC89DAB-7BAF-4136-A681-A753A58D74EE}">
      <dgm:prSet/>
      <dgm:spPr/>
      <dgm:t>
        <a:bodyPr/>
        <a:lstStyle/>
        <a:p>
          <a:endParaRPr lang="en-GB"/>
        </a:p>
      </dgm:t>
    </dgm:pt>
    <dgm:pt modelId="{110826ED-1870-45AB-A0D4-9AFBA909743A}">
      <dgm:prSet/>
      <dgm:spPr/>
      <dgm:t>
        <a:bodyPr/>
        <a:lstStyle/>
        <a:p>
          <a:pPr>
            <a:buFont typeface="Arial" panose="020B0604020202020204" pitchFamily="34" charset="0"/>
            <a:buChar char="•"/>
          </a:pPr>
          <a:r>
            <a:rPr lang="en-GB" b="0" dirty="0">
              <a:solidFill>
                <a:srgbClr val="000000">
                  <a:hueOff val="0"/>
                  <a:satOff val="0"/>
                  <a:lumOff val="0"/>
                  <a:alphaOff val="0"/>
                </a:srgbClr>
              </a:solidFill>
              <a:latin typeface="Aptos Display" panose="020B0004020202020204" pitchFamily="34" charset="0"/>
              <a:ea typeface="+mn-ea"/>
              <a:cs typeface="+mn-cs"/>
            </a:rPr>
            <a:t>94% of SMEs say that delays in securing planning permission and the discharging of conditions are a significant barrier to growth.</a:t>
          </a:r>
          <a:endParaRPr lang="en-GB" dirty="0">
            <a:latin typeface="Aptos Display" panose="020B0004020202020204" pitchFamily="34" charset="0"/>
          </a:endParaRPr>
        </a:p>
      </dgm:t>
    </dgm:pt>
    <dgm:pt modelId="{4C07DED7-3CCC-435E-B3D1-3726DAB6F6A2}" type="parTrans" cxnId="{AA8D0E31-0E19-4E99-9270-F07C4BE7B38E}">
      <dgm:prSet/>
      <dgm:spPr/>
      <dgm:t>
        <a:bodyPr/>
        <a:lstStyle/>
        <a:p>
          <a:endParaRPr lang="en-GB"/>
        </a:p>
      </dgm:t>
    </dgm:pt>
    <dgm:pt modelId="{D64AB559-F5BE-4470-9AD3-4271AFBE08B7}" type="sibTrans" cxnId="{AA8D0E31-0E19-4E99-9270-F07C4BE7B38E}">
      <dgm:prSet/>
      <dgm:spPr/>
      <dgm:t>
        <a:bodyPr/>
        <a:lstStyle/>
        <a:p>
          <a:endParaRPr lang="en-GB"/>
        </a:p>
      </dgm:t>
    </dgm:pt>
    <dgm:pt modelId="{18D4A1AF-BD6E-44D8-B22D-8FEA9BB118EB}">
      <dgm:prSet/>
      <dgm:spPr/>
      <dgm:t>
        <a:bodyPr/>
        <a:lstStyle/>
        <a:p>
          <a:r>
            <a:rPr lang="en-GB" b="0" dirty="0">
              <a:solidFill>
                <a:srgbClr val="000000">
                  <a:hueOff val="0"/>
                  <a:satOff val="0"/>
                  <a:lumOff val="0"/>
                  <a:alphaOff val="0"/>
                </a:srgbClr>
              </a:solidFill>
              <a:latin typeface="Aptos Display" panose="020B0004020202020204" pitchFamily="34" charset="0"/>
              <a:ea typeface="+mn-ea"/>
              <a:cs typeface="+mn-cs"/>
            </a:rPr>
            <a:t>80% of SMEs identified obtaining suitable offers for Section 106 Affordable Homes to be a barrier to growth.</a:t>
          </a:r>
        </a:p>
      </dgm:t>
    </dgm:pt>
    <dgm:pt modelId="{E29DE300-86A2-4291-AF79-E2F93C975547}" type="parTrans" cxnId="{049ED40B-0C76-46CB-9C38-11968A514805}">
      <dgm:prSet/>
      <dgm:spPr/>
      <dgm:t>
        <a:bodyPr/>
        <a:lstStyle/>
        <a:p>
          <a:endParaRPr lang="en-GB"/>
        </a:p>
      </dgm:t>
    </dgm:pt>
    <dgm:pt modelId="{08FC995E-1CB2-43AD-8677-0908C79E878D}" type="sibTrans" cxnId="{049ED40B-0C76-46CB-9C38-11968A514805}">
      <dgm:prSet/>
      <dgm:spPr/>
      <dgm:t>
        <a:bodyPr/>
        <a:lstStyle/>
        <a:p>
          <a:endParaRPr lang="en-GB"/>
        </a:p>
      </dgm:t>
    </dgm:pt>
    <dgm:pt modelId="{2376DD7C-5558-447C-BCD3-27D5A8FB7CE9}">
      <dgm:prSet/>
      <dgm:spPr/>
      <dgm:t>
        <a:bodyPr/>
        <a:lstStyle/>
        <a:p>
          <a:r>
            <a:rPr lang="en-GB" b="0" i="0" dirty="0">
              <a:latin typeface="Aptos Display" panose="020B0004020202020204" pitchFamily="34" charset="0"/>
            </a:rPr>
            <a:t>94% of SME home builders would like the Government to do more to support them.</a:t>
          </a:r>
          <a:endParaRPr lang="en-GB" b="0" dirty="0">
            <a:solidFill>
              <a:srgbClr val="000000">
                <a:hueOff val="0"/>
                <a:satOff val="0"/>
                <a:lumOff val="0"/>
                <a:alphaOff val="0"/>
              </a:srgbClr>
            </a:solidFill>
            <a:latin typeface="Aptos Display" panose="020B0004020202020204" pitchFamily="34" charset="0"/>
            <a:ea typeface="+mn-ea"/>
            <a:cs typeface="+mn-cs"/>
          </a:endParaRPr>
        </a:p>
      </dgm:t>
    </dgm:pt>
    <dgm:pt modelId="{1D6AE040-9B8D-471A-9134-E27D65F190BD}" type="parTrans" cxnId="{78422945-B570-4C32-AF15-1AA17D8DB070}">
      <dgm:prSet/>
      <dgm:spPr/>
      <dgm:t>
        <a:bodyPr/>
        <a:lstStyle/>
        <a:p>
          <a:endParaRPr lang="en-GB"/>
        </a:p>
      </dgm:t>
    </dgm:pt>
    <dgm:pt modelId="{43E2CE56-FAB7-48CD-80D9-0D6EAB27345D}" type="sibTrans" cxnId="{78422945-B570-4C32-AF15-1AA17D8DB070}">
      <dgm:prSet/>
      <dgm:spPr/>
      <dgm:t>
        <a:bodyPr/>
        <a:lstStyle/>
        <a:p>
          <a:endParaRPr lang="en-GB"/>
        </a:p>
      </dgm:t>
    </dgm:pt>
    <dgm:pt modelId="{C2C033F8-91CE-4E8F-8D15-3B4BAE8B7DF4}">
      <dgm:prSet/>
      <dgm:spPr/>
      <dgm:t>
        <a:bodyPr/>
        <a:lstStyle/>
        <a:p>
          <a:pPr>
            <a:buFont typeface="Arial" panose="020B0604020202020204" pitchFamily="34" charset="0"/>
            <a:buChar char="•"/>
          </a:pPr>
          <a:r>
            <a:rPr lang="en-GB" b="1" dirty="0">
              <a:latin typeface="Aptos Display" panose="020B0004020202020204" pitchFamily="34" charset="0"/>
            </a:rPr>
            <a:t>13. SMEs</a:t>
          </a:r>
        </a:p>
      </dgm:t>
    </dgm:pt>
    <dgm:pt modelId="{34D555FD-FED6-44C1-818A-05F679FDA137}" type="parTrans" cxnId="{B303F70D-0250-4FF4-822A-2ECB7394196A}">
      <dgm:prSet/>
      <dgm:spPr/>
      <dgm:t>
        <a:bodyPr/>
        <a:lstStyle/>
        <a:p>
          <a:endParaRPr lang="en-GB"/>
        </a:p>
      </dgm:t>
    </dgm:pt>
    <dgm:pt modelId="{20D271EF-3184-4B45-BCCA-13008868C465}" type="sibTrans" cxnId="{B303F70D-0250-4FF4-822A-2ECB7394196A}">
      <dgm:prSet/>
      <dgm:spPr/>
      <dgm:t>
        <a:bodyPr/>
        <a:lstStyle/>
        <a:p>
          <a:endParaRPr lang="en-GB"/>
        </a:p>
      </dgm:t>
    </dgm:pt>
    <dgm:pt modelId="{6B86DC4E-87DF-4A20-863A-4767EB46F542}" type="pres">
      <dgm:prSet presAssocID="{DA4AD330-078D-417F-ACE6-1285F18D97D4}" presName="linear" presStyleCnt="0">
        <dgm:presLayoutVars>
          <dgm:animLvl val="lvl"/>
          <dgm:resizeHandles val="exact"/>
        </dgm:presLayoutVars>
      </dgm:prSet>
      <dgm:spPr/>
    </dgm:pt>
    <dgm:pt modelId="{200B300A-54CF-4E9F-A4AA-62189DB4D107}" type="pres">
      <dgm:prSet presAssocID="{380E5386-A27D-4D0E-9622-FAB777222A3E}" presName="parentText" presStyleLbl="node1" presStyleIdx="0" presStyleCnt="4">
        <dgm:presLayoutVars>
          <dgm:chMax val="0"/>
          <dgm:bulletEnabled val="1"/>
        </dgm:presLayoutVars>
      </dgm:prSet>
      <dgm:spPr/>
    </dgm:pt>
    <dgm:pt modelId="{97BCF8C8-EA00-49EC-8B1D-409A8065EC65}" type="pres">
      <dgm:prSet presAssocID="{380E5386-A27D-4D0E-9622-FAB777222A3E}" presName="childText" presStyleLbl="revTx" presStyleIdx="0" presStyleCnt="4">
        <dgm:presLayoutVars>
          <dgm:bulletEnabled val="1"/>
        </dgm:presLayoutVars>
      </dgm:prSet>
      <dgm:spPr/>
    </dgm:pt>
    <dgm:pt modelId="{8E3A47F1-F57E-4B68-B6BA-C4BB9A61FBAB}" type="pres">
      <dgm:prSet presAssocID="{151E9E7A-96CB-4796-9D6A-E033ACA84457}" presName="parentText" presStyleLbl="node1" presStyleIdx="1" presStyleCnt="4">
        <dgm:presLayoutVars>
          <dgm:chMax val="0"/>
          <dgm:bulletEnabled val="1"/>
        </dgm:presLayoutVars>
      </dgm:prSet>
      <dgm:spPr/>
    </dgm:pt>
    <dgm:pt modelId="{B7E040C2-6C27-44BB-B42F-91C34887FEC0}" type="pres">
      <dgm:prSet presAssocID="{151E9E7A-96CB-4796-9D6A-E033ACA84457}" presName="childText" presStyleLbl="revTx" presStyleIdx="1" presStyleCnt="4">
        <dgm:presLayoutVars>
          <dgm:bulletEnabled val="1"/>
        </dgm:presLayoutVars>
      </dgm:prSet>
      <dgm:spPr/>
    </dgm:pt>
    <dgm:pt modelId="{DD63BCFF-2B5B-4145-970C-BC4A525FA3A2}" type="pres">
      <dgm:prSet presAssocID="{0B682006-D0FA-453F-A480-73F93D18708E}" presName="parentText" presStyleLbl="node1" presStyleIdx="2" presStyleCnt="4">
        <dgm:presLayoutVars>
          <dgm:chMax val="0"/>
          <dgm:bulletEnabled val="1"/>
        </dgm:presLayoutVars>
      </dgm:prSet>
      <dgm:spPr/>
    </dgm:pt>
    <dgm:pt modelId="{4FD6A686-17DF-48EE-A131-930DF787C63E}" type="pres">
      <dgm:prSet presAssocID="{0B682006-D0FA-453F-A480-73F93D18708E}" presName="childText" presStyleLbl="revTx" presStyleIdx="2" presStyleCnt="4">
        <dgm:presLayoutVars>
          <dgm:bulletEnabled val="1"/>
        </dgm:presLayoutVars>
      </dgm:prSet>
      <dgm:spPr/>
    </dgm:pt>
    <dgm:pt modelId="{EC865C42-22BF-42B2-8A1F-0DF7C11959C4}" type="pres">
      <dgm:prSet presAssocID="{C2C033F8-91CE-4E8F-8D15-3B4BAE8B7DF4}" presName="parentText" presStyleLbl="node1" presStyleIdx="3" presStyleCnt="4">
        <dgm:presLayoutVars>
          <dgm:chMax val="0"/>
          <dgm:bulletEnabled val="1"/>
        </dgm:presLayoutVars>
      </dgm:prSet>
      <dgm:spPr/>
    </dgm:pt>
    <dgm:pt modelId="{EB243C66-5580-4D20-892A-410FE195B33F}" type="pres">
      <dgm:prSet presAssocID="{C2C033F8-91CE-4E8F-8D15-3B4BAE8B7DF4}" presName="childText" presStyleLbl="revTx" presStyleIdx="3" presStyleCnt="4">
        <dgm:presLayoutVars>
          <dgm:bulletEnabled val="1"/>
        </dgm:presLayoutVars>
      </dgm:prSet>
      <dgm:spPr/>
    </dgm:pt>
  </dgm:ptLst>
  <dgm:cxnLst>
    <dgm:cxn modelId="{6218C800-D677-487E-A014-D47652B1E84A}" srcId="{DA4AD330-078D-417F-ACE6-1285F18D97D4}" destId="{151E9E7A-96CB-4796-9D6A-E033ACA84457}" srcOrd="1" destOrd="0" parTransId="{83F25D26-F97E-4280-A008-3295CA8D6866}" sibTransId="{C14548EF-4529-46AB-B209-FA15EFB7EF6D}"/>
    <dgm:cxn modelId="{D37C9E09-4C6D-46A0-8271-5B260F3B32BA}" srcId="{380E5386-A27D-4D0E-9622-FAB777222A3E}" destId="{F14398DC-C632-4976-B688-C149419088B4}" srcOrd="0" destOrd="0" parTransId="{A9106002-19D7-4F6B-AA92-ACCA889CBB33}" sibTransId="{476DEFC2-5D7F-47DF-A744-56F050F983DD}"/>
    <dgm:cxn modelId="{049ED40B-0C76-46CB-9C38-11968A514805}" srcId="{C2C033F8-91CE-4E8F-8D15-3B4BAE8B7DF4}" destId="{18D4A1AF-BD6E-44D8-B22D-8FEA9BB118EB}" srcOrd="1" destOrd="0" parTransId="{E29DE300-86A2-4291-AF79-E2F93C975547}" sibTransId="{08FC995E-1CB2-43AD-8677-0908C79E878D}"/>
    <dgm:cxn modelId="{B303F70D-0250-4FF4-822A-2ECB7394196A}" srcId="{DA4AD330-078D-417F-ACE6-1285F18D97D4}" destId="{C2C033F8-91CE-4E8F-8D15-3B4BAE8B7DF4}" srcOrd="3" destOrd="0" parTransId="{34D555FD-FED6-44C1-818A-05F679FDA137}" sibTransId="{20D271EF-3184-4B45-BCCA-13008868C465}"/>
    <dgm:cxn modelId="{26BAD213-DBCB-495B-9B6E-2D7816CE7564}" type="presOf" srcId="{F14398DC-C632-4976-B688-C149419088B4}" destId="{97BCF8C8-EA00-49EC-8B1D-409A8065EC65}" srcOrd="0" destOrd="0" presId="urn:microsoft.com/office/officeart/2005/8/layout/vList2"/>
    <dgm:cxn modelId="{F0A5BB14-07E5-4A8D-97B7-9C099CBF5A33}" type="presOf" srcId="{0B682006-D0FA-453F-A480-73F93D18708E}" destId="{DD63BCFF-2B5B-4145-970C-BC4A525FA3A2}" srcOrd="0" destOrd="0" presId="urn:microsoft.com/office/officeart/2005/8/layout/vList2"/>
    <dgm:cxn modelId="{08DB2C17-E4DC-4B7C-B11C-7719857D3E0D}" type="presOf" srcId="{C2C033F8-91CE-4E8F-8D15-3B4BAE8B7DF4}" destId="{EC865C42-22BF-42B2-8A1F-0DF7C11959C4}" srcOrd="0" destOrd="0" presId="urn:microsoft.com/office/officeart/2005/8/layout/vList2"/>
    <dgm:cxn modelId="{77D0DB1C-8439-4904-A4FB-660FD658B964}" type="presOf" srcId="{DA4AD330-078D-417F-ACE6-1285F18D97D4}" destId="{6B86DC4E-87DF-4A20-863A-4767EB46F542}" srcOrd="0" destOrd="0" presId="urn:microsoft.com/office/officeart/2005/8/layout/vList2"/>
    <dgm:cxn modelId="{8F08B522-C66F-4EC6-A76B-AA00A98059BB}" type="presOf" srcId="{D8CEE14A-DBA4-4042-8E26-820D5DC9D85C}" destId="{97BCF8C8-EA00-49EC-8B1D-409A8065EC65}" srcOrd="0" destOrd="1" presId="urn:microsoft.com/office/officeart/2005/8/layout/vList2"/>
    <dgm:cxn modelId="{A9ADDE25-5377-48D4-BF80-5EAF0A6328E6}" srcId="{DA4AD330-078D-417F-ACE6-1285F18D97D4}" destId="{0B682006-D0FA-453F-A480-73F93D18708E}" srcOrd="2" destOrd="0" parTransId="{0E8F08D4-C9B9-49C7-A8B7-DFCD4A73BAC0}" sibTransId="{EFF1BE01-0390-4817-A1BC-1B19D8900402}"/>
    <dgm:cxn modelId="{E5D9902E-11A0-4963-9A7A-04A56AC8BF75}" type="presOf" srcId="{110826ED-1870-45AB-A0D4-9AFBA909743A}" destId="{EB243C66-5580-4D20-892A-410FE195B33F}" srcOrd="0" destOrd="0" presId="urn:microsoft.com/office/officeart/2005/8/layout/vList2"/>
    <dgm:cxn modelId="{AA8D0E31-0E19-4E99-9270-F07C4BE7B38E}" srcId="{C2C033F8-91CE-4E8F-8D15-3B4BAE8B7DF4}" destId="{110826ED-1870-45AB-A0D4-9AFBA909743A}" srcOrd="0" destOrd="0" parTransId="{4C07DED7-3CCC-435E-B3D1-3726DAB6F6A2}" sibTransId="{D64AB559-F5BE-4470-9AD3-4271AFBE08B7}"/>
    <dgm:cxn modelId="{59215841-2E5C-4F05-B3B1-404D09BBA1EB}" srcId="{151E9E7A-96CB-4796-9D6A-E033ACA84457}" destId="{3D01AB83-E14E-4F84-AAA8-4BA5ABB247ED}" srcOrd="0" destOrd="0" parTransId="{98CFC762-DCBB-46E8-81A5-B2E167310E34}" sibTransId="{75EF86BF-8970-40E4-A9B6-B16E6FD5916E}"/>
    <dgm:cxn modelId="{78422945-B570-4C32-AF15-1AA17D8DB070}" srcId="{C2C033F8-91CE-4E8F-8D15-3B4BAE8B7DF4}" destId="{2376DD7C-5558-447C-BCD3-27D5A8FB7CE9}" srcOrd="2" destOrd="0" parTransId="{1D6AE040-9B8D-471A-9134-E27D65F190BD}" sibTransId="{43E2CE56-FAB7-48CD-80D9-0D6EAB27345D}"/>
    <dgm:cxn modelId="{BA50D577-437E-482F-82F2-92D860C7D7A1}" type="presOf" srcId="{0F36946E-F744-4816-8724-A96684A5AA20}" destId="{4FD6A686-17DF-48EE-A131-930DF787C63E}" srcOrd="0" destOrd="2" presId="urn:microsoft.com/office/officeart/2005/8/layout/vList2"/>
    <dgm:cxn modelId="{718F9D7F-45FD-439A-9EBC-8B5A5A34D26A}" type="presOf" srcId="{151E9E7A-96CB-4796-9D6A-E033ACA84457}" destId="{8E3A47F1-F57E-4B68-B6BA-C4BB9A61FBAB}" srcOrd="0" destOrd="0" presId="urn:microsoft.com/office/officeart/2005/8/layout/vList2"/>
    <dgm:cxn modelId="{DB5B078F-219F-4D7C-809C-AD0CA00466DB}" type="presOf" srcId="{2376DD7C-5558-447C-BCD3-27D5A8FB7CE9}" destId="{EB243C66-5580-4D20-892A-410FE195B33F}" srcOrd="0" destOrd="2" presId="urn:microsoft.com/office/officeart/2005/8/layout/vList2"/>
    <dgm:cxn modelId="{603C508F-40B1-40BA-B502-6139A8D1199C}" srcId="{151E9E7A-96CB-4796-9D6A-E033ACA84457}" destId="{C793C0DB-3DEC-489D-A2BA-2CC18F682B2D}" srcOrd="1" destOrd="0" parTransId="{23556EFF-C7B7-41BD-B667-5ADD7CBE9A9A}" sibTransId="{A23F6167-EB6E-474A-849F-BB0FDF1536A9}"/>
    <dgm:cxn modelId="{64E31092-2292-4D46-87C2-4256DBEEC3E8}" type="presOf" srcId="{13843B4C-5D8B-4813-999A-D310C363944D}" destId="{4FD6A686-17DF-48EE-A131-930DF787C63E}" srcOrd="0" destOrd="0" presId="urn:microsoft.com/office/officeart/2005/8/layout/vList2"/>
    <dgm:cxn modelId="{E91AD0A4-23DC-4E63-AC30-578D1C919051}" srcId="{0B682006-D0FA-453F-A480-73F93D18708E}" destId="{13843B4C-5D8B-4813-999A-D310C363944D}" srcOrd="0" destOrd="0" parTransId="{BDFE91D3-F5B0-431D-9FB8-F5265AE871BD}" sibTransId="{A4B68220-A7B2-4198-B423-D3C413FFBD8D}"/>
    <dgm:cxn modelId="{4AC89DAB-7BAF-4136-A681-A753A58D74EE}" srcId="{380E5386-A27D-4D0E-9622-FAB777222A3E}" destId="{D8CEE14A-DBA4-4042-8E26-820D5DC9D85C}" srcOrd="1" destOrd="0" parTransId="{85631221-CC84-46AD-95C0-A1A8FAFB09D3}" sibTransId="{270F2C5A-B205-4C90-8645-72948225D6C2}"/>
    <dgm:cxn modelId="{EF8038B5-3E20-440B-95F9-8906390AA69C}" srcId="{DA4AD330-078D-417F-ACE6-1285F18D97D4}" destId="{380E5386-A27D-4D0E-9622-FAB777222A3E}" srcOrd="0" destOrd="0" parTransId="{970D9EFC-B7C0-4C2A-B43B-BEA3ABBC6801}" sibTransId="{A7FDB09D-241B-4DF6-B38A-4B3DEDA70806}"/>
    <dgm:cxn modelId="{21AE45B6-091F-4FC6-96AC-180779F8D5FB}" srcId="{0B682006-D0FA-453F-A480-73F93D18708E}" destId="{0F36946E-F744-4816-8724-A96684A5AA20}" srcOrd="2" destOrd="0" parTransId="{2F97CD08-7918-4EF0-9CB4-E3DA7EE6624D}" sibTransId="{F1742C71-231F-4B8C-A6B0-CA95F6948B6C}"/>
    <dgm:cxn modelId="{B724C4CC-4A56-432B-B14D-742D06B815D5}" type="presOf" srcId="{3D01AB83-E14E-4F84-AAA8-4BA5ABB247ED}" destId="{B7E040C2-6C27-44BB-B42F-91C34887FEC0}" srcOrd="0" destOrd="0" presId="urn:microsoft.com/office/officeart/2005/8/layout/vList2"/>
    <dgm:cxn modelId="{A00278CF-0BC8-4D78-B7C0-838636586EF1}" type="presOf" srcId="{C793C0DB-3DEC-489D-A2BA-2CC18F682B2D}" destId="{B7E040C2-6C27-44BB-B42F-91C34887FEC0}" srcOrd="0" destOrd="1" presId="urn:microsoft.com/office/officeart/2005/8/layout/vList2"/>
    <dgm:cxn modelId="{5861E3D0-4C43-440C-93D2-9DF3418DE4BF}" type="presOf" srcId="{380E5386-A27D-4D0E-9622-FAB777222A3E}" destId="{200B300A-54CF-4E9F-A4AA-62189DB4D107}" srcOrd="0" destOrd="0" presId="urn:microsoft.com/office/officeart/2005/8/layout/vList2"/>
    <dgm:cxn modelId="{D5B3A5E2-471C-430F-AE6A-84D6035F1612}" type="presOf" srcId="{18D4A1AF-BD6E-44D8-B22D-8FEA9BB118EB}" destId="{EB243C66-5580-4D20-892A-410FE195B33F}" srcOrd="0" destOrd="1" presId="urn:microsoft.com/office/officeart/2005/8/layout/vList2"/>
    <dgm:cxn modelId="{49E3F8F5-8FDE-4DC4-A908-6B0DFE3C6C3B}" srcId="{0B682006-D0FA-453F-A480-73F93D18708E}" destId="{610D7FF0-B251-474E-A9A1-FE50C3A65A9B}" srcOrd="1" destOrd="0" parTransId="{A90EFDAE-5A22-4898-9954-C1F532321683}" sibTransId="{396B703D-46A0-417C-824A-1CA36A228BA1}"/>
    <dgm:cxn modelId="{ABFBAAF8-071C-4D89-BA33-35C3587DA839}" type="presOf" srcId="{610D7FF0-B251-474E-A9A1-FE50C3A65A9B}" destId="{4FD6A686-17DF-48EE-A131-930DF787C63E}" srcOrd="0" destOrd="1" presId="urn:microsoft.com/office/officeart/2005/8/layout/vList2"/>
    <dgm:cxn modelId="{4F244707-9CC1-4A6C-AE16-DB62F523E116}" type="presParOf" srcId="{6B86DC4E-87DF-4A20-863A-4767EB46F542}" destId="{200B300A-54CF-4E9F-A4AA-62189DB4D107}" srcOrd="0" destOrd="0" presId="urn:microsoft.com/office/officeart/2005/8/layout/vList2"/>
    <dgm:cxn modelId="{F2862EDF-9B13-4EEA-9751-0CD794E3154E}" type="presParOf" srcId="{6B86DC4E-87DF-4A20-863A-4767EB46F542}" destId="{97BCF8C8-EA00-49EC-8B1D-409A8065EC65}" srcOrd="1" destOrd="0" presId="urn:microsoft.com/office/officeart/2005/8/layout/vList2"/>
    <dgm:cxn modelId="{5DE04BA2-E11E-4508-8FFE-0EC7BB2C86D8}" type="presParOf" srcId="{6B86DC4E-87DF-4A20-863A-4767EB46F542}" destId="{8E3A47F1-F57E-4B68-B6BA-C4BB9A61FBAB}" srcOrd="2" destOrd="0" presId="urn:microsoft.com/office/officeart/2005/8/layout/vList2"/>
    <dgm:cxn modelId="{BBAB4959-04EE-44FB-B19B-C21DE5602139}" type="presParOf" srcId="{6B86DC4E-87DF-4A20-863A-4767EB46F542}" destId="{B7E040C2-6C27-44BB-B42F-91C34887FEC0}" srcOrd="3" destOrd="0" presId="urn:microsoft.com/office/officeart/2005/8/layout/vList2"/>
    <dgm:cxn modelId="{D5C7B310-7D6E-4EF9-8D63-23B1F60E4FCA}" type="presParOf" srcId="{6B86DC4E-87DF-4A20-863A-4767EB46F542}" destId="{DD63BCFF-2B5B-4145-970C-BC4A525FA3A2}" srcOrd="4" destOrd="0" presId="urn:microsoft.com/office/officeart/2005/8/layout/vList2"/>
    <dgm:cxn modelId="{477D9162-C7E5-48F0-A197-FCC6222FC514}" type="presParOf" srcId="{6B86DC4E-87DF-4A20-863A-4767EB46F542}" destId="{4FD6A686-17DF-48EE-A131-930DF787C63E}" srcOrd="5" destOrd="0" presId="urn:microsoft.com/office/officeart/2005/8/layout/vList2"/>
    <dgm:cxn modelId="{97C134E4-2080-4702-9A30-E7C92D9F22D7}" type="presParOf" srcId="{6B86DC4E-87DF-4A20-863A-4767EB46F542}" destId="{EC865C42-22BF-42B2-8A1F-0DF7C11959C4}" srcOrd="6" destOrd="0" presId="urn:microsoft.com/office/officeart/2005/8/layout/vList2"/>
    <dgm:cxn modelId="{DA609A7E-1041-4423-A461-E3508F1BA684}" type="presParOf" srcId="{6B86DC4E-87DF-4A20-863A-4767EB46F542}" destId="{EB243C66-5580-4D20-892A-410FE195B33F}" srcOrd="7"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C510C3-7C23-409B-A2C1-BC5A4DC573FD}">
      <dsp:nvSpPr>
        <dsp:cNvPr id="0" name=""/>
        <dsp:cNvSpPr/>
      </dsp:nvSpPr>
      <dsp:spPr>
        <a:xfrm>
          <a:off x="0" y="0"/>
          <a:ext cx="3753472" cy="0"/>
        </a:xfrm>
        <a:prstGeom prst="line">
          <a:avLst/>
        </a:prstGeom>
        <a:solidFill>
          <a:schemeClr val="accent1">
            <a:shade val="80000"/>
            <a:hueOff val="0"/>
            <a:satOff val="0"/>
            <a:lumOff val="0"/>
            <a:alphaOff val="0"/>
          </a:schemeClr>
        </a:solidFill>
        <a:ln w="1079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ADBEF74-5935-44D7-BFDC-E9A5BA5F4A9A}">
      <dsp:nvSpPr>
        <dsp:cNvPr id="0" name=""/>
        <dsp:cNvSpPr/>
      </dsp:nvSpPr>
      <dsp:spPr>
        <a:xfrm>
          <a:off x="0" y="0"/>
          <a:ext cx="3753472" cy="9753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rtl="0">
            <a:lnSpc>
              <a:spcPct val="90000"/>
            </a:lnSpc>
            <a:spcBef>
              <a:spcPct val="0"/>
            </a:spcBef>
            <a:spcAft>
              <a:spcPct val="35000"/>
            </a:spcAft>
            <a:buNone/>
          </a:pPr>
          <a:r>
            <a:rPr lang="en-GB" sz="1200" kern="1200" dirty="0">
              <a:latin typeface="Aptos Display" panose="020B0004020202020204" pitchFamily="34" charset="0"/>
            </a:rPr>
            <a:t>4,756 new dwellings were built in Wales in the 2023/24 financial year. </a:t>
          </a:r>
        </a:p>
      </dsp:txBody>
      <dsp:txXfrm>
        <a:off x="0" y="0"/>
        <a:ext cx="3753472" cy="975347"/>
      </dsp:txXfrm>
    </dsp:sp>
    <dsp:sp modelId="{6FB61B76-6D8E-4F96-A1E2-1EB844E66911}">
      <dsp:nvSpPr>
        <dsp:cNvPr id="0" name=""/>
        <dsp:cNvSpPr/>
      </dsp:nvSpPr>
      <dsp:spPr>
        <a:xfrm>
          <a:off x="0" y="975346"/>
          <a:ext cx="3753472" cy="0"/>
        </a:xfrm>
        <a:prstGeom prst="line">
          <a:avLst/>
        </a:prstGeom>
        <a:solidFill>
          <a:schemeClr val="accent1">
            <a:shade val="80000"/>
            <a:hueOff val="23014"/>
            <a:satOff val="-2255"/>
            <a:lumOff val="8628"/>
            <a:alphaOff val="0"/>
          </a:schemeClr>
        </a:solidFill>
        <a:ln w="10795" cap="flat" cmpd="sng" algn="ctr">
          <a:solidFill>
            <a:schemeClr val="accent1">
              <a:shade val="80000"/>
              <a:hueOff val="23014"/>
              <a:satOff val="-2255"/>
              <a:lumOff val="862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2A476B6-0A9E-4D43-B71E-3093320A0B31}">
      <dsp:nvSpPr>
        <dsp:cNvPr id="0" name=""/>
        <dsp:cNvSpPr/>
      </dsp:nvSpPr>
      <dsp:spPr>
        <a:xfrm>
          <a:off x="0" y="975347"/>
          <a:ext cx="3753472" cy="9753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rtl="0">
            <a:lnSpc>
              <a:spcPct val="90000"/>
            </a:lnSpc>
            <a:spcBef>
              <a:spcPct val="0"/>
            </a:spcBef>
            <a:spcAft>
              <a:spcPct val="35000"/>
            </a:spcAft>
            <a:buNone/>
          </a:pPr>
          <a:r>
            <a:rPr lang="en-GB" sz="1200" kern="1200" dirty="0">
              <a:latin typeface="Aptos Display" panose="020B0004020202020204" pitchFamily="34" charset="0"/>
            </a:rPr>
            <a:t>This is down 18% from the previous year and 49% down from the 2006/07 peak. 2023/24 was also the second lowest year of delivery on record.</a:t>
          </a:r>
        </a:p>
      </dsp:txBody>
      <dsp:txXfrm>
        <a:off x="0" y="975347"/>
        <a:ext cx="3753472" cy="975347"/>
      </dsp:txXfrm>
    </dsp:sp>
    <dsp:sp modelId="{701AE764-2C36-4B32-BBE2-25DBAE7163FA}">
      <dsp:nvSpPr>
        <dsp:cNvPr id="0" name=""/>
        <dsp:cNvSpPr/>
      </dsp:nvSpPr>
      <dsp:spPr>
        <a:xfrm>
          <a:off x="0" y="1950693"/>
          <a:ext cx="3753472" cy="0"/>
        </a:xfrm>
        <a:prstGeom prst="line">
          <a:avLst/>
        </a:prstGeom>
        <a:solidFill>
          <a:schemeClr val="accent1">
            <a:shade val="80000"/>
            <a:hueOff val="46028"/>
            <a:satOff val="-4509"/>
            <a:lumOff val="17256"/>
            <a:alphaOff val="0"/>
          </a:schemeClr>
        </a:solidFill>
        <a:ln w="10795" cap="flat" cmpd="sng" algn="ctr">
          <a:solidFill>
            <a:schemeClr val="accent1">
              <a:shade val="80000"/>
              <a:hueOff val="46028"/>
              <a:satOff val="-4509"/>
              <a:lumOff val="1725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DE66821-E664-4E6E-AAB4-703311AA131E}">
      <dsp:nvSpPr>
        <dsp:cNvPr id="0" name=""/>
        <dsp:cNvSpPr/>
      </dsp:nvSpPr>
      <dsp:spPr>
        <a:xfrm>
          <a:off x="0" y="1950694"/>
          <a:ext cx="3753472" cy="9753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GB" sz="1200" b="0" kern="1200" dirty="0">
              <a:latin typeface="Aptos Display" panose="020B0004020202020204" pitchFamily="34" charset="0"/>
            </a:rPr>
            <a:t>61% of all new completed dwellings in 2023/24 were in South East Wales, 21% in North Wales and 18% in Mid and South West Wales.</a:t>
          </a:r>
        </a:p>
      </dsp:txBody>
      <dsp:txXfrm>
        <a:off x="0" y="1950694"/>
        <a:ext cx="3753472" cy="975347"/>
      </dsp:txXfrm>
    </dsp:sp>
    <dsp:sp modelId="{9599DE88-ED74-4193-BCD0-9BCDD86135CD}">
      <dsp:nvSpPr>
        <dsp:cNvPr id="0" name=""/>
        <dsp:cNvSpPr/>
      </dsp:nvSpPr>
      <dsp:spPr>
        <a:xfrm>
          <a:off x="0" y="2926041"/>
          <a:ext cx="3753472" cy="0"/>
        </a:xfrm>
        <a:prstGeom prst="line">
          <a:avLst/>
        </a:prstGeom>
        <a:solidFill>
          <a:schemeClr val="accent1">
            <a:shade val="80000"/>
            <a:hueOff val="69042"/>
            <a:satOff val="-6764"/>
            <a:lumOff val="25884"/>
            <a:alphaOff val="0"/>
          </a:schemeClr>
        </a:solidFill>
        <a:ln w="10795" cap="flat" cmpd="sng" algn="ctr">
          <a:solidFill>
            <a:schemeClr val="accent1">
              <a:shade val="80000"/>
              <a:hueOff val="69042"/>
              <a:satOff val="-6764"/>
              <a:lumOff val="2588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DE0EC52-73FB-40E9-9BA0-4341AA8C6703}">
      <dsp:nvSpPr>
        <dsp:cNvPr id="0" name=""/>
        <dsp:cNvSpPr/>
      </dsp:nvSpPr>
      <dsp:spPr>
        <a:xfrm>
          <a:off x="0" y="2926041"/>
          <a:ext cx="3753472" cy="9753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GB" sz="1200" kern="1200" dirty="0">
              <a:latin typeface="Aptos Display" panose="020B0004020202020204" pitchFamily="34" charset="0"/>
            </a:rPr>
            <a:t>The Welsh Government’s Future Wales: National Plan 2040 estimated that an average of 7,400 additional homes would be required per year from 2019-20 to 2023-24 to meet additional housing need. However, the average number of homes completed over the last five years was just 5,498</a:t>
          </a:r>
        </a:p>
      </dsp:txBody>
      <dsp:txXfrm>
        <a:off x="0" y="2926041"/>
        <a:ext cx="3753472" cy="97534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8A23B2-4553-4AB0-BD9B-39D386EE4BB5}">
      <dsp:nvSpPr>
        <dsp:cNvPr id="0" name=""/>
        <dsp:cNvSpPr/>
      </dsp:nvSpPr>
      <dsp:spPr>
        <a:xfrm>
          <a:off x="-4395701" y="-674210"/>
          <a:ext cx="5236852" cy="5236852"/>
        </a:xfrm>
        <a:prstGeom prst="blockArc">
          <a:avLst>
            <a:gd name="adj1" fmla="val 18900000"/>
            <a:gd name="adj2" fmla="val 2700000"/>
            <a:gd name="adj3" fmla="val 412"/>
          </a:avLst>
        </a:prstGeom>
        <a:noFill/>
        <a:ln w="10795"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FEE1AD1-0E16-4E8B-B46A-02EEAA0698B3}">
      <dsp:nvSpPr>
        <dsp:cNvPr id="0" name=""/>
        <dsp:cNvSpPr/>
      </dsp:nvSpPr>
      <dsp:spPr>
        <a:xfrm>
          <a:off x="368314" y="242949"/>
          <a:ext cx="7569927" cy="486209"/>
        </a:xfrm>
        <a:prstGeom prst="rect">
          <a:avLst/>
        </a:prstGeom>
        <a:solidFill>
          <a:schemeClr val="lt1">
            <a:hueOff val="0"/>
            <a:satOff val="0"/>
            <a:lumOff val="0"/>
            <a:alphaOff val="0"/>
          </a:schemeClr>
        </a:solidFill>
        <a:ln w="1079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5929" tIns="40640" rIns="40640" bIns="40640" numCol="1" spcCol="1270" anchor="ctr" anchorCtr="0">
          <a:noAutofit/>
        </a:bodyPr>
        <a:lstStyle/>
        <a:p>
          <a:pPr marL="0" lvl="0" indent="0" algn="l" defTabSz="711200">
            <a:lnSpc>
              <a:spcPct val="90000"/>
            </a:lnSpc>
            <a:spcBef>
              <a:spcPct val="0"/>
            </a:spcBef>
            <a:spcAft>
              <a:spcPct val="35000"/>
            </a:spcAft>
            <a:buNone/>
          </a:pPr>
          <a:r>
            <a:rPr lang="en-GB" sz="1600" kern="1200" dirty="0">
              <a:latin typeface="Aptos Display"/>
            </a:rPr>
            <a:t>Supported around 17,000 jobs, and generated over £1 billion of economic activity</a:t>
          </a:r>
        </a:p>
      </dsp:txBody>
      <dsp:txXfrm>
        <a:off x="368314" y="242949"/>
        <a:ext cx="7569927" cy="486209"/>
      </dsp:txXfrm>
    </dsp:sp>
    <dsp:sp modelId="{2DABE4A7-F609-4026-97E0-57B6366646FC}">
      <dsp:nvSpPr>
        <dsp:cNvPr id="0" name=""/>
        <dsp:cNvSpPr/>
      </dsp:nvSpPr>
      <dsp:spPr>
        <a:xfrm>
          <a:off x="64433" y="182173"/>
          <a:ext cx="607761" cy="607761"/>
        </a:xfrm>
        <a:prstGeom prst="ellipse">
          <a:avLst/>
        </a:prstGeom>
        <a:solidFill>
          <a:schemeClr val="lt1">
            <a:hueOff val="0"/>
            <a:satOff val="0"/>
            <a:lumOff val="0"/>
            <a:alphaOff val="0"/>
          </a:schemeClr>
        </a:solidFill>
        <a:ln w="1079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4F7AB09-2D58-4EE2-80E7-3931D2404C65}">
      <dsp:nvSpPr>
        <dsp:cNvPr id="0" name=""/>
        <dsp:cNvSpPr/>
      </dsp:nvSpPr>
      <dsp:spPr>
        <a:xfrm>
          <a:off x="716718" y="972030"/>
          <a:ext cx="7221524" cy="486209"/>
        </a:xfrm>
        <a:prstGeom prst="rect">
          <a:avLst/>
        </a:prstGeom>
        <a:solidFill>
          <a:schemeClr val="lt1">
            <a:hueOff val="0"/>
            <a:satOff val="0"/>
            <a:lumOff val="0"/>
            <a:alphaOff val="0"/>
          </a:schemeClr>
        </a:solidFill>
        <a:ln w="1079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5929" tIns="40640" rIns="40640" bIns="40640" numCol="1" spcCol="1270" anchor="ctr" anchorCtr="0">
          <a:noAutofit/>
        </a:bodyPr>
        <a:lstStyle/>
        <a:p>
          <a:pPr marL="0" lvl="0" indent="0" algn="l" defTabSz="711200">
            <a:lnSpc>
              <a:spcPct val="90000"/>
            </a:lnSpc>
            <a:spcBef>
              <a:spcPct val="0"/>
            </a:spcBef>
            <a:spcAft>
              <a:spcPct val="35000"/>
            </a:spcAft>
            <a:buNone/>
          </a:pPr>
          <a:r>
            <a:rPr lang="en-GB" sz="1600" kern="1200" dirty="0">
              <a:latin typeface="Aptos Display"/>
            </a:rPr>
            <a:t>Generated £127 million in tax and £10 million in council tax </a:t>
          </a:r>
        </a:p>
      </dsp:txBody>
      <dsp:txXfrm>
        <a:off x="716718" y="972030"/>
        <a:ext cx="7221524" cy="486209"/>
      </dsp:txXfrm>
    </dsp:sp>
    <dsp:sp modelId="{0C3E0648-6424-4DD7-8ACE-DD56F9A2E32A}">
      <dsp:nvSpPr>
        <dsp:cNvPr id="0" name=""/>
        <dsp:cNvSpPr/>
      </dsp:nvSpPr>
      <dsp:spPr>
        <a:xfrm>
          <a:off x="412837" y="911254"/>
          <a:ext cx="607761" cy="607761"/>
        </a:xfrm>
        <a:prstGeom prst="ellipse">
          <a:avLst/>
        </a:prstGeom>
        <a:solidFill>
          <a:schemeClr val="lt1">
            <a:hueOff val="0"/>
            <a:satOff val="0"/>
            <a:lumOff val="0"/>
            <a:alphaOff val="0"/>
          </a:schemeClr>
        </a:solidFill>
        <a:ln w="1079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3D2A51B-C826-48A6-84E9-0CABB7940339}">
      <dsp:nvSpPr>
        <dsp:cNvPr id="0" name=""/>
        <dsp:cNvSpPr/>
      </dsp:nvSpPr>
      <dsp:spPr>
        <a:xfrm>
          <a:off x="823650" y="1701111"/>
          <a:ext cx="7114592" cy="486209"/>
        </a:xfrm>
        <a:prstGeom prst="rect">
          <a:avLst/>
        </a:prstGeom>
        <a:solidFill>
          <a:schemeClr val="lt1">
            <a:hueOff val="0"/>
            <a:satOff val="0"/>
            <a:lumOff val="0"/>
            <a:alphaOff val="0"/>
          </a:schemeClr>
        </a:solidFill>
        <a:ln w="1079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5929" tIns="40640" rIns="40640" bIns="40640" numCol="1" spcCol="1270" anchor="ctr" anchorCtr="0">
          <a:noAutofit/>
        </a:bodyPr>
        <a:lstStyle/>
        <a:p>
          <a:pPr marL="0" lvl="0" indent="0" algn="l" defTabSz="711200">
            <a:lnSpc>
              <a:spcPct val="90000"/>
            </a:lnSpc>
            <a:spcBef>
              <a:spcPct val="0"/>
            </a:spcBef>
            <a:spcAft>
              <a:spcPct val="35000"/>
            </a:spcAft>
            <a:buNone/>
          </a:pPr>
          <a:r>
            <a:rPr lang="en-GB" sz="1600" kern="1200" dirty="0">
              <a:latin typeface="Aptos Display"/>
            </a:rPr>
            <a:t>Enabled £135 million of spending in local shops </a:t>
          </a:r>
        </a:p>
      </dsp:txBody>
      <dsp:txXfrm>
        <a:off x="823650" y="1701111"/>
        <a:ext cx="7114592" cy="486209"/>
      </dsp:txXfrm>
    </dsp:sp>
    <dsp:sp modelId="{1DBDF50F-7A1C-49CA-AED9-717E56BDCBBF}">
      <dsp:nvSpPr>
        <dsp:cNvPr id="0" name=""/>
        <dsp:cNvSpPr/>
      </dsp:nvSpPr>
      <dsp:spPr>
        <a:xfrm>
          <a:off x="519769" y="1640335"/>
          <a:ext cx="607761" cy="607761"/>
        </a:xfrm>
        <a:prstGeom prst="ellipse">
          <a:avLst/>
        </a:prstGeom>
        <a:solidFill>
          <a:schemeClr val="lt1">
            <a:hueOff val="0"/>
            <a:satOff val="0"/>
            <a:lumOff val="0"/>
            <a:alphaOff val="0"/>
          </a:schemeClr>
        </a:solidFill>
        <a:ln w="1079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BC44FE4-B4CB-4FB4-94A4-269D5989834A}">
      <dsp:nvSpPr>
        <dsp:cNvPr id="0" name=""/>
        <dsp:cNvSpPr/>
      </dsp:nvSpPr>
      <dsp:spPr>
        <a:xfrm>
          <a:off x="716718" y="2430192"/>
          <a:ext cx="7221524" cy="486209"/>
        </a:xfrm>
        <a:prstGeom prst="rect">
          <a:avLst/>
        </a:prstGeom>
        <a:solidFill>
          <a:schemeClr val="lt1">
            <a:hueOff val="0"/>
            <a:satOff val="0"/>
            <a:lumOff val="0"/>
            <a:alphaOff val="0"/>
          </a:schemeClr>
        </a:solidFill>
        <a:ln w="1079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5929" tIns="40640" rIns="40640" bIns="40640" numCol="1" spcCol="1270" anchor="ctr" anchorCtr="0">
          <a:noAutofit/>
        </a:bodyPr>
        <a:lstStyle/>
        <a:p>
          <a:pPr marL="0" lvl="0" indent="0" algn="l" defTabSz="711200">
            <a:lnSpc>
              <a:spcPct val="90000"/>
            </a:lnSpc>
            <a:spcBef>
              <a:spcPct val="0"/>
            </a:spcBef>
            <a:spcAft>
              <a:spcPct val="35000"/>
            </a:spcAft>
            <a:buNone/>
          </a:pPr>
          <a:r>
            <a:rPr lang="en-GB" sz="1600" kern="1200" dirty="0">
              <a:latin typeface="Aptos Display"/>
            </a:rPr>
            <a:t>Led to investments of over £180 million in affordable housing,  £4 million in open spaces and £13 million in new and improved schools </a:t>
          </a:r>
        </a:p>
      </dsp:txBody>
      <dsp:txXfrm>
        <a:off x="716718" y="2430192"/>
        <a:ext cx="7221524" cy="486209"/>
      </dsp:txXfrm>
    </dsp:sp>
    <dsp:sp modelId="{5518348E-E228-4199-A6F5-019AB67C6C69}">
      <dsp:nvSpPr>
        <dsp:cNvPr id="0" name=""/>
        <dsp:cNvSpPr/>
      </dsp:nvSpPr>
      <dsp:spPr>
        <a:xfrm>
          <a:off x="412837" y="2369416"/>
          <a:ext cx="607761" cy="607761"/>
        </a:xfrm>
        <a:prstGeom prst="ellipse">
          <a:avLst/>
        </a:prstGeom>
        <a:solidFill>
          <a:schemeClr val="lt1">
            <a:hueOff val="0"/>
            <a:satOff val="0"/>
            <a:lumOff val="0"/>
            <a:alphaOff val="0"/>
          </a:schemeClr>
        </a:solidFill>
        <a:ln w="1079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303E05E-09D3-4A82-847E-7B06056DF234}">
      <dsp:nvSpPr>
        <dsp:cNvPr id="0" name=""/>
        <dsp:cNvSpPr/>
      </dsp:nvSpPr>
      <dsp:spPr>
        <a:xfrm>
          <a:off x="368314" y="3159273"/>
          <a:ext cx="7569927" cy="486209"/>
        </a:xfrm>
        <a:prstGeom prst="rect">
          <a:avLst/>
        </a:prstGeom>
        <a:solidFill>
          <a:schemeClr val="lt1">
            <a:hueOff val="0"/>
            <a:satOff val="0"/>
            <a:lumOff val="0"/>
            <a:alphaOff val="0"/>
          </a:schemeClr>
        </a:solidFill>
        <a:ln w="1079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5929" tIns="40640" rIns="40640" bIns="40640" numCol="1" spcCol="1270" anchor="ctr" anchorCtr="0">
          <a:noAutofit/>
        </a:bodyPr>
        <a:lstStyle/>
        <a:p>
          <a:pPr marL="0" lvl="0" indent="0" algn="l" defTabSz="711200" rtl="0">
            <a:lnSpc>
              <a:spcPct val="90000"/>
            </a:lnSpc>
            <a:spcBef>
              <a:spcPct val="0"/>
            </a:spcBef>
            <a:spcAft>
              <a:spcPct val="35000"/>
            </a:spcAft>
            <a:buNone/>
          </a:pPr>
          <a:r>
            <a:rPr lang="en-GB" sz="1600" kern="1200" dirty="0">
              <a:latin typeface="Aptos Display"/>
            </a:rPr>
            <a:t>Enabled a £330 million spend on industry suppliers </a:t>
          </a:r>
        </a:p>
      </dsp:txBody>
      <dsp:txXfrm>
        <a:off x="368314" y="3159273"/>
        <a:ext cx="7569927" cy="486209"/>
      </dsp:txXfrm>
    </dsp:sp>
    <dsp:sp modelId="{B97FAFC2-E016-496D-9EF1-75DBC78CED5A}">
      <dsp:nvSpPr>
        <dsp:cNvPr id="0" name=""/>
        <dsp:cNvSpPr/>
      </dsp:nvSpPr>
      <dsp:spPr>
        <a:xfrm>
          <a:off x="64433" y="3098497"/>
          <a:ext cx="607761" cy="607761"/>
        </a:xfrm>
        <a:prstGeom prst="ellipse">
          <a:avLst/>
        </a:prstGeom>
        <a:solidFill>
          <a:schemeClr val="lt1">
            <a:hueOff val="0"/>
            <a:satOff val="0"/>
            <a:lumOff val="0"/>
            <a:alphaOff val="0"/>
          </a:schemeClr>
        </a:solidFill>
        <a:ln w="1079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D90CC3-C6CE-4C80-9343-F883C6A0C86A}">
      <dsp:nvSpPr>
        <dsp:cNvPr id="0" name=""/>
        <dsp:cNvSpPr/>
      </dsp:nvSpPr>
      <dsp:spPr>
        <a:xfrm>
          <a:off x="0" y="2484"/>
          <a:ext cx="2664295" cy="0"/>
        </a:xfrm>
        <a:prstGeom prst="line">
          <a:avLst/>
        </a:prstGeom>
        <a:solidFill>
          <a:schemeClr val="accent1">
            <a:shade val="80000"/>
            <a:hueOff val="0"/>
            <a:satOff val="0"/>
            <a:lumOff val="0"/>
            <a:alphaOff val="0"/>
          </a:schemeClr>
        </a:solidFill>
        <a:ln w="1079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C6F8904-F65B-4A8A-B214-16EDD9673C9A}">
      <dsp:nvSpPr>
        <dsp:cNvPr id="0" name=""/>
        <dsp:cNvSpPr/>
      </dsp:nvSpPr>
      <dsp:spPr>
        <a:xfrm>
          <a:off x="0" y="2484"/>
          <a:ext cx="2664295" cy="16942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rtl="0">
            <a:lnSpc>
              <a:spcPct val="90000"/>
            </a:lnSpc>
            <a:spcBef>
              <a:spcPct val="0"/>
            </a:spcBef>
            <a:spcAft>
              <a:spcPct val="35000"/>
            </a:spcAft>
            <a:buNone/>
          </a:pPr>
          <a:r>
            <a:rPr lang="en-GB" sz="1400" kern="1200" dirty="0">
              <a:latin typeface="Aptos Display" panose="020B0004020202020204" pitchFamily="34" charset="0"/>
            </a:rPr>
            <a:t>In 2023-24, 3,255 additional affordable housing units were delivered across Wales, a 3% decrease from the previous year and 10% lower than the peak year of affordable delivery in 2020-21.</a:t>
          </a:r>
        </a:p>
      </dsp:txBody>
      <dsp:txXfrm>
        <a:off x="0" y="2484"/>
        <a:ext cx="2664295" cy="1694239"/>
      </dsp:txXfrm>
    </dsp:sp>
    <dsp:sp modelId="{4880D976-F446-454E-A69B-3A24A82E0928}">
      <dsp:nvSpPr>
        <dsp:cNvPr id="0" name=""/>
        <dsp:cNvSpPr/>
      </dsp:nvSpPr>
      <dsp:spPr>
        <a:xfrm>
          <a:off x="0" y="1696723"/>
          <a:ext cx="2664295" cy="0"/>
        </a:xfrm>
        <a:prstGeom prst="line">
          <a:avLst/>
        </a:prstGeom>
        <a:solidFill>
          <a:schemeClr val="accent1">
            <a:shade val="80000"/>
            <a:hueOff val="34521"/>
            <a:satOff val="-3382"/>
            <a:lumOff val="12942"/>
            <a:alphaOff val="0"/>
          </a:schemeClr>
        </a:solidFill>
        <a:ln w="10795" cap="flat" cmpd="sng" algn="ctr">
          <a:solidFill>
            <a:schemeClr val="accent1">
              <a:shade val="80000"/>
              <a:hueOff val="34521"/>
              <a:satOff val="-3382"/>
              <a:lumOff val="1294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FE5CD4C-4E51-4A91-B151-FDD373EE478D}">
      <dsp:nvSpPr>
        <dsp:cNvPr id="0" name=""/>
        <dsp:cNvSpPr/>
      </dsp:nvSpPr>
      <dsp:spPr>
        <a:xfrm>
          <a:off x="0" y="1696723"/>
          <a:ext cx="2664295" cy="16942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rtl="0">
            <a:lnSpc>
              <a:spcPct val="90000"/>
            </a:lnSpc>
            <a:spcBef>
              <a:spcPct val="0"/>
            </a:spcBef>
            <a:spcAft>
              <a:spcPct val="35000"/>
            </a:spcAft>
            <a:buNone/>
          </a:pPr>
          <a:r>
            <a:rPr lang="en-GB" sz="1400" kern="1200" dirty="0">
              <a:latin typeface="Aptos Display" panose="020B0004020202020204" pitchFamily="34" charset="0"/>
            </a:rPr>
            <a:t>Of these, 856 affordable housing units were delivered through planning obligations (Section 106 agreements), down 8% from the previous year – in part due to falling supply of housing for market sale.</a:t>
          </a:r>
        </a:p>
      </dsp:txBody>
      <dsp:txXfrm>
        <a:off x="0" y="1696723"/>
        <a:ext cx="2664295" cy="1694239"/>
      </dsp:txXfrm>
    </dsp:sp>
    <dsp:sp modelId="{D94A6F5F-921E-4AB2-BEA6-3A2ADC47EC9B}">
      <dsp:nvSpPr>
        <dsp:cNvPr id="0" name=""/>
        <dsp:cNvSpPr/>
      </dsp:nvSpPr>
      <dsp:spPr>
        <a:xfrm>
          <a:off x="0" y="3390963"/>
          <a:ext cx="2664295" cy="0"/>
        </a:xfrm>
        <a:prstGeom prst="line">
          <a:avLst/>
        </a:prstGeom>
        <a:solidFill>
          <a:schemeClr val="accent1">
            <a:shade val="80000"/>
            <a:hueOff val="69042"/>
            <a:satOff val="-6764"/>
            <a:lumOff val="25884"/>
            <a:alphaOff val="0"/>
          </a:schemeClr>
        </a:solidFill>
        <a:ln w="10795" cap="flat" cmpd="sng" algn="ctr">
          <a:solidFill>
            <a:schemeClr val="accent1">
              <a:shade val="80000"/>
              <a:hueOff val="69042"/>
              <a:satOff val="-6764"/>
              <a:lumOff val="2588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B1114F5-BCC9-4298-8C37-42F124FE7AED}">
      <dsp:nvSpPr>
        <dsp:cNvPr id="0" name=""/>
        <dsp:cNvSpPr/>
      </dsp:nvSpPr>
      <dsp:spPr>
        <a:xfrm>
          <a:off x="0" y="3390963"/>
          <a:ext cx="2664295" cy="16942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GB" sz="1400" kern="1200" dirty="0">
              <a:latin typeface="Aptos Display" panose="020B0004020202020204" pitchFamily="34" charset="0"/>
            </a:rPr>
            <a:t>26% of all additional affordable housing in Wales was delivered by the private sector in 2023-24.</a:t>
          </a:r>
        </a:p>
      </dsp:txBody>
      <dsp:txXfrm>
        <a:off x="0" y="3390963"/>
        <a:ext cx="2664295" cy="169423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0B300A-54CF-4E9F-A4AA-62189DB4D107}">
      <dsp:nvSpPr>
        <dsp:cNvPr id="0" name=""/>
        <dsp:cNvSpPr/>
      </dsp:nvSpPr>
      <dsp:spPr>
        <a:xfrm>
          <a:off x="0" y="14767"/>
          <a:ext cx="7920806" cy="368549"/>
        </a:xfrm>
        <a:prstGeom prst="roundRect">
          <a:avLst/>
        </a:prstGeom>
        <a:solidFill>
          <a:schemeClr val="dk2">
            <a:hueOff val="0"/>
            <a:satOff val="0"/>
            <a:lumOff val="0"/>
            <a:alphaOff val="0"/>
          </a:schemeClr>
        </a:solidFill>
        <a:ln w="1079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GB" sz="1500" b="1" kern="1200" dirty="0">
              <a:latin typeface="Aptos Display" panose="020B0004020202020204" pitchFamily="34" charset="0"/>
            </a:rPr>
            <a:t>10. LOCAL DEVELOPMENT PLANS</a:t>
          </a:r>
        </a:p>
      </dsp:txBody>
      <dsp:txXfrm>
        <a:off x="17991" y="32758"/>
        <a:ext cx="7884824" cy="332567"/>
      </dsp:txXfrm>
    </dsp:sp>
    <dsp:sp modelId="{97BCF8C8-EA00-49EC-8B1D-409A8065EC65}">
      <dsp:nvSpPr>
        <dsp:cNvPr id="0" name=""/>
        <dsp:cNvSpPr/>
      </dsp:nvSpPr>
      <dsp:spPr>
        <a:xfrm>
          <a:off x="0" y="383317"/>
          <a:ext cx="7920806" cy="7607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1486" tIns="19050" rIns="106680" bIns="19050" numCol="1" spcCol="1270" anchor="t" anchorCtr="0">
          <a:noAutofit/>
        </a:bodyPr>
        <a:lstStyle/>
        <a:p>
          <a:pPr marL="114300" lvl="1" indent="-114300" algn="l" defTabSz="533400">
            <a:lnSpc>
              <a:spcPct val="90000"/>
            </a:lnSpc>
            <a:spcBef>
              <a:spcPct val="0"/>
            </a:spcBef>
            <a:spcAft>
              <a:spcPct val="20000"/>
            </a:spcAft>
            <a:buChar char="•"/>
          </a:pPr>
          <a:r>
            <a:rPr lang="en-GB" sz="1200" b="0" kern="1200" dirty="0">
              <a:latin typeface="Aptos Display" panose="020B0004020202020204" pitchFamily="34" charset="0"/>
            </a:rPr>
            <a:t>There is slow progress in reviewing and updating plans, with 11 LDPs (44%) now time expired and a review required for a further 8 LDPs.</a:t>
          </a:r>
        </a:p>
        <a:p>
          <a:pPr marL="114300" lvl="1" indent="-114300" algn="l" defTabSz="533400">
            <a:lnSpc>
              <a:spcPct val="90000"/>
            </a:lnSpc>
            <a:spcBef>
              <a:spcPct val="0"/>
            </a:spcBef>
            <a:spcAft>
              <a:spcPct val="20000"/>
            </a:spcAft>
            <a:buChar char="•"/>
          </a:pPr>
          <a:r>
            <a:rPr lang="en-GB" sz="1200" b="0" kern="1200" dirty="0">
              <a:latin typeface="Aptos Display" panose="020B0004020202020204" pitchFamily="34" charset="0"/>
            </a:rPr>
            <a:t>Within Wales, over the last 5 years, 13 out of 21 LPAs (62%) achieved housing completions equivalent to 50% or less of their local plan housing requirement whilst none achieved completions in excess of 100%.</a:t>
          </a:r>
        </a:p>
      </dsp:txBody>
      <dsp:txXfrm>
        <a:off x="0" y="383317"/>
        <a:ext cx="7920806" cy="760725"/>
      </dsp:txXfrm>
    </dsp:sp>
    <dsp:sp modelId="{8E3A47F1-F57E-4B68-B6BA-C4BB9A61FBAB}">
      <dsp:nvSpPr>
        <dsp:cNvPr id="0" name=""/>
        <dsp:cNvSpPr/>
      </dsp:nvSpPr>
      <dsp:spPr>
        <a:xfrm>
          <a:off x="0" y="1144042"/>
          <a:ext cx="7920806" cy="368549"/>
        </a:xfrm>
        <a:prstGeom prst="roundRect">
          <a:avLst/>
        </a:prstGeom>
        <a:solidFill>
          <a:schemeClr val="dk2">
            <a:hueOff val="0"/>
            <a:satOff val="0"/>
            <a:lumOff val="0"/>
            <a:alphaOff val="0"/>
          </a:schemeClr>
        </a:solidFill>
        <a:ln w="1079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GB" sz="1500" b="1" kern="1200" dirty="0">
              <a:latin typeface="Aptos Display" panose="020B0004020202020204" pitchFamily="34" charset="0"/>
            </a:rPr>
            <a:t>11. BUILD QUALITY AND CUSTOMER SATISFACTION</a:t>
          </a:r>
        </a:p>
      </dsp:txBody>
      <dsp:txXfrm>
        <a:off x="17991" y="1162033"/>
        <a:ext cx="7884824" cy="332567"/>
      </dsp:txXfrm>
    </dsp:sp>
    <dsp:sp modelId="{B7E040C2-6C27-44BB-B42F-91C34887FEC0}">
      <dsp:nvSpPr>
        <dsp:cNvPr id="0" name=""/>
        <dsp:cNvSpPr/>
      </dsp:nvSpPr>
      <dsp:spPr>
        <a:xfrm>
          <a:off x="0" y="1512592"/>
          <a:ext cx="7920806" cy="7607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1486" tIns="19050" rIns="106680" bIns="19050" numCol="1" spcCol="1270" anchor="t" anchorCtr="0">
          <a:noAutofit/>
        </a:bodyPr>
        <a:lstStyle/>
        <a:p>
          <a:pPr marL="114300" lvl="1" indent="-114300" algn="l" defTabSz="533400">
            <a:lnSpc>
              <a:spcPct val="90000"/>
            </a:lnSpc>
            <a:spcBef>
              <a:spcPct val="0"/>
            </a:spcBef>
            <a:spcAft>
              <a:spcPct val="20000"/>
            </a:spcAft>
            <a:buChar char="•"/>
          </a:pPr>
          <a:r>
            <a:rPr lang="en-GB" sz="1200" kern="1200" dirty="0">
              <a:latin typeface="Aptos Display" panose="020B0004020202020204" pitchFamily="34" charset="0"/>
            </a:rPr>
            <a:t>More than 90% of new home purchasers would recommend their builder to a friend and 87% were satisfied with the quality of their home, according to the 2024 customer satisfaction survey carried out by HBF. </a:t>
          </a:r>
        </a:p>
        <a:p>
          <a:pPr marL="114300" lvl="1" indent="-114300" algn="l" defTabSz="533400">
            <a:lnSpc>
              <a:spcPct val="90000"/>
            </a:lnSpc>
            <a:spcBef>
              <a:spcPct val="0"/>
            </a:spcBef>
            <a:spcAft>
              <a:spcPct val="20000"/>
            </a:spcAft>
            <a:buChar char="•"/>
          </a:pPr>
          <a:r>
            <a:rPr lang="en-GB" sz="1200" kern="1200" dirty="0">
              <a:latin typeface="Aptos Display" panose="020B0004020202020204" pitchFamily="34" charset="0"/>
            </a:rPr>
            <a:t> In the 2022/23 survey year, 85% were satisfied with the service provided during the buying process. The survey response rate is very strong for a mixed-method survey design and compares very well with other consumer surveys.</a:t>
          </a:r>
        </a:p>
      </dsp:txBody>
      <dsp:txXfrm>
        <a:off x="0" y="1512592"/>
        <a:ext cx="7920806" cy="760725"/>
      </dsp:txXfrm>
    </dsp:sp>
    <dsp:sp modelId="{DD63BCFF-2B5B-4145-970C-BC4A525FA3A2}">
      <dsp:nvSpPr>
        <dsp:cNvPr id="0" name=""/>
        <dsp:cNvSpPr/>
      </dsp:nvSpPr>
      <dsp:spPr>
        <a:xfrm>
          <a:off x="0" y="2273317"/>
          <a:ext cx="7920806" cy="368549"/>
        </a:xfrm>
        <a:prstGeom prst="roundRect">
          <a:avLst/>
        </a:prstGeom>
        <a:solidFill>
          <a:schemeClr val="dk2">
            <a:hueOff val="0"/>
            <a:satOff val="0"/>
            <a:lumOff val="0"/>
            <a:alphaOff val="0"/>
          </a:schemeClr>
        </a:solidFill>
        <a:ln w="1079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GB" sz="1500" b="1" kern="1200" dirty="0">
              <a:latin typeface="Aptos Display" panose="020B0004020202020204" pitchFamily="34" charset="0"/>
            </a:rPr>
            <a:t>12. UNSPENT DEVELOPER CONTRIBUTIONS</a:t>
          </a:r>
        </a:p>
      </dsp:txBody>
      <dsp:txXfrm>
        <a:off x="17991" y="2291308"/>
        <a:ext cx="7884824" cy="332567"/>
      </dsp:txXfrm>
    </dsp:sp>
    <dsp:sp modelId="{4FD6A686-17DF-48EE-A131-930DF787C63E}">
      <dsp:nvSpPr>
        <dsp:cNvPr id="0" name=""/>
        <dsp:cNvSpPr/>
      </dsp:nvSpPr>
      <dsp:spPr>
        <a:xfrm>
          <a:off x="0" y="2641867"/>
          <a:ext cx="7920806" cy="7917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1486" tIns="19050" rIns="106680" bIns="19050" numCol="1" spcCol="1270" anchor="t" anchorCtr="0">
          <a:noAutofit/>
        </a:bodyPr>
        <a:lstStyle/>
        <a:p>
          <a:pPr marL="114300" lvl="1" indent="-114300" algn="l" defTabSz="533400">
            <a:lnSpc>
              <a:spcPct val="90000"/>
            </a:lnSpc>
            <a:spcBef>
              <a:spcPct val="0"/>
            </a:spcBef>
            <a:spcAft>
              <a:spcPct val="20000"/>
            </a:spcAft>
            <a:buChar char="•"/>
          </a:pPr>
          <a:r>
            <a:rPr lang="en-GB" sz="1200" kern="1200" dirty="0">
              <a:latin typeface="Aptos Display" panose="020B0004020202020204" pitchFamily="34" charset="0"/>
            </a:rPr>
            <a:t>Local authorities in Wales are, on average, sitting on over £5.1 million in unspent developer contributions.</a:t>
          </a:r>
        </a:p>
        <a:p>
          <a:pPr marL="114300" lvl="1" indent="-114300" algn="l" defTabSz="533400">
            <a:lnSpc>
              <a:spcPct val="90000"/>
            </a:lnSpc>
            <a:spcBef>
              <a:spcPct val="0"/>
            </a:spcBef>
            <a:spcAft>
              <a:spcPct val="20000"/>
            </a:spcAft>
            <a:buChar char="•"/>
          </a:pPr>
          <a:r>
            <a:rPr lang="en-GB" sz="1200" kern="1200" dirty="0">
              <a:latin typeface="Aptos Display" panose="020B0004020202020204" pitchFamily="34" charset="0"/>
            </a:rPr>
            <a:t>Around £112m is likely to be held unspent in Wales in total.</a:t>
          </a:r>
        </a:p>
        <a:p>
          <a:pPr marL="114300" lvl="1" indent="-114300" algn="l" defTabSz="533400">
            <a:lnSpc>
              <a:spcPct val="90000"/>
            </a:lnSpc>
            <a:spcBef>
              <a:spcPct val="0"/>
            </a:spcBef>
            <a:spcAft>
              <a:spcPct val="20000"/>
            </a:spcAft>
            <a:buChar char="•"/>
          </a:pPr>
          <a:r>
            <a:rPr lang="en-GB" sz="1200" kern="1200" dirty="0">
              <a:latin typeface="Aptos Display" panose="020B0004020202020204" pitchFamily="34" charset="0"/>
            </a:rPr>
            <a:t>Cardiff City Council holds the most in unspent contributions (£23.3m), and Pembrokeshire County Council holds the most in unspent affordable housing contributions (£4.4m).</a:t>
          </a:r>
        </a:p>
      </dsp:txBody>
      <dsp:txXfrm>
        <a:off x="0" y="2641867"/>
        <a:ext cx="7920806" cy="791774"/>
      </dsp:txXfrm>
    </dsp:sp>
    <dsp:sp modelId="{EC865C42-22BF-42B2-8A1F-0DF7C11959C4}">
      <dsp:nvSpPr>
        <dsp:cNvPr id="0" name=""/>
        <dsp:cNvSpPr/>
      </dsp:nvSpPr>
      <dsp:spPr>
        <a:xfrm>
          <a:off x="0" y="3433642"/>
          <a:ext cx="7920806" cy="368549"/>
        </a:xfrm>
        <a:prstGeom prst="roundRect">
          <a:avLst/>
        </a:prstGeom>
        <a:solidFill>
          <a:schemeClr val="dk2">
            <a:hueOff val="0"/>
            <a:satOff val="0"/>
            <a:lumOff val="0"/>
            <a:alphaOff val="0"/>
          </a:schemeClr>
        </a:solidFill>
        <a:ln w="1079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Font typeface="Arial" panose="020B0604020202020204" pitchFamily="34" charset="0"/>
            <a:buNone/>
          </a:pPr>
          <a:r>
            <a:rPr lang="en-GB" sz="1500" b="1" kern="1200" dirty="0">
              <a:latin typeface="Aptos Display" panose="020B0004020202020204" pitchFamily="34" charset="0"/>
            </a:rPr>
            <a:t>13. SMEs</a:t>
          </a:r>
        </a:p>
      </dsp:txBody>
      <dsp:txXfrm>
        <a:off x="17991" y="3451633"/>
        <a:ext cx="7884824" cy="332567"/>
      </dsp:txXfrm>
    </dsp:sp>
    <dsp:sp modelId="{EB243C66-5580-4D20-892A-410FE195B33F}">
      <dsp:nvSpPr>
        <dsp:cNvPr id="0" name=""/>
        <dsp:cNvSpPr/>
      </dsp:nvSpPr>
      <dsp:spPr>
        <a:xfrm>
          <a:off x="0" y="3802192"/>
          <a:ext cx="7920806" cy="7917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1486" tIns="19050" rIns="106680" bIns="19050" numCol="1" spcCol="1270" anchor="t" anchorCtr="0">
          <a:noAutofit/>
        </a:bodyPr>
        <a:lstStyle/>
        <a:p>
          <a:pPr marL="114300" lvl="1" indent="-114300" algn="l" defTabSz="533400">
            <a:lnSpc>
              <a:spcPct val="90000"/>
            </a:lnSpc>
            <a:spcBef>
              <a:spcPct val="0"/>
            </a:spcBef>
            <a:spcAft>
              <a:spcPct val="20000"/>
            </a:spcAft>
            <a:buFont typeface="Arial" panose="020B0604020202020204" pitchFamily="34" charset="0"/>
            <a:buChar char="•"/>
          </a:pPr>
          <a:r>
            <a:rPr lang="en-GB" sz="1200" b="0" kern="1200" dirty="0">
              <a:solidFill>
                <a:srgbClr val="000000">
                  <a:hueOff val="0"/>
                  <a:satOff val="0"/>
                  <a:lumOff val="0"/>
                  <a:alphaOff val="0"/>
                </a:srgbClr>
              </a:solidFill>
              <a:latin typeface="Aptos Display" panose="020B0004020202020204" pitchFamily="34" charset="0"/>
              <a:ea typeface="+mn-ea"/>
              <a:cs typeface="+mn-cs"/>
            </a:rPr>
            <a:t>94% of SMEs say that delays in securing planning permission and the discharging of conditions are a significant barrier to growth.</a:t>
          </a:r>
          <a:endParaRPr lang="en-GB" sz="1200" kern="1200" dirty="0">
            <a:latin typeface="Aptos Display" panose="020B0004020202020204" pitchFamily="34" charset="0"/>
          </a:endParaRPr>
        </a:p>
        <a:p>
          <a:pPr marL="114300" lvl="1" indent="-114300" algn="l" defTabSz="533400">
            <a:lnSpc>
              <a:spcPct val="90000"/>
            </a:lnSpc>
            <a:spcBef>
              <a:spcPct val="0"/>
            </a:spcBef>
            <a:spcAft>
              <a:spcPct val="20000"/>
            </a:spcAft>
            <a:buChar char="•"/>
          </a:pPr>
          <a:r>
            <a:rPr lang="en-GB" sz="1200" b="0" kern="1200" dirty="0">
              <a:solidFill>
                <a:srgbClr val="000000">
                  <a:hueOff val="0"/>
                  <a:satOff val="0"/>
                  <a:lumOff val="0"/>
                  <a:alphaOff val="0"/>
                </a:srgbClr>
              </a:solidFill>
              <a:latin typeface="Aptos Display" panose="020B0004020202020204" pitchFamily="34" charset="0"/>
              <a:ea typeface="+mn-ea"/>
              <a:cs typeface="+mn-cs"/>
            </a:rPr>
            <a:t>80% of SMEs identified obtaining suitable offers for Section 106 Affordable Homes to be a barrier to growth.</a:t>
          </a:r>
        </a:p>
        <a:p>
          <a:pPr marL="114300" lvl="1" indent="-114300" algn="l" defTabSz="533400">
            <a:lnSpc>
              <a:spcPct val="90000"/>
            </a:lnSpc>
            <a:spcBef>
              <a:spcPct val="0"/>
            </a:spcBef>
            <a:spcAft>
              <a:spcPct val="20000"/>
            </a:spcAft>
            <a:buChar char="•"/>
          </a:pPr>
          <a:r>
            <a:rPr lang="en-GB" sz="1200" b="0" i="0" kern="1200" dirty="0">
              <a:latin typeface="Aptos Display" panose="020B0004020202020204" pitchFamily="34" charset="0"/>
            </a:rPr>
            <a:t>94% of SME home builders would like the Government to do more to support them.</a:t>
          </a:r>
          <a:endParaRPr lang="en-GB" sz="1200" b="0" kern="1200" dirty="0">
            <a:solidFill>
              <a:srgbClr val="000000">
                <a:hueOff val="0"/>
                <a:satOff val="0"/>
                <a:lumOff val="0"/>
                <a:alphaOff val="0"/>
              </a:srgbClr>
            </a:solidFill>
            <a:latin typeface="Aptos Display" panose="020B0004020202020204" pitchFamily="34" charset="0"/>
            <a:ea typeface="+mn-ea"/>
            <a:cs typeface="+mn-cs"/>
          </a:endParaRPr>
        </a:p>
      </dsp:txBody>
      <dsp:txXfrm>
        <a:off x="0" y="3802192"/>
        <a:ext cx="7920806" cy="791774"/>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967"/>
          </a:xfrm>
          <a:prstGeom prst="rect">
            <a:avLst/>
          </a:prstGeom>
        </p:spPr>
        <p:txBody>
          <a:bodyPr vert="horz" lIns="91440" tIns="45720" rIns="91440" bIns="45720" rtlCol="0"/>
          <a:lstStyle>
            <a:lvl1pPr algn="l" eaLnBrk="1" hangingPunct="1">
              <a:defRPr sz="1200" dirty="0">
                <a:latin typeface="Arial" pitchFamily="34" charset="0"/>
                <a:ea typeface="ＭＳ Ｐゴシック"/>
                <a:cs typeface="ＭＳ Ｐゴシック"/>
              </a:defRPr>
            </a:lvl1pPr>
          </a:lstStyle>
          <a:p>
            <a:pPr>
              <a:defRPr/>
            </a:pPr>
            <a:endParaRPr lang="en-GB" dirty="0"/>
          </a:p>
        </p:txBody>
      </p:sp>
      <p:sp>
        <p:nvSpPr>
          <p:cNvPr id="3" name="Date Placeholder 2"/>
          <p:cNvSpPr>
            <a:spLocks noGrp="1"/>
          </p:cNvSpPr>
          <p:nvPr>
            <p:ph type="dt" sz="quarter" idx="1"/>
          </p:nvPr>
        </p:nvSpPr>
        <p:spPr>
          <a:xfrm>
            <a:off x="3849688" y="0"/>
            <a:ext cx="2946400" cy="496967"/>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fld id="{BE602A8F-58EA-4D04-8122-BC90816E82B8}" type="datetimeFigureOut">
              <a:rPr lang="en-US" altLang="en-US"/>
              <a:pPr/>
              <a:t>2/3/25</a:t>
            </a:fld>
            <a:endParaRPr lang="en-GB" altLang="en-US" dirty="0"/>
          </a:p>
        </p:txBody>
      </p:sp>
      <p:sp>
        <p:nvSpPr>
          <p:cNvPr id="4" name="Footer Placeholder 3"/>
          <p:cNvSpPr>
            <a:spLocks noGrp="1"/>
          </p:cNvSpPr>
          <p:nvPr>
            <p:ph type="ftr" sz="quarter" idx="2"/>
          </p:nvPr>
        </p:nvSpPr>
        <p:spPr>
          <a:xfrm>
            <a:off x="0" y="9429673"/>
            <a:ext cx="2946400" cy="496966"/>
          </a:xfrm>
          <a:prstGeom prst="rect">
            <a:avLst/>
          </a:prstGeom>
        </p:spPr>
        <p:txBody>
          <a:bodyPr vert="horz" lIns="91440" tIns="45720" rIns="91440" bIns="45720" rtlCol="0" anchor="b"/>
          <a:lstStyle>
            <a:lvl1pPr algn="l" eaLnBrk="1" hangingPunct="1">
              <a:defRPr sz="1200" dirty="0">
                <a:latin typeface="Arial" pitchFamily="34" charset="0"/>
                <a:ea typeface="ＭＳ Ｐゴシック"/>
                <a:cs typeface="ＭＳ Ｐゴシック"/>
              </a:defRPr>
            </a:lvl1pPr>
          </a:lstStyle>
          <a:p>
            <a:pPr>
              <a:defRPr/>
            </a:pPr>
            <a:endParaRPr lang="en-GB" dirty="0"/>
          </a:p>
        </p:txBody>
      </p:sp>
      <p:sp>
        <p:nvSpPr>
          <p:cNvPr id="5" name="Slide Number Placeholder 4"/>
          <p:cNvSpPr>
            <a:spLocks noGrp="1"/>
          </p:cNvSpPr>
          <p:nvPr>
            <p:ph type="sldNum" sz="quarter" idx="3"/>
          </p:nvPr>
        </p:nvSpPr>
        <p:spPr>
          <a:xfrm>
            <a:off x="3849688" y="9429673"/>
            <a:ext cx="2946400" cy="496966"/>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249736CB-0DD3-41AF-8273-15449623ADCE}" type="slidenum">
              <a:rPr lang="en-GB" altLang="en-US"/>
              <a:pPr/>
              <a:t>‹#›</a:t>
            </a:fld>
            <a:endParaRPr lang="en-GB" altLang="en-US" dirty="0"/>
          </a:p>
        </p:txBody>
      </p:sp>
    </p:spTree>
    <p:extLst>
      <p:ext uri="{BB962C8B-B14F-4D97-AF65-F5344CB8AC3E}">
        <p14:creationId xmlns:p14="http://schemas.microsoft.com/office/powerpoint/2010/main" val="41233311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967"/>
          </a:xfrm>
          <a:prstGeom prst="rect">
            <a:avLst/>
          </a:prstGeom>
        </p:spPr>
        <p:txBody>
          <a:bodyPr vert="horz" lIns="91440" tIns="45720" rIns="91440" bIns="45720" rtlCol="0"/>
          <a:lstStyle>
            <a:lvl1pPr algn="l" eaLnBrk="0" hangingPunct="0">
              <a:defRPr sz="1200" dirty="0">
                <a:latin typeface="Arial" charset="0"/>
                <a:ea typeface="ＭＳ Ｐゴシック" pitchFamily="1" charset="-128"/>
                <a:cs typeface="+mn-cs"/>
              </a:defRPr>
            </a:lvl1pPr>
          </a:lstStyle>
          <a:p>
            <a:pPr>
              <a:defRPr/>
            </a:pPr>
            <a:endParaRPr lang="en-GB" dirty="0"/>
          </a:p>
        </p:txBody>
      </p:sp>
      <p:sp>
        <p:nvSpPr>
          <p:cNvPr id="3" name="Date Placeholder 2"/>
          <p:cNvSpPr>
            <a:spLocks noGrp="1"/>
          </p:cNvSpPr>
          <p:nvPr>
            <p:ph type="dt" idx="1"/>
          </p:nvPr>
        </p:nvSpPr>
        <p:spPr>
          <a:xfrm>
            <a:off x="3849688" y="0"/>
            <a:ext cx="2946400" cy="496967"/>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49DE3E39-8330-4D4B-A98C-5A5851FB287E}" type="datetimeFigureOut">
              <a:rPr lang="en-US" altLang="en-US"/>
              <a:pPr/>
              <a:t>2/3/25</a:t>
            </a:fld>
            <a:endParaRPr lang="en-GB" altLang="en-US"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GB" noProof="0" dirty="0"/>
          </a:p>
        </p:txBody>
      </p:sp>
      <p:sp>
        <p:nvSpPr>
          <p:cNvPr id="5" name="Notes Placeholder 4"/>
          <p:cNvSpPr>
            <a:spLocks noGrp="1"/>
          </p:cNvSpPr>
          <p:nvPr>
            <p:ph type="body" sz="quarter" idx="3"/>
          </p:nvPr>
        </p:nvSpPr>
        <p:spPr>
          <a:xfrm>
            <a:off x="679450" y="4715631"/>
            <a:ext cx="5438775" cy="4467939"/>
          </a:xfrm>
          <a:prstGeom prst="rect">
            <a:avLst/>
          </a:prstGeom>
        </p:spPr>
        <p:txBody>
          <a:bodyPr vert="horz" wrap="square" lIns="91440" tIns="45720" rIns="91440" bIns="45720" numCol="1" anchor="t" anchorCtr="0" compatLnSpc="1">
            <a:prstTxWarp prst="textNoShape">
              <a:avLst/>
            </a:prstTxWarp>
            <a:normAutofit/>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6" name="Footer Placeholder 5"/>
          <p:cNvSpPr>
            <a:spLocks noGrp="1"/>
          </p:cNvSpPr>
          <p:nvPr>
            <p:ph type="ftr" sz="quarter" idx="4"/>
          </p:nvPr>
        </p:nvSpPr>
        <p:spPr>
          <a:xfrm>
            <a:off x="0" y="9429673"/>
            <a:ext cx="2946400" cy="496966"/>
          </a:xfrm>
          <a:prstGeom prst="rect">
            <a:avLst/>
          </a:prstGeom>
        </p:spPr>
        <p:txBody>
          <a:bodyPr vert="horz" lIns="91440" tIns="45720" rIns="91440" bIns="45720" rtlCol="0" anchor="b"/>
          <a:lstStyle>
            <a:lvl1pPr algn="l" eaLnBrk="0" hangingPunct="0">
              <a:defRPr sz="1200" dirty="0">
                <a:latin typeface="Arial" charset="0"/>
                <a:ea typeface="ＭＳ Ｐゴシック" pitchFamily="1" charset="-128"/>
                <a:cs typeface="+mn-cs"/>
              </a:defRPr>
            </a:lvl1pPr>
          </a:lstStyle>
          <a:p>
            <a:pPr>
              <a:defRPr/>
            </a:pPr>
            <a:endParaRPr lang="en-GB" dirty="0"/>
          </a:p>
        </p:txBody>
      </p:sp>
      <p:sp>
        <p:nvSpPr>
          <p:cNvPr id="7" name="Slide Number Placeholder 6"/>
          <p:cNvSpPr>
            <a:spLocks noGrp="1"/>
          </p:cNvSpPr>
          <p:nvPr>
            <p:ph type="sldNum" sz="quarter" idx="5"/>
          </p:nvPr>
        </p:nvSpPr>
        <p:spPr>
          <a:xfrm>
            <a:off x="3849688" y="9429673"/>
            <a:ext cx="2946400" cy="496966"/>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34FCFE23-32E3-43BA-A0AC-D171F4A0291F}" type="slidenum">
              <a:rPr lang="en-GB" altLang="en-US"/>
              <a:pPr/>
              <a:t>‹#›</a:t>
            </a:fld>
            <a:endParaRPr lang="en-GB" altLang="en-US" dirty="0"/>
          </a:p>
        </p:txBody>
      </p:sp>
    </p:spTree>
    <p:extLst>
      <p:ext uri="{BB962C8B-B14F-4D97-AF65-F5344CB8AC3E}">
        <p14:creationId xmlns:p14="http://schemas.microsoft.com/office/powerpoint/2010/main" val="42246818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4FCFE23-32E3-43BA-A0AC-D171F4A0291F}" type="slidenum">
              <a:rPr lang="en-GB" altLang="en-US" smtClean="0"/>
              <a:pPr/>
              <a:t>2</a:t>
            </a:fld>
            <a:endParaRPr lang="en-GB" altLang="en-US" dirty="0"/>
          </a:p>
        </p:txBody>
      </p:sp>
    </p:spTree>
    <p:extLst>
      <p:ext uri="{BB962C8B-B14F-4D97-AF65-F5344CB8AC3E}">
        <p14:creationId xmlns:p14="http://schemas.microsoft.com/office/powerpoint/2010/main" val="35946186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4FCFE23-32E3-43BA-A0AC-D171F4A0291F}" type="slidenum">
              <a:rPr lang="en-GB" altLang="en-US" smtClean="0"/>
              <a:pPr/>
              <a:t>4</a:t>
            </a:fld>
            <a:endParaRPr lang="en-GB" altLang="en-US" dirty="0"/>
          </a:p>
        </p:txBody>
      </p:sp>
    </p:spTree>
    <p:extLst>
      <p:ext uri="{BB962C8B-B14F-4D97-AF65-F5344CB8AC3E}">
        <p14:creationId xmlns:p14="http://schemas.microsoft.com/office/powerpoint/2010/main" val="41082957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4FCFE23-32E3-43BA-A0AC-D171F4A0291F}" type="slidenum">
              <a:rPr lang="en-GB" altLang="en-US" smtClean="0"/>
              <a:pPr/>
              <a:t>6</a:t>
            </a:fld>
            <a:endParaRPr lang="en-GB" altLang="en-US" dirty="0"/>
          </a:p>
        </p:txBody>
      </p:sp>
    </p:spTree>
    <p:extLst>
      <p:ext uri="{BB962C8B-B14F-4D97-AF65-F5344CB8AC3E}">
        <p14:creationId xmlns:p14="http://schemas.microsoft.com/office/powerpoint/2010/main" val="15223369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4FCFE23-32E3-43BA-A0AC-D171F4A0291F}" type="slidenum">
              <a:rPr lang="en-GB" altLang="en-US" smtClean="0"/>
              <a:pPr/>
              <a:t>10</a:t>
            </a:fld>
            <a:endParaRPr lang="en-GB" altLang="en-US" dirty="0"/>
          </a:p>
        </p:txBody>
      </p:sp>
    </p:spTree>
    <p:extLst>
      <p:ext uri="{BB962C8B-B14F-4D97-AF65-F5344CB8AC3E}">
        <p14:creationId xmlns:p14="http://schemas.microsoft.com/office/powerpoint/2010/main" val="33135234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73806"/>
            <a:ext cx="7772400" cy="1283199"/>
          </a:xfrm>
          <a:noFill/>
        </p:spPr>
        <p:txBody>
          <a:bodyPr>
            <a:normAutofit/>
          </a:bodyPr>
          <a:lstStyle>
            <a:lvl1pPr algn="ctr">
              <a:defRPr sz="2700" b="1">
                <a:solidFill>
                  <a:schemeClr val="tx2"/>
                </a:solidFill>
              </a:defRPr>
            </a:lvl1pPr>
          </a:lstStyle>
          <a:p>
            <a:r>
              <a:rPr lang="en-US"/>
              <a:t>Click to edit Master title style</a:t>
            </a:r>
            <a:endParaRPr lang="en-GB" dirty="0"/>
          </a:p>
        </p:txBody>
      </p:sp>
      <p:sp>
        <p:nvSpPr>
          <p:cNvPr id="3" name="Subtitle 2"/>
          <p:cNvSpPr>
            <a:spLocks noGrp="1"/>
          </p:cNvSpPr>
          <p:nvPr>
            <p:ph type="subTitle" idx="1"/>
          </p:nvPr>
        </p:nvSpPr>
        <p:spPr>
          <a:xfrm>
            <a:off x="1371600" y="3643467"/>
            <a:ext cx="6400800" cy="1456375"/>
          </a:xfrm>
        </p:spPr>
        <p:txBody>
          <a:bodyPr>
            <a:normAutofit/>
          </a:bodyPr>
          <a:lstStyle>
            <a:lvl1pPr marL="0" indent="0" algn="ctr">
              <a:buNone/>
              <a:defRPr sz="2100">
                <a:solidFill>
                  <a:schemeClr val="accent1"/>
                </a:solidFill>
              </a:defRPr>
            </a:lvl1pPr>
            <a:lvl2pPr marL="144655" indent="0" algn="ctr">
              <a:buNone/>
              <a:defRPr/>
            </a:lvl2pPr>
            <a:lvl3pPr marL="289308" indent="0" algn="ctr">
              <a:buNone/>
              <a:defRPr/>
            </a:lvl3pPr>
            <a:lvl4pPr marL="433962" indent="0" algn="ctr">
              <a:buNone/>
              <a:defRPr/>
            </a:lvl4pPr>
            <a:lvl5pPr marL="578615" indent="0" algn="ctr">
              <a:buNone/>
              <a:defRPr/>
            </a:lvl5pPr>
            <a:lvl6pPr marL="723269" indent="0" algn="ctr">
              <a:buNone/>
              <a:defRPr/>
            </a:lvl6pPr>
            <a:lvl7pPr marL="867923" indent="0" algn="ctr">
              <a:buNone/>
              <a:defRPr/>
            </a:lvl7pPr>
            <a:lvl8pPr marL="1012577" indent="0" algn="ctr">
              <a:buNone/>
              <a:defRPr/>
            </a:lvl8pPr>
            <a:lvl9pPr marL="1157230" indent="0" algn="ctr">
              <a:buNone/>
              <a:defRPr/>
            </a:lvl9pPr>
          </a:lstStyle>
          <a:p>
            <a:r>
              <a:rPr lang="en-US"/>
              <a:t>Click to edit Master subtitle style</a:t>
            </a:r>
            <a:endParaRPr lang="en-GB" dirty="0"/>
          </a:p>
        </p:txBody>
      </p:sp>
      <p:cxnSp>
        <p:nvCxnSpPr>
          <p:cNvPr id="8" name="Straight Connector 7"/>
          <p:cNvCxnSpPr/>
          <p:nvPr/>
        </p:nvCxnSpPr>
        <p:spPr bwMode="auto">
          <a:xfrm>
            <a:off x="685800" y="3356992"/>
            <a:ext cx="7772400" cy="0"/>
          </a:xfrm>
          <a:prstGeom prst="line">
            <a:avLst/>
          </a:prstGeom>
          <a:solidFill>
            <a:schemeClr val="accent1"/>
          </a:solidFill>
          <a:ln w="44450" cap="flat" cmpd="sng" algn="ctr">
            <a:solidFill>
              <a:schemeClr val="accent1"/>
            </a:solidFill>
            <a:prstDash val="solid"/>
            <a:round/>
            <a:headEnd type="none" w="med" len="med"/>
            <a:tailEnd type="none" w="med" len="med"/>
          </a:ln>
          <a:effectLst/>
        </p:spPr>
      </p:cxnSp>
    </p:spTree>
    <p:extLst>
      <p:ext uri="{BB962C8B-B14F-4D97-AF65-F5344CB8AC3E}">
        <p14:creationId xmlns:p14="http://schemas.microsoft.com/office/powerpoint/2010/main" val="3735982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08720"/>
          </a:xfrm>
        </p:spPr>
        <p:txBody>
          <a:bodyPr>
            <a:normAutofit/>
          </a:bodyPr>
          <a:lstStyle>
            <a:lvl1pPr>
              <a:defRPr sz="2400"/>
            </a:lvl1pPr>
          </a:lstStyle>
          <a:p>
            <a:r>
              <a:rPr lang="en-US"/>
              <a:t>Click to edit Master title style</a:t>
            </a:r>
            <a:endParaRPr lang="en-GB" dirty="0"/>
          </a:p>
        </p:txBody>
      </p:sp>
      <p:sp>
        <p:nvSpPr>
          <p:cNvPr id="3" name="Text Placeholder 2"/>
          <p:cNvSpPr>
            <a:spLocks noGrp="1"/>
          </p:cNvSpPr>
          <p:nvPr>
            <p:ph type="body" idx="1"/>
          </p:nvPr>
        </p:nvSpPr>
        <p:spPr>
          <a:xfrm>
            <a:off x="457200" y="947421"/>
            <a:ext cx="4040188" cy="537383"/>
          </a:xfrm>
        </p:spPr>
        <p:txBody>
          <a:bodyPr anchor="b"/>
          <a:lstStyle>
            <a:lvl1pPr marL="0" indent="0">
              <a:buNone/>
              <a:defRPr sz="760" b="1"/>
            </a:lvl1pPr>
            <a:lvl2pPr marL="144655" indent="0">
              <a:buNone/>
              <a:defRPr sz="633" b="1"/>
            </a:lvl2pPr>
            <a:lvl3pPr marL="289308" indent="0">
              <a:buNone/>
              <a:defRPr sz="570" b="1"/>
            </a:lvl3pPr>
            <a:lvl4pPr marL="433962" indent="0">
              <a:buNone/>
              <a:defRPr sz="506" b="1"/>
            </a:lvl4pPr>
            <a:lvl5pPr marL="578615" indent="0">
              <a:buNone/>
              <a:defRPr sz="506" b="1"/>
            </a:lvl5pPr>
            <a:lvl6pPr marL="723269" indent="0">
              <a:buNone/>
              <a:defRPr sz="506" b="1"/>
            </a:lvl6pPr>
            <a:lvl7pPr marL="867923" indent="0">
              <a:buNone/>
              <a:defRPr sz="506" b="1"/>
            </a:lvl7pPr>
            <a:lvl8pPr marL="1012577" indent="0">
              <a:buNone/>
              <a:defRPr sz="506" b="1"/>
            </a:lvl8pPr>
            <a:lvl9pPr marL="1157230" indent="0">
              <a:buNone/>
              <a:defRPr sz="506" b="1"/>
            </a:lvl9pPr>
          </a:lstStyle>
          <a:p>
            <a:pPr lvl="0"/>
            <a:r>
              <a:rPr lang="en-US"/>
              <a:t>Click to edit Master text styles</a:t>
            </a:r>
          </a:p>
        </p:txBody>
      </p:sp>
      <p:sp>
        <p:nvSpPr>
          <p:cNvPr id="4" name="Content Placeholder 3"/>
          <p:cNvSpPr>
            <a:spLocks noGrp="1"/>
          </p:cNvSpPr>
          <p:nvPr>
            <p:ph sz="half" idx="2"/>
          </p:nvPr>
        </p:nvSpPr>
        <p:spPr>
          <a:xfrm>
            <a:off x="457200" y="1484781"/>
            <a:ext cx="4040188" cy="4032453"/>
          </a:xfrm>
        </p:spPr>
        <p:txBody>
          <a:bodyPr/>
          <a:lstStyle>
            <a:lvl1pPr>
              <a:defRPr sz="760"/>
            </a:lvl1pPr>
            <a:lvl2pPr>
              <a:defRPr sz="633"/>
            </a:lvl2pPr>
            <a:lvl3pPr>
              <a:defRPr sz="570"/>
            </a:lvl3pPr>
            <a:lvl4pPr>
              <a:defRPr sz="506"/>
            </a:lvl4pPr>
            <a:lvl5pPr>
              <a:defRPr sz="506"/>
            </a:lvl5pPr>
            <a:lvl6pPr>
              <a:defRPr sz="506"/>
            </a:lvl6pPr>
            <a:lvl7pPr>
              <a:defRPr sz="506"/>
            </a:lvl7pPr>
            <a:lvl8pPr>
              <a:defRPr sz="506"/>
            </a:lvl8pPr>
            <a:lvl9pPr>
              <a:defRPr sz="50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4645037" y="947421"/>
            <a:ext cx="4041775" cy="537385"/>
          </a:xfrm>
        </p:spPr>
        <p:txBody>
          <a:bodyPr anchor="b"/>
          <a:lstStyle>
            <a:lvl1pPr marL="0" indent="0">
              <a:buNone/>
              <a:defRPr sz="760" b="1"/>
            </a:lvl1pPr>
            <a:lvl2pPr marL="144655" indent="0">
              <a:buNone/>
              <a:defRPr sz="633" b="1"/>
            </a:lvl2pPr>
            <a:lvl3pPr marL="289308" indent="0">
              <a:buNone/>
              <a:defRPr sz="570" b="1"/>
            </a:lvl3pPr>
            <a:lvl4pPr marL="433962" indent="0">
              <a:buNone/>
              <a:defRPr sz="506" b="1"/>
            </a:lvl4pPr>
            <a:lvl5pPr marL="578615" indent="0">
              <a:buNone/>
              <a:defRPr sz="506" b="1"/>
            </a:lvl5pPr>
            <a:lvl6pPr marL="723269" indent="0">
              <a:buNone/>
              <a:defRPr sz="506" b="1"/>
            </a:lvl6pPr>
            <a:lvl7pPr marL="867923" indent="0">
              <a:buNone/>
              <a:defRPr sz="506" b="1"/>
            </a:lvl7pPr>
            <a:lvl8pPr marL="1012577" indent="0">
              <a:buNone/>
              <a:defRPr sz="506" b="1"/>
            </a:lvl8pPr>
            <a:lvl9pPr marL="1157230" indent="0">
              <a:buNone/>
              <a:defRPr sz="506" b="1"/>
            </a:lvl9pPr>
          </a:lstStyle>
          <a:p>
            <a:pPr lvl="0"/>
            <a:r>
              <a:rPr lang="en-US"/>
              <a:t>Click to edit Master text styles</a:t>
            </a:r>
          </a:p>
        </p:txBody>
      </p:sp>
      <p:sp>
        <p:nvSpPr>
          <p:cNvPr id="6" name="Content Placeholder 5"/>
          <p:cNvSpPr>
            <a:spLocks noGrp="1"/>
          </p:cNvSpPr>
          <p:nvPr>
            <p:ph sz="quarter" idx="4"/>
          </p:nvPr>
        </p:nvSpPr>
        <p:spPr>
          <a:xfrm>
            <a:off x="4645037" y="1484782"/>
            <a:ext cx="4041775" cy="4032451"/>
          </a:xfrm>
        </p:spPr>
        <p:txBody>
          <a:bodyPr/>
          <a:lstStyle>
            <a:lvl1pPr>
              <a:defRPr sz="760"/>
            </a:lvl1pPr>
            <a:lvl2pPr>
              <a:defRPr sz="633"/>
            </a:lvl2pPr>
            <a:lvl3pPr>
              <a:defRPr sz="570"/>
            </a:lvl3pPr>
            <a:lvl4pPr>
              <a:defRPr sz="506"/>
            </a:lvl4pPr>
            <a:lvl5pPr>
              <a:defRPr sz="506"/>
            </a:lvl5pPr>
            <a:lvl6pPr>
              <a:defRPr sz="506"/>
            </a:lvl6pPr>
            <a:lvl7pPr>
              <a:defRPr sz="506"/>
            </a:lvl7pPr>
            <a:lvl8pPr>
              <a:defRPr sz="506"/>
            </a:lvl8pPr>
            <a:lvl9pPr>
              <a:defRPr sz="50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cxnSp>
        <p:nvCxnSpPr>
          <p:cNvPr id="10" name="Straight Connector 9"/>
          <p:cNvCxnSpPr/>
          <p:nvPr/>
        </p:nvCxnSpPr>
        <p:spPr bwMode="auto">
          <a:xfrm>
            <a:off x="457200" y="908720"/>
            <a:ext cx="8273262" cy="38678"/>
          </a:xfrm>
          <a:prstGeom prst="line">
            <a:avLst/>
          </a:prstGeom>
          <a:solidFill>
            <a:schemeClr val="accent1"/>
          </a:solidFill>
          <a:ln w="44450" cap="flat" cmpd="sng" algn="ctr">
            <a:solidFill>
              <a:schemeClr val="accent1"/>
            </a:solidFill>
            <a:prstDash val="solid"/>
            <a:round/>
            <a:headEnd type="none" w="med" len="med"/>
            <a:tailEnd type="none" w="med" len="med"/>
          </a:ln>
          <a:effectLst/>
        </p:spPr>
      </p:cxnSp>
    </p:spTree>
    <p:extLst>
      <p:ext uri="{BB962C8B-B14F-4D97-AF65-F5344CB8AC3E}">
        <p14:creationId xmlns:p14="http://schemas.microsoft.com/office/powerpoint/2010/main" val="502145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85800" y="72008"/>
            <a:ext cx="7772400" cy="908720"/>
          </a:xfrm>
        </p:spPr>
        <p:txBody>
          <a:bodyPr>
            <a:normAutofit/>
          </a:bodyPr>
          <a:lstStyle>
            <a:lvl1pPr>
              <a:defRPr sz="2400"/>
            </a:lvl1pPr>
          </a:lstStyle>
          <a:p>
            <a:r>
              <a:rPr lang="en-US"/>
              <a:t>Click to edit Master title style</a:t>
            </a:r>
            <a:endParaRPr lang="en-GB" dirty="0"/>
          </a:p>
        </p:txBody>
      </p:sp>
      <p:sp>
        <p:nvSpPr>
          <p:cNvPr id="9" name="Rectangle 6"/>
          <p:cNvSpPr txBox="1">
            <a:spLocks noChangeArrowheads="1"/>
          </p:cNvSpPr>
          <p:nvPr/>
        </p:nvSpPr>
        <p:spPr>
          <a:xfrm>
            <a:off x="6125204" y="6150505"/>
            <a:ext cx="1905000" cy="457200"/>
          </a:xfrm>
          <a:prstGeom prst="rect">
            <a:avLst/>
          </a:prstGeom>
          <a:ln/>
        </p:spPr>
        <p:txBody>
          <a:bodyPr/>
          <a:lstStyle>
            <a:defPPr>
              <a:defRPr lang="en-GB"/>
            </a:defPPr>
            <a:lvl1pPr algn="l" rtl="0" eaLnBrk="0" fontAlgn="base" hangingPunct="0">
              <a:spcBef>
                <a:spcPct val="0"/>
              </a:spcBef>
              <a:spcAft>
                <a:spcPct val="0"/>
              </a:spcAft>
              <a:defRPr sz="1600" kern="1200">
                <a:solidFill>
                  <a:schemeClr val="bg1"/>
                </a:solidFill>
                <a:latin typeface="Arial" pitchFamily="34" charset="0"/>
                <a:ea typeface="ＭＳ Ｐゴシック" pitchFamily="34"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34" charset="-128"/>
                <a:cs typeface="+mn-cs"/>
              </a:defRPr>
            </a:lvl9pPr>
          </a:lstStyle>
          <a:p>
            <a:fld id="{2E6D2815-91A8-4AF6-8528-A9B73F732090}" type="slidenum">
              <a:rPr lang="en-US" altLang="en-US" sz="900" smtClean="0"/>
              <a:pPr/>
              <a:t>‹#›</a:t>
            </a:fld>
            <a:endParaRPr lang="en-US" altLang="en-US" sz="900" dirty="0"/>
          </a:p>
        </p:txBody>
      </p:sp>
      <p:cxnSp>
        <p:nvCxnSpPr>
          <p:cNvPr id="10" name="Straight Connector 9"/>
          <p:cNvCxnSpPr/>
          <p:nvPr/>
        </p:nvCxnSpPr>
        <p:spPr bwMode="auto">
          <a:xfrm>
            <a:off x="699703" y="1006129"/>
            <a:ext cx="7772400" cy="0"/>
          </a:xfrm>
          <a:prstGeom prst="line">
            <a:avLst/>
          </a:prstGeom>
          <a:solidFill>
            <a:schemeClr val="accent1"/>
          </a:solidFill>
          <a:ln w="44450" cap="flat" cmpd="sng" algn="ctr">
            <a:solidFill>
              <a:schemeClr val="accent1"/>
            </a:solidFill>
            <a:prstDash val="solid"/>
            <a:round/>
            <a:headEnd type="none" w="med" len="med"/>
            <a:tailEnd type="none" w="med" len="med"/>
          </a:ln>
          <a:effectLst/>
        </p:spPr>
      </p:cxnSp>
    </p:spTree>
    <p:extLst>
      <p:ext uri="{BB962C8B-B14F-4D97-AF65-F5344CB8AC3E}">
        <p14:creationId xmlns:p14="http://schemas.microsoft.com/office/powerpoint/2010/main" val="17545300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solid fill">
    <p:spTree>
      <p:nvGrpSpPr>
        <p:cNvPr id="1" name=""/>
        <p:cNvGrpSpPr/>
        <p:nvPr/>
      </p:nvGrpSpPr>
      <p:grpSpPr>
        <a:xfrm>
          <a:off x="0" y="0"/>
          <a:ext cx="0" cy="0"/>
          <a:chOff x="0" y="0"/>
          <a:chExt cx="0" cy="0"/>
        </a:xfrm>
      </p:grpSpPr>
    </p:spTree>
    <p:extLst>
      <p:ext uri="{BB962C8B-B14F-4D97-AF65-F5344CB8AC3E}">
        <p14:creationId xmlns:p14="http://schemas.microsoft.com/office/powerpoint/2010/main" val="9277155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106710"/>
            <a:ext cx="3008313" cy="1162050"/>
          </a:xfrm>
        </p:spPr>
        <p:txBody>
          <a:bodyPr anchor="b"/>
          <a:lstStyle>
            <a:lvl1pPr algn="l">
              <a:defRPr sz="633" b="1"/>
            </a:lvl1pPr>
          </a:lstStyle>
          <a:p>
            <a:r>
              <a:rPr lang="en-US"/>
              <a:t>Click to edit Master title style</a:t>
            </a:r>
            <a:endParaRPr lang="en-GB"/>
          </a:p>
        </p:txBody>
      </p:sp>
      <p:sp>
        <p:nvSpPr>
          <p:cNvPr id="3" name="Content Placeholder 2"/>
          <p:cNvSpPr>
            <a:spLocks noGrp="1"/>
          </p:cNvSpPr>
          <p:nvPr>
            <p:ph idx="1"/>
          </p:nvPr>
        </p:nvSpPr>
        <p:spPr>
          <a:xfrm>
            <a:off x="3575050" y="96191"/>
            <a:ext cx="5111750" cy="5349057"/>
          </a:xfrm>
        </p:spPr>
        <p:txBody>
          <a:bodyPr/>
          <a:lstStyle>
            <a:lvl1pPr>
              <a:defRPr sz="1013"/>
            </a:lvl1pPr>
            <a:lvl2pPr>
              <a:defRPr sz="886"/>
            </a:lvl2pPr>
            <a:lvl3pPr>
              <a:defRPr sz="760"/>
            </a:lvl3pPr>
            <a:lvl4pPr>
              <a:defRPr sz="633"/>
            </a:lvl4pPr>
            <a:lvl5pPr>
              <a:defRPr sz="633"/>
            </a:lvl5pPr>
            <a:lvl6pPr>
              <a:defRPr sz="633"/>
            </a:lvl6pPr>
            <a:lvl7pPr>
              <a:defRPr sz="633"/>
            </a:lvl7pPr>
            <a:lvl8pPr>
              <a:defRPr sz="633"/>
            </a:lvl8pPr>
            <a:lvl9pPr>
              <a:defRPr sz="6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457202" y="1268761"/>
            <a:ext cx="3008313" cy="4176464"/>
          </a:xfrm>
        </p:spPr>
        <p:txBody>
          <a:bodyPr/>
          <a:lstStyle>
            <a:lvl1pPr marL="0" indent="0">
              <a:buNone/>
              <a:defRPr sz="443"/>
            </a:lvl1pPr>
            <a:lvl2pPr marL="144655" indent="0">
              <a:buNone/>
              <a:defRPr sz="380"/>
            </a:lvl2pPr>
            <a:lvl3pPr marL="289308" indent="0">
              <a:buNone/>
              <a:defRPr sz="316"/>
            </a:lvl3pPr>
            <a:lvl4pPr marL="433962" indent="0">
              <a:buNone/>
              <a:defRPr sz="285"/>
            </a:lvl4pPr>
            <a:lvl5pPr marL="578615" indent="0">
              <a:buNone/>
              <a:defRPr sz="285"/>
            </a:lvl5pPr>
            <a:lvl6pPr marL="723269" indent="0">
              <a:buNone/>
              <a:defRPr sz="285"/>
            </a:lvl6pPr>
            <a:lvl7pPr marL="867923" indent="0">
              <a:buNone/>
              <a:defRPr sz="285"/>
            </a:lvl7pPr>
            <a:lvl8pPr marL="1012577" indent="0">
              <a:buNone/>
              <a:defRPr sz="285"/>
            </a:lvl8pPr>
            <a:lvl9pPr marL="1157230" indent="0">
              <a:buNone/>
              <a:defRPr sz="285"/>
            </a:lvl9pPr>
          </a:lstStyle>
          <a:p>
            <a:pPr lvl="0"/>
            <a:r>
              <a:rPr lang="en-US"/>
              <a:t>Click to edit Master text styles</a:t>
            </a:r>
          </a:p>
        </p:txBody>
      </p:sp>
      <p:sp>
        <p:nvSpPr>
          <p:cNvPr id="11" name="Rectangle 6"/>
          <p:cNvSpPr txBox="1">
            <a:spLocks noChangeArrowheads="1"/>
          </p:cNvSpPr>
          <p:nvPr/>
        </p:nvSpPr>
        <p:spPr>
          <a:xfrm>
            <a:off x="6125204" y="6150505"/>
            <a:ext cx="1905000" cy="457200"/>
          </a:xfrm>
          <a:prstGeom prst="rect">
            <a:avLst/>
          </a:prstGeom>
          <a:ln/>
        </p:spPr>
        <p:txBody>
          <a:bodyPr/>
          <a:lstStyle>
            <a:defPPr>
              <a:defRPr lang="en-GB"/>
            </a:defPPr>
            <a:lvl1pPr algn="l" rtl="0" eaLnBrk="0" fontAlgn="base" hangingPunct="0">
              <a:spcBef>
                <a:spcPct val="0"/>
              </a:spcBef>
              <a:spcAft>
                <a:spcPct val="0"/>
              </a:spcAft>
              <a:defRPr sz="1600" kern="1200">
                <a:solidFill>
                  <a:schemeClr val="bg1"/>
                </a:solidFill>
                <a:latin typeface="Arial" pitchFamily="34" charset="0"/>
                <a:ea typeface="ＭＳ Ｐゴシック" pitchFamily="34"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34" charset="-128"/>
                <a:cs typeface="+mn-cs"/>
              </a:defRPr>
            </a:lvl9pPr>
          </a:lstStyle>
          <a:p>
            <a:fld id="{2E6D2815-91A8-4AF6-8528-A9B73F732090}" type="slidenum">
              <a:rPr lang="en-US" altLang="en-US" sz="900" smtClean="0"/>
              <a:pPr/>
              <a:t>‹#›</a:t>
            </a:fld>
            <a:endParaRPr lang="en-US" altLang="en-US" sz="900" dirty="0"/>
          </a:p>
        </p:txBody>
      </p:sp>
    </p:spTree>
    <p:extLst>
      <p:ext uri="{BB962C8B-B14F-4D97-AF65-F5344CB8AC3E}">
        <p14:creationId xmlns:p14="http://schemas.microsoft.com/office/powerpoint/2010/main" val="26889377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302422"/>
            <a:ext cx="5486400" cy="566738"/>
          </a:xfrm>
        </p:spPr>
        <p:txBody>
          <a:bodyPr anchor="b"/>
          <a:lstStyle>
            <a:lvl1pPr algn="l">
              <a:defRPr sz="633" b="1"/>
            </a:lvl1pPr>
          </a:lstStyle>
          <a:p>
            <a:r>
              <a:rPr lang="en-US"/>
              <a:t>Click to edit Master title style</a:t>
            </a:r>
            <a:endParaRPr lang="en-GB"/>
          </a:p>
        </p:txBody>
      </p:sp>
      <p:sp>
        <p:nvSpPr>
          <p:cNvPr id="3" name="Picture Placeholder 2"/>
          <p:cNvSpPr>
            <a:spLocks noGrp="1"/>
          </p:cNvSpPr>
          <p:nvPr>
            <p:ph type="pic" idx="1"/>
          </p:nvPr>
        </p:nvSpPr>
        <p:spPr>
          <a:xfrm>
            <a:off x="1792288" y="116632"/>
            <a:ext cx="5486400" cy="4114800"/>
          </a:xfrm>
        </p:spPr>
        <p:txBody>
          <a:bodyPr/>
          <a:lstStyle>
            <a:lvl1pPr marL="0" indent="0">
              <a:buNone/>
              <a:defRPr sz="1013"/>
            </a:lvl1pPr>
            <a:lvl2pPr marL="144655" indent="0">
              <a:buNone/>
              <a:defRPr sz="886"/>
            </a:lvl2pPr>
            <a:lvl3pPr marL="289308" indent="0">
              <a:buNone/>
              <a:defRPr sz="760"/>
            </a:lvl3pPr>
            <a:lvl4pPr marL="433962" indent="0">
              <a:buNone/>
              <a:defRPr sz="633"/>
            </a:lvl4pPr>
            <a:lvl5pPr marL="578615" indent="0">
              <a:buNone/>
              <a:defRPr sz="633"/>
            </a:lvl5pPr>
            <a:lvl6pPr marL="723269" indent="0">
              <a:buNone/>
              <a:defRPr sz="633"/>
            </a:lvl6pPr>
            <a:lvl7pPr marL="867923" indent="0">
              <a:buNone/>
              <a:defRPr sz="633"/>
            </a:lvl7pPr>
            <a:lvl8pPr marL="1012577" indent="0">
              <a:buNone/>
              <a:defRPr sz="633"/>
            </a:lvl8pPr>
            <a:lvl9pPr marL="1157230" indent="0">
              <a:buNone/>
              <a:defRPr sz="633"/>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1792288" y="4869160"/>
            <a:ext cx="5486400" cy="648072"/>
          </a:xfrm>
        </p:spPr>
        <p:txBody>
          <a:bodyPr/>
          <a:lstStyle>
            <a:lvl1pPr marL="0" indent="0">
              <a:buNone/>
              <a:defRPr sz="443"/>
            </a:lvl1pPr>
            <a:lvl2pPr marL="144655" indent="0">
              <a:buNone/>
              <a:defRPr sz="380"/>
            </a:lvl2pPr>
            <a:lvl3pPr marL="289308" indent="0">
              <a:buNone/>
              <a:defRPr sz="316"/>
            </a:lvl3pPr>
            <a:lvl4pPr marL="433962" indent="0">
              <a:buNone/>
              <a:defRPr sz="285"/>
            </a:lvl4pPr>
            <a:lvl5pPr marL="578615" indent="0">
              <a:buNone/>
              <a:defRPr sz="285"/>
            </a:lvl5pPr>
            <a:lvl6pPr marL="723269" indent="0">
              <a:buNone/>
              <a:defRPr sz="285"/>
            </a:lvl6pPr>
            <a:lvl7pPr marL="867923" indent="0">
              <a:buNone/>
              <a:defRPr sz="285"/>
            </a:lvl7pPr>
            <a:lvl8pPr marL="1012577" indent="0">
              <a:buNone/>
              <a:defRPr sz="285"/>
            </a:lvl8pPr>
            <a:lvl9pPr marL="1157230" indent="0">
              <a:buNone/>
              <a:defRPr sz="285"/>
            </a:lvl9pPr>
          </a:lstStyle>
          <a:p>
            <a:pPr lvl="0"/>
            <a:r>
              <a:rPr lang="en-US"/>
              <a:t>Click to edit Master text styles</a:t>
            </a:r>
          </a:p>
        </p:txBody>
      </p:sp>
    </p:spTree>
    <p:extLst>
      <p:ext uri="{BB962C8B-B14F-4D97-AF65-F5344CB8AC3E}">
        <p14:creationId xmlns:p14="http://schemas.microsoft.com/office/powerpoint/2010/main" val="28106481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908720"/>
          </a:xfrm>
        </p:spPr>
        <p:txBody>
          <a:bodyPr>
            <a:normAutofit/>
          </a:bodyPr>
          <a:lstStyle>
            <a:lvl1pPr>
              <a:defRPr sz="2400"/>
            </a:lvl1pPr>
          </a:lstStyle>
          <a:p>
            <a:r>
              <a:rPr lang="en-US"/>
              <a:t>Click to edit Master title style</a:t>
            </a:r>
            <a:endParaRPr lang="en-GB" dirty="0"/>
          </a:p>
        </p:txBody>
      </p:sp>
      <p:sp>
        <p:nvSpPr>
          <p:cNvPr id="3" name="Vertical Text Placeholder 2"/>
          <p:cNvSpPr>
            <a:spLocks noGrp="1"/>
          </p:cNvSpPr>
          <p:nvPr>
            <p:ph type="body" orient="vert" idx="1"/>
          </p:nvPr>
        </p:nvSpPr>
        <p:spPr>
          <a:xfrm>
            <a:off x="685800" y="980728"/>
            <a:ext cx="7772400" cy="440283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cxnSp>
        <p:nvCxnSpPr>
          <p:cNvPr id="7" name="Straight Connector 6"/>
          <p:cNvCxnSpPr/>
          <p:nvPr/>
        </p:nvCxnSpPr>
        <p:spPr bwMode="auto">
          <a:xfrm>
            <a:off x="685800" y="908720"/>
            <a:ext cx="7772400" cy="0"/>
          </a:xfrm>
          <a:prstGeom prst="line">
            <a:avLst/>
          </a:prstGeom>
          <a:solidFill>
            <a:schemeClr val="accent1"/>
          </a:solidFill>
          <a:ln w="44450" cap="flat" cmpd="sng" algn="ctr">
            <a:solidFill>
              <a:schemeClr val="accent1"/>
            </a:solidFill>
            <a:prstDash val="solid"/>
            <a:round/>
            <a:headEnd type="none" w="med" len="med"/>
            <a:tailEnd type="none" w="med" len="med"/>
          </a:ln>
          <a:effectLst/>
        </p:spPr>
      </p:cxnSp>
      <p:sp>
        <p:nvSpPr>
          <p:cNvPr id="11" name="Rectangle 4"/>
          <p:cNvSpPr>
            <a:spLocks noGrp="1" noChangeArrowheads="1"/>
          </p:cNvSpPr>
          <p:nvPr>
            <p:ph type="dt" sz="half" idx="10"/>
          </p:nvPr>
        </p:nvSpPr>
        <p:spPr>
          <a:xfrm>
            <a:off x="6354198" y="5949280"/>
            <a:ext cx="1905000" cy="457200"/>
          </a:xfrm>
          <a:prstGeom prst="rect">
            <a:avLst/>
          </a:prstGeom>
          <a:ln/>
        </p:spPr>
        <p:txBody>
          <a:bodyPr/>
          <a:lstStyle>
            <a:lvl1pPr>
              <a:defRPr sz="900">
                <a:solidFill>
                  <a:schemeClr val="bg1"/>
                </a:solidFill>
              </a:defRPr>
            </a:lvl1pPr>
          </a:lstStyle>
          <a:p>
            <a:pPr>
              <a:defRPr/>
            </a:pPr>
            <a:endParaRPr lang="en-US" dirty="0"/>
          </a:p>
        </p:txBody>
      </p:sp>
      <p:sp>
        <p:nvSpPr>
          <p:cNvPr id="12" name="Rectangle 5"/>
          <p:cNvSpPr>
            <a:spLocks noGrp="1" noChangeArrowheads="1"/>
          </p:cNvSpPr>
          <p:nvPr>
            <p:ph type="ftr" sz="quarter" idx="11"/>
          </p:nvPr>
        </p:nvSpPr>
        <p:spPr>
          <a:xfrm>
            <a:off x="2681790" y="6461833"/>
            <a:ext cx="2895600" cy="457200"/>
          </a:xfrm>
          <a:prstGeom prst="rect">
            <a:avLst/>
          </a:prstGeom>
          <a:ln/>
        </p:spPr>
        <p:txBody>
          <a:bodyPr/>
          <a:lstStyle>
            <a:lvl1pPr>
              <a:defRPr sz="900">
                <a:solidFill>
                  <a:schemeClr val="bg1"/>
                </a:solidFill>
              </a:defRPr>
            </a:lvl1pPr>
          </a:lstStyle>
          <a:p>
            <a:pPr>
              <a:defRPr/>
            </a:pPr>
            <a:endParaRPr lang="en-US" dirty="0"/>
          </a:p>
        </p:txBody>
      </p:sp>
      <p:sp>
        <p:nvSpPr>
          <p:cNvPr id="13" name="Rectangle 6"/>
          <p:cNvSpPr>
            <a:spLocks noGrp="1" noChangeArrowheads="1"/>
          </p:cNvSpPr>
          <p:nvPr>
            <p:ph type="sldNum" sz="quarter" idx="12"/>
          </p:nvPr>
        </p:nvSpPr>
        <p:spPr>
          <a:xfrm>
            <a:off x="6354198" y="6453336"/>
            <a:ext cx="1905000" cy="457200"/>
          </a:xfrm>
          <a:prstGeom prst="rect">
            <a:avLst/>
          </a:prstGeom>
          <a:ln/>
        </p:spPr>
        <p:txBody>
          <a:bodyPr/>
          <a:lstStyle>
            <a:lvl1pPr>
              <a:defRPr sz="900">
                <a:solidFill>
                  <a:schemeClr val="bg1"/>
                </a:solidFill>
              </a:defRPr>
            </a:lvl1pPr>
          </a:lstStyle>
          <a:p>
            <a:fld id="{748ED5A5-580E-4954-828C-FBA94FFDB5EC}" type="slidenum">
              <a:rPr lang="en-US" altLang="en-US" smtClean="0"/>
              <a:pPr/>
              <a:t>‹#›</a:t>
            </a:fld>
            <a:endParaRPr lang="en-US" altLang="en-US" dirty="0"/>
          </a:p>
        </p:txBody>
      </p:sp>
    </p:spTree>
    <p:extLst>
      <p:ext uri="{BB962C8B-B14F-4D97-AF65-F5344CB8AC3E}">
        <p14:creationId xmlns:p14="http://schemas.microsoft.com/office/powerpoint/2010/main" val="16514247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72200" y="195605"/>
            <a:ext cx="1943100" cy="5486400"/>
          </a:xfrm>
        </p:spPr>
        <p:txBody>
          <a:bodyPr vert="eaVert">
            <a:normAutofit/>
          </a:bodyPr>
          <a:lstStyle>
            <a:lvl1pPr>
              <a:defRPr sz="2400"/>
            </a:lvl1pPr>
          </a:lstStyle>
          <a:p>
            <a:r>
              <a:rPr lang="en-US"/>
              <a:t>Click to edit Master title style</a:t>
            </a:r>
            <a:endParaRPr lang="en-GB" dirty="0"/>
          </a:p>
        </p:txBody>
      </p:sp>
      <p:sp>
        <p:nvSpPr>
          <p:cNvPr id="3" name="Vertical Text Placeholder 2"/>
          <p:cNvSpPr>
            <a:spLocks noGrp="1"/>
          </p:cNvSpPr>
          <p:nvPr>
            <p:ph type="body" orient="vert" idx="1"/>
          </p:nvPr>
        </p:nvSpPr>
        <p:spPr>
          <a:xfrm>
            <a:off x="695300" y="195605"/>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xfrm>
            <a:off x="6138174" y="6093295"/>
            <a:ext cx="1905000" cy="340499"/>
          </a:xfrm>
          <a:prstGeom prst="rect">
            <a:avLst/>
          </a:prstGeom>
          <a:ln/>
        </p:spPr>
        <p:txBody>
          <a:bodyPr/>
          <a:lstStyle>
            <a:lvl1pPr>
              <a:defRPr sz="900">
                <a:solidFill>
                  <a:schemeClr val="bg1"/>
                </a:solidFill>
              </a:defRPr>
            </a:lvl1pPr>
          </a:lstStyle>
          <a:p>
            <a:pPr>
              <a:defRPr/>
            </a:pPr>
            <a:endParaRPr lang="en-US" dirty="0"/>
          </a:p>
        </p:txBody>
      </p:sp>
      <p:sp>
        <p:nvSpPr>
          <p:cNvPr id="5" name="Rectangle 5"/>
          <p:cNvSpPr>
            <a:spLocks noGrp="1" noChangeArrowheads="1"/>
          </p:cNvSpPr>
          <p:nvPr>
            <p:ph type="ftr" sz="quarter" idx="11"/>
          </p:nvPr>
        </p:nvSpPr>
        <p:spPr>
          <a:xfrm>
            <a:off x="2789802" y="6442292"/>
            <a:ext cx="2895600" cy="457200"/>
          </a:xfrm>
          <a:prstGeom prst="rect">
            <a:avLst/>
          </a:prstGeom>
          <a:ln/>
        </p:spPr>
        <p:txBody>
          <a:bodyPr/>
          <a:lstStyle>
            <a:lvl1pPr>
              <a:defRPr sz="900">
                <a:solidFill>
                  <a:schemeClr val="bg1"/>
                </a:solidFill>
              </a:defRPr>
            </a:lvl1pPr>
          </a:lstStyle>
          <a:p>
            <a:pPr>
              <a:defRPr/>
            </a:pPr>
            <a:endParaRPr lang="en-US" dirty="0"/>
          </a:p>
        </p:txBody>
      </p:sp>
      <p:sp>
        <p:nvSpPr>
          <p:cNvPr id="6" name="Rectangle 6"/>
          <p:cNvSpPr>
            <a:spLocks noGrp="1" noChangeArrowheads="1"/>
          </p:cNvSpPr>
          <p:nvPr>
            <p:ph type="sldNum" sz="quarter" idx="12"/>
          </p:nvPr>
        </p:nvSpPr>
        <p:spPr>
          <a:xfrm>
            <a:off x="6138174" y="6433795"/>
            <a:ext cx="1905000" cy="457200"/>
          </a:xfrm>
          <a:prstGeom prst="rect">
            <a:avLst/>
          </a:prstGeom>
          <a:ln/>
        </p:spPr>
        <p:txBody>
          <a:bodyPr/>
          <a:lstStyle>
            <a:lvl1pPr>
              <a:defRPr sz="900">
                <a:solidFill>
                  <a:schemeClr val="bg1"/>
                </a:solidFill>
              </a:defRPr>
            </a:lvl1pPr>
          </a:lstStyle>
          <a:p>
            <a:fld id="{2E6D2815-91A8-4AF6-8528-A9B73F732090}" type="slidenum">
              <a:rPr lang="en-US" altLang="en-US" smtClean="0"/>
              <a:pPr/>
              <a:t>‹#›</a:t>
            </a:fld>
            <a:endParaRPr lang="en-US" altLang="en-US" dirty="0"/>
          </a:p>
        </p:txBody>
      </p:sp>
    </p:spTree>
    <p:extLst>
      <p:ext uri="{BB962C8B-B14F-4D97-AF65-F5344CB8AC3E}">
        <p14:creationId xmlns:p14="http://schemas.microsoft.com/office/powerpoint/2010/main" val="28088952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End Slide">
    <p:bg>
      <p:bgPr>
        <a:solidFill>
          <a:schemeClr val="accent1"/>
        </a:solidFill>
        <a:effectLst/>
      </p:bgPr>
    </p:bg>
    <p:spTree>
      <p:nvGrpSpPr>
        <p:cNvPr id="1" name=""/>
        <p:cNvGrpSpPr/>
        <p:nvPr/>
      </p:nvGrpSpPr>
      <p:grpSpPr>
        <a:xfrm>
          <a:off x="0" y="0"/>
          <a:ext cx="0" cy="0"/>
          <a:chOff x="0" y="0"/>
          <a:chExt cx="0" cy="0"/>
        </a:xfrm>
      </p:grpSpPr>
      <p:sp>
        <p:nvSpPr>
          <p:cNvPr id="5" name="TextBox 4"/>
          <p:cNvSpPr txBox="1"/>
          <p:nvPr/>
        </p:nvSpPr>
        <p:spPr>
          <a:xfrm>
            <a:off x="4139953" y="1595194"/>
            <a:ext cx="2322257" cy="1061829"/>
          </a:xfrm>
          <a:prstGeom prst="rect">
            <a:avLst/>
          </a:prstGeom>
          <a:noFill/>
        </p:spPr>
        <p:txBody>
          <a:bodyPr wrap="square" rtlCol="0">
            <a:spAutoFit/>
          </a:bodyPr>
          <a:lstStyle/>
          <a:p>
            <a:pPr algn="ctr"/>
            <a:r>
              <a:rPr lang="en-GB" sz="2100" i="0" dirty="0">
                <a:solidFill>
                  <a:schemeClr val="bg1"/>
                </a:solidFill>
              </a:rPr>
              <a:t>The voice of the home building industry</a:t>
            </a:r>
          </a:p>
        </p:txBody>
      </p:sp>
      <p:sp>
        <p:nvSpPr>
          <p:cNvPr id="7" name="TextBox 6"/>
          <p:cNvSpPr txBox="1"/>
          <p:nvPr/>
        </p:nvSpPr>
        <p:spPr>
          <a:xfrm>
            <a:off x="2573778" y="3775135"/>
            <a:ext cx="5790616" cy="276999"/>
          </a:xfrm>
          <a:prstGeom prst="rect">
            <a:avLst/>
          </a:prstGeom>
          <a:noFill/>
        </p:spPr>
        <p:txBody>
          <a:bodyPr wrap="square" rtlCol="0">
            <a:spAutoFit/>
          </a:bodyPr>
          <a:lstStyle/>
          <a:p>
            <a:r>
              <a:rPr lang="en-GB" sz="1200" b="0" dirty="0" err="1">
                <a:solidFill>
                  <a:schemeClr val="bg1"/>
                </a:solidFill>
              </a:rPr>
              <a:t>www.hbf.co.uk</a:t>
            </a:r>
            <a:r>
              <a:rPr lang="en-GB" sz="1200" b="0" dirty="0">
                <a:solidFill>
                  <a:schemeClr val="bg1"/>
                </a:solidFill>
              </a:rPr>
              <a:t> |</a:t>
            </a:r>
            <a:r>
              <a:rPr lang="en-GB" sz="1200" b="0" baseline="0" dirty="0">
                <a:solidFill>
                  <a:schemeClr val="bg1"/>
                </a:solidFill>
              </a:rPr>
              <a:t> 0207 960 1600 | twitter: @</a:t>
            </a:r>
            <a:r>
              <a:rPr lang="en-GB" sz="1200" b="0" baseline="0" dirty="0" err="1">
                <a:solidFill>
                  <a:schemeClr val="bg1"/>
                </a:solidFill>
              </a:rPr>
              <a:t>homebuildersfed</a:t>
            </a:r>
            <a:endParaRPr lang="en-GB" sz="1200" b="0" dirty="0">
              <a:solidFill>
                <a:schemeClr val="bg1"/>
              </a:solidFill>
            </a:endParaRPr>
          </a:p>
        </p:txBody>
      </p:sp>
      <p:pic>
        <p:nvPicPr>
          <p:cNvPr id="6" name="Picture 5">
            <a:extLst>
              <a:ext uri="{FF2B5EF4-FFF2-40B4-BE49-F238E27FC236}">
                <a16:creationId xmlns:a16="http://schemas.microsoft.com/office/drawing/2014/main" id="{B20DB6DD-2B94-49BB-9234-2FF1F31AA49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438154" y="1268761"/>
            <a:ext cx="1845814" cy="1845814"/>
          </a:xfrm>
          <a:prstGeom prst="rect">
            <a:avLst/>
          </a:prstGeom>
        </p:spPr>
      </p:pic>
    </p:spTree>
    <p:extLst>
      <p:ext uri="{BB962C8B-B14F-4D97-AF65-F5344CB8AC3E}">
        <p14:creationId xmlns:p14="http://schemas.microsoft.com/office/powerpoint/2010/main" val="37903508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73806"/>
            <a:ext cx="7772400" cy="1283199"/>
          </a:xfrm>
          <a:noFill/>
        </p:spPr>
        <p:txBody>
          <a:bodyPr>
            <a:normAutofit/>
          </a:bodyPr>
          <a:lstStyle>
            <a:lvl1pPr algn="ctr">
              <a:defRPr sz="2700" b="1">
                <a:solidFill>
                  <a:schemeClr val="tx2"/>
                </a:solidFill>
              </a:defRPr>
            </a:lvl1pPr>
          </a:lstStyle>
          <a:p>
            <a:r>
              <a:rPr lang="en-US"/>
              <a:t>Click to edit Master title style</a:t>
            </a:r>
            <a:endParaRPr lang="en-GB" dirty="0"/>
          </a:p>
        </p:txBody>
      </p:sp>
      <p:sp>
        <p:nvSpPr>
          <p:cNvPr id="3" name="Subtitle 2"/>
          <p:cNvSpPr>
            <a:spLocks noGrp="1"/>
          </p:cNvSpPr>
          <p:nvPr>
            <p:ph type="subTitle" idx="1"/>
          </p:nvPr>
        </p:nvSpPr>
        <p:spPr>
          <a:xfrm>
            <a:off x="1371600" y="3643467"/>
            <a:ext cx="6400800" cy="1456375"/>
          </a:xfrm>
        </p:spPr>
        <p:txBody>
          <a:bodyPr>
            <a:normAutofit/>
          </a:bodyPr>
          <a:lstStyle>
            <a:lvl1pPr marL="0" indent="0" algn="ctr">
              <a:buNone/>
              <a:defRPr sz="2100">
                <a:solidFill>
                  <a:schemeClr val="accent1"/>
                </a:solidFill>
              </a:defRPr>
            </a:lvl1pPr>
            <a:lvl2pPr marL="144655" indent="0" algn="ctr">
              <a:buNone/>
              <a:defRPr/>
            </a:lvl2pPr>
            <a:lvl3pPr marL="289308" indent="0" algn="ctr">
              <a:buNone/>
              <a:defRPr/>
            </a:lvl3pPr>
            <a:lvl4pPr marL="433962" indent="0" algn="ctr">
              <a:buNone/>
              <a:defRPr/>
            </a:lvl4pPr>
            <a:lvl5pPr marL="578615" indent="0" algn="ctr">
              <a:buNone/>
              <a:defRPr/>
            </a:lvl5pPr>
            <a:lvl6pPr marL="723269" indent="0" algn="ctr">
              <a:buNone/>
              <a:defRPr/>
            </a:lvl6pPr>
            <a:lvl7pPr marL="867923" indent="0" algn="ctr">
              <a:buNone/>
              <a:defRPr/>
            </a:lvl7pPr>
            <a:lvl8pPr marL="1012577" indent="0" algn="ctr">
              <a:buNone/>
              <a:defRPr/>
            </a:lvl8pPr>
            <a:lvl9pPr marL="1157230" indent="0" algn="ctr">
              <a:buNone/>
              <a:defRPr/>
            </a:lvl9pPr>
          </a:lstStyle>
          <a:p>
            <a:r>
              <a:rPr lang="en-US"/>
              <a:t>Click to edit Master subtitle style</a:t>
            </a:r>
            <a:endParaRPr lang="en-GB" dirty="0"/>
          </a:p>
        </p:txBody>
      </p:sp>
      <p:cxnSp>
        <p:nvCxnSpPr>
          <p:cNvPr id="8" name="Straight Connector 7"/>
          <p:cNvCxnSpPr/>
          <p:nvPr/>
        </p:nvCxnSpPr>
        <p:spPr bwMode="auto">
          <a:xfrm>
            <a:off x="685800" y="3356992"/>
            <a:ext cx="7772400" cy="0"/>
          </a:xfrm>
          <a:prstGeom prst="line">
            <a:avLst/>
          </a:prstGeom>
          <a:solidFill>
            <a:schemeClr val="accent1"/>
          </a:solidFill>
          <a:ln w="44450" cap="flat" cmpd="sng" algn="ctr">
            <a:solidFill>
              <a:schemeClr val="accent1"/>
            </a:solidFill>
            <a:prstDash val="solid"/>
            <a:round/>
            <a:headEnd type="none" w="med" len="med"/>
            <a:tailEnd type="none" w="med" len="med"/>
          </a:ln>
          <a:effectLst/>
        </p:spPr>
      </p:cxnSp>
    </p:spTree>
    <p:extLst>
      <p:ext uri="{BB962C8B-B14F-4D97-AF65-F5344CB8AC3E}">
        <p14:creationId xmlns:p14="http://schemas.microsoft.com/office/powerpoint/2010/main" val="37250273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55576" y="61129"/>
            <a:ext cx="7772400" cy="897354"/>
          </a:xfrm>
        </p:spPr>
        <p:txBody>
          <a:bodyPr>
            <a:normAutofit/>
          </a:bodyPr>
          <a:lstStyle>
            <a:lvl1pPr>
              <a:defRPr sz="2250">
                <a:solidFill>
                  <a:schemeClr val="tx2"/>
                </a:solidFill>
              </a:defRPr>
            </a:lvl1pPr>
          </a:lstStyle>
          <a:p>
            <a:r>
              <a:rPr lang="en-US"/>
              <a:t>Click to edit Master title style</a:t>
            </a:r>
            <a:endParaRPr lang="en-GB" dirty="0"/>
          </a:p>
        </p:txBody>
      </p:sp>
      <p:sp>
        <p:nvSpPr>
          <p:cNvPr id="3" name="Content Placeholder 2"/>
          <p:cNvSpPr>
            <a:spLocks noGrp="1"/>
          </p:cNvSpPr>
          <p:nvPr>
            <p:ph idx="1"/>
          </p:nvPr>
        </p:nvSpPr>
        <p:spPr>
          <a:xfrm>
            <a:off x="755576" y="1052749"/>
            <a:ext cx="7772400" cy="4558749"/>
          </a:xfrm>
        </p:spPr>
        <p:txBody>
          <a:bodyPr>
            <a:normAutofit/>
          </a:bodyPr>
          <a:lstStyle>
            <a:lvl1pPr>
              <a:defRPr sz="1575">
                <a:solidFill>
                  <a:schemeClr val="tx2"/>
                </a:solidFill>
              </a:defRPr>
            </a:lvl1pPr>
            <a:lvl2pPr>
              <a:defRPr sz="1350">
                <a:solidFill>
                  <a:schemeClr val="tx2"/>
                </a:solidFill>
              </a:defRPr>
            </a:lvl2pPr>
            <a:lvl3pPr>
              <a:defRPr sz="1200">
                <a:solidFill>
                  <a:schemeClr val="tx2"/>
                </a:solidFill>
              </a:defRPr>
            </a:lvl3pPr>
            <a:lvl4pPr>
              <a:defRPr sz="1050">
                <a:solidFill>
                  <a:schemeClr val="tx2"/>
                </a:solidFill>
              </a:defRPr>
            </a:lvl4pPr>
            <a:lvl5pPr>
              <a:defRPr sz="90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cxnSp>
        <p:nvCxnSpPr>
          <p:cNvPr id="7" name="Straight Connector 6"/>
          <p:cNvCxnSpPr/>
          <p:nvPr/>
        </p:nvCxnSpPr>
        <p:spPr bwMode="auto">
          <a:xfrm>
            <a:off x="742038" y="980728"/>
            <a:ext cx="7772400" cy="0"/>
          </a:xfrm>
          <a:prstGeom prst="line">
            <a:avLst/>
          </a:prstGeom>
          <a:solidFill>
            <a:schemeClr val="accent1"/>
          </a:solidFill>
          <a:ln w="44450" cap="flat" cmpd="sng" algn="ctr">
            <a:solidFill>
              <a:schemeClr val="accent1"/>
            </a:solidFill>
            <a:prstDash val="solid"/>
            <a:round/>
            <a:headEnd type="none" w="med" len="med"/>
            <a:tailEnd type="none" w="med" len="med"/>
          </a:ln>
          <a:effectLst/>
        </p:spPr>
      </p:cxnSp>
    </p:spTree>
    <p:extLst>
      <p:ext uri="{BB962C8B-B14F-4D97-AF65-F5344CB8AC3E}">
        <p14:creationId xmlns:p14="http://schemas.microsoft.com/office/powerpoint/2010/main" val="3112767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55576" y="61129"/>
            <a:ext cx="7772400" cy="897354"/>
          </a:xfrm>
        </p:spPr>
        <p:txBody>
          <a:bodyPr>
            <a:normAutofit/>
          </a:bodyPr>
          <a:lstStyle>
            <a:lvl1pPr>
              <a:defRPr sz="2250">
                <a:solidFill>
                  <a:schemeClr val="tx2"/>
                </a:solidFill>
              </a:defRPr>
            </a:lvl1pPr>
          </a:lstStyle>
          <a:p>
            <a:r>
              <a:rPr lang="en-US"/>
              <a:t>Click to edit Master title style</a:t>
            </a:r>
            <a:endParaRPr lang="en-GB" dirty="0"/>
          </a:p>
        </p:txBody>
      </p:sp>
      <p:sp>
        <p:nvSpPr>
          <p:cNvPr id="3" name="Content Placeholder 2"/>
          <p:cNvSpPr>
            <a:spLocks noGrp="1"/>
          </p:cNvSpPr>
          <p:nvPr>
            <p:ph idx="1"/>
          </p:nvPr>
        </p:nvSpPr>
        <p:spPr>
          <a:xfrm>
            <a:off x="755576" y="1052749"/>
            <a:ext cx="7772400" cy="4558749"/>
          </a:xfrm>
        </p:spPr>
        <p:txBody>
          <a:bodyPr>
            <a:normAutofit/>
          </a:bodyPr>
          <a:lstStyle>
            <a:lvl1pPr>
              <a:defRPr sz="1575">
                <a:solidFill>
                  <a:schemeClr val="tx2"/>
                </a:solidFill>
              </a:defRPr>
            </a:lvl1pPr>
            <a:lvl2pPr>
              <a:defRPr sz="1350">
                <a:solidFill>
                  <a:schemeClr val="tx2"/>
                </a:solidFill>
              </a:defRPr>
            </a:lvl2pPr>
            <a:lvl3pPr>
              <a:defRPr sz="1200">
                <a:solidFill>
                  <a:schemeClr val="tx2"/>
                </a:solidFill>
              </a:defRPr>
            </a:lvl3pPr>
            <a:lvl4pPr>
              <a:defRPr sz="1050">
                <a:solidFill>
                  <a:schemeClr val="tx2"/>
                </a:solidFill>
              </a:defRPr>
            </a:lvl4pPr>
            <a:lvl5pPr>
              <a:defRPr sz="9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cxnSp>
        <p:nvCxnSpPr>
          <p:cNvPr id="7" name="Straight Connector 6"/>
          <p:cNvCxnSpPr/>
          <p:nvPr/>
        </p:nvCxnSpPr>
        <p:spPr bwMode="auto">
          <a:xfrm>
            <a:off x="742038" y="980728"/>
            <a:ext cx="7772400" cy="0"/>
          </a:xfrm>
          <a:prstGeom prst="line">
            <a:avLst/>
          </a:prstGeom>
          <a:solidFill>
            <a:schemeClr val="accent1"/>
          </a:solidFill>
          <a:ln w="44450" cap="flat" cmpd="sng" algn="ctr">
            <a:solidFill>
              <a:schemeClr val="accent1"/>
            </a:solidFill>
            <a:prstDash val="solid"/>
            <a:round/>
            <a:headEnd type="none" w="med" len="med"/>
            <a:tailEnd type="none" w="med" len="med"/>
          </a:ln>
          <a:effectLst/>
        </p:spPr>
      </p:cxnSp>
    </p:spTree>
    <p:extLst>
      <p:ext uri="{BB962C8B-B14F-4D97-AF65-F5344CB8AC3E}">
        <p14:creationId xmlns:p14="http://schemas.microsoft.com/office/powerpoint/2010/main" val="21052216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Section Header">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08579" y="2042458"/>
            <a:ext cx="7772400" cy="1362075"/>
          </a:xfrm>
        </p:spPr>
        <p:txBody>
          <a:bodyPr anchor="t">
            <a:normAutofit/>
          </a:bodyPr>
          <a:lstStyle>
            <a:lvl1pPr algn="ctr">
              <a:defRPr sz="2100" b="1" cap="all"/>
            </a:lvl1pPr>
          </a:lstStyle>
          <a:p>
            <a:r>
              <a:rPr lang="en-US"/>
              <a:t>Click to edit Master title style</a:t>
            </a:r>
            <a:endParaRPr lang="en-GB" dirty="0"/>
          </a:p>
        </p:txBody>
      </p:sp>
    </p:spTree>
    <p:extLst>
      <p:ext uri="{BB962C8B-B14F-4D97-AF65-F5344CB8AC3E}">
        <p14:creationId xmlns:p14="http://schemas.microsoft.com/office/powerpoint/2010/main" val="23226018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Section Header_TEAL">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08579" y="2042458"/>
            <a:ext cx="7772400" cy="1362075"/>
          </a:xfrm>
        </p:spPr>
        <p:txBody>
          <a:bodyPr anchor="t">
            <a:normAutofit/>
          </a:bodyPr>
          <a:lstStyle>
            <a:lvl1pPr algn="ctr">
              <a:defRPr sz="2100" b="1" cap="all"/>
            </a:lvl1pPr>
          </a:lstStyle>
          <a:p>
            <a:r>
              <a:rPr lang="en-US"/>
              <a:t>Click to edit Master title style</a:t>
            </a:r>
            <a:endParaRPr lang="en-GB" dirty="0"/>
          </a:p>
        </p:txBody>
      </p:sp>
    </p:spTree>
    <p:extLst>
      <p:ext uri="{BB962C8B-B14F-4D97-AF65-F5344CB8AC3E}">
        <p14:creationId xmlns:p14="http://schemas.microsoft.com/office/powerpoint/2010/main" val="24376655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Section Header_PURPLE">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08579" y="2042458"/>
            <a:ext cx="7772400" cy="1362075"/>
          </a:xfrm>
        </p:spPr>
        <p:txBody>
          <a:bodyPr anchor="t">
            <a:normAutofit/>
          </a:bodyPr>
          <a:lstStyle>
            <a:lvl1pPr algn="ctr">
              <a:defRPr sz="2100" b="1" cap="all"/>
            </a:lvl1pPr>
          </a:lstStyle>
          <a:p>
            <a:r>
              <a:rPr lang="en-US"/>
              <a:t>Click to edit Master title style</a:t>
            </a:r>
            <a:endParaRPr lang="en-GB" dirty="0"/>
          </a:p>
        </p:txBody>
      </p:sp>
    </p:spTree>
    <p:extLst>
      <p:ext uri="{BB962C8B-B14F-4D97-AF65-F5344CB8AC3E}">
        <p14:creationId xmlns:p14="http://schemas.microsoft.com/office/powerpoint/2010/main" val="37022312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Section Header_PINK">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08579" y="2042458"/>
            <a:ext cx="7772400" cy="1362075"/>
          </a:xfrm>
        </p:spPr>
        <p:txBody>
          <a:bodyPr anchor="t">
            <a:normAutofit/>
          </a:bodyPr>
          <a:lstStyle>
            <a:lvl1pPr algn="ctr">
              <a:defRPr sz="2100" b="1" cap="all"/>
            </a:lvl1pPr>
          </a:lstStyle>
          <a:p>
            <a:r>
              <a:rPr lang="en-US"/>
              <a:t>Click to edit Master title style</a:t>
            </a:r>
            <a:endParaRPr lang="en-GB" dirty="0"/>
          </a:p>
        </p:txBody>
      </p:sp>
    </p:spTree>
    <p:extLst>
      <p:ext uri="{BB962C8B-B14F-4D97-AF65-F5344CB8AC3E}">
        <p14:creationId xmlns:p14="http://schemas.microsoft.com/office/powerpoint/2010/main" val="20881363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Section Header_GREEN">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08579" y="2042458"/>
            <a:ext cx="7772400" cy="1362075"/>
          </a:xfrm>
        </p:spPr>
        <p:txBody>
          <a:bodyPr anchor="t">
            <a:normAutofit/>
          </a:bodyPr>
          <a:lstStyle>
            <a:lvl1pPr algn="ctr">
              <a:defRPr sz="2100" b="1" cap="all"/>
            </a:lvl1pPr>
          </a:lstStyle>
          <a:p>
            <a:r>
              <a:rPr lang="en-US"/>
              <a:t>Click to edit Master title style</a:t>
            </a:r>
            <a:endParaRPr lang="en-GB" dirty="0"/>
          </a:p>
        </p:txBody>
      </p:sp>
    </p:spTree>
    <p:extLst>
      <p:ext uri="{BB962C8B-B14F-4D97-AF65-F5344CB8AC3E}">
        <p14:creationId xmlns:p14="http://schemas.microsoft.com/office/powerpoint/2010/main" val="113962264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Section Header_LIME">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08579" y="2042458"/>
            <a:ext cx="7772400" cy="1362075"/>
          </a:xfrm>
        </p:spPr>
        <p:txBody>
          <a:bodyPr anchor="t">
            <a:normAutofit/>
          </a:bodyPr>
          <a:lstStyle>
            <a:lvl1pPr algn="ctr">
              <a:defRPr sz="2100" b="1" cap="all"/>
            </a:lvl1pPr>
          </a:lstStyle>
          <a:p>
            <a:r>
              <a:rPr lang="en-US"/>
              <a:t>Click to edit Master title style</a:t>
            </a:r>
            <a:endParaRPr lang="en-GB" dirty="0"/>
          </a:p>
        </p:txBody>
      </p:sp>
    </p:spTree>
    <p:extLst>
      <p:ext uri="{BB962C8B-B14F-4D97-AF65-F5344CB8AC3E}">
        <p14:creationId xmlns:p14="http://schemas.microsoft.com/office/powerpoint/2010/main" val="220462719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9849"/>
            <a:ext cx="7772400" cy="906555"/>
          </a:xfrm>
        </p:spPr>
        <p:txBody>
          <a:bodyPr>
            <a:normAutofit/>
          </a:bodyPr>
          <a:lstStyle>
            <a:lvl1pPr>
              <a:defRPr sz="2400"/>
            </a:lvl1pPr>
          </a:lstStyle>
          <a:p>
            <a:r>
              <a:rPr lang="en-US"/>
              <a:t>Click to edit Master title style</a:t>
            </a:r>
            <a:endParaRPr lang="en-GB" dirty="0"/>
          </a:p>
        </p:txBody>
      </p:sp>
      <p:sp>
        <p:nvSpPr>
          <p:cNvPr id="3" name="Content Placeholder 2"/>
          <p:cNvSpPr>
            <a:spLocks noGrp="1"/>
          </p:cNvSpPr>
          <p:nvPr>
            <p:ph sz="half" idx="1"/>
          </p:nvPr>
        </p:nvSpPr>
        <p:spPr>
          <a:xfrm>
            <a:off x="685800" y="1182082"/>
            <a:ext cx="3810000" cy="4407158"/>
          </a:xfrm>
        </p:spPr>
        <p:txBody>
          <a:bodyPr/>
          <a:lstStyle>
            <a:lvl1pPr>
              <a:defRPr sz="886"/>
            </a:lvl1pPr>
            <a:lvl2pPr>
              <a:defRPr sz="760"/>
            </a:lvl2pPr>
            <a:lvl3pPr>
              <a:defRPr sz="633"/>
            </a:lvl3pPr>
            <a:lvl4pPr>
              <a:defRPr sz="570"/>
            </a:lvl4pPr>
            <a:lvl5pPr>
              <a:defRPr sz="570"/>
            </a:lvl5pPr>
            <a:lvl6pPr>
              <a:defRPr sz="570"/>
            </a:lvl6pPr>
            <a:lvl7pPr>
              <a:defRPr sz="570"/>
            </a:lvl7pPr>
            <a:lvl8pPr>
              <a:defRPr sz="570"/>
            </a:lvl8pPr>
            <a:lvl9pPr>
              <a:defRPr sz="57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680012" y="1196752"/>
            <a:ext cx="3778188" cy="4407158"/>
          </a:xfrm>
        </p:spPr>
        <p:txBody>
          <a:bodyPr/>
          <a:lstStyle>
            <a:lvl1pPr>
              <a:defRPr sz="886"/>
            </a:lvl1pPr>
            <a:lvl2pPr>
              <a:defRPr sz="760"/>
            </a:lvl2pPr>
            <a:lvl3pPr>
              <a:defRPr sz="633"/>
            </a:lvl3pPr>
            <a:lvl4pPr>
              <a:defRPr sz="570"/>
            </a:lvl4pPr>
            <a:lvl5pPr>
              <a:defRPr sz="570"/>
            </a:lvl5pPr>
            <a:lvl6pPr>
              <a:defRPr sz="570"/>
            </a:lvl6pPr>
            <a:lvl7pPr>
              <a:defRPr sz="570"/>
            </a:lvl7pPr>
            <a:lvl8pPr>
              <a:defRPr sz="570"/>
            </a:lvl8pPr>
            <a:lvl9pPr>
              <a:defRPr sz="57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cxnSp>
        <p:nvCxnSpPr>
          <p:cNvPr id="8" name="Straight Connector 7"/>
          <p:cNvCxnSpPr/>
          <p:nvPr/>
        </p:nvCxnSpPr>
        <p:spPr bwMode="auto">
          <a:xfrm>
            <a:off x="685800" y="980728"/>
            <a:ext cx="7772400" cy="0"/>
          </a:xfrm>
          <a:prstGeom prst="line">
            <a:avLst/>
          </a:prstGeom>
          <a:solidFill>
            <a:schemeClr val="accent1"/>
          </a:solidFill>
          <a:ln w="44450" cap="flat" cmpd="sng" algn="ctr">
            <a:solidFill>
              <a:schemeClr val="accent1"/>
            </a:solidFill>
            <a:prstDash val="solid"/>
            <a:round/>
            <a:headEnd type="none" w="med" len="med"/>
            <a:tailEnd type="none" w="med" len="med"/>
          </a:ln>
          <a:effectLst/>
        </p:spPr>
      </p:cxnSp>
    </p:spTree>
    <p:extLst>
      <p:ext uri="{BB962C8B-B14F-4D97-AF65-F5344CB8AC3E}">
        <p14:creationId xmlns:p14="http://schemas.microsoft.com/office/powerpoint/2010/main" val="261591210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08720"/>
          </a:xfrm>
        </p:spPr>
        <p:txBody>
          <a:bodyPr>
            <a:normAutofit/>
          </a:bodyPr>
          <a:lstStyle>
            <a:lvl1pPr>
              <a:defRPr sz="2400"/>
            </a:lvl1pPr>
          </a:lstStyle>
          <a:p>
            <a:r>
              <a:rPr lang="en-US"/>
              <a:t>Click to edit Master title style</a:t>
            </a:r>
            <a:endParaRPr lang="en-GB" dirty="0"/>
          </a:p>
        </p:txBody>
      </p:sp>
      <p:sp>
        <p:nvSpPr>
          <p:cNvPr id="3" name="Text Placeholder 2"/>
          <p:cNvSpPr>
            <a:spLocks noGrp="1"/>
          </p:cNvSpPr>
          <p:nvPr>
            <p:ph type="body" idx="1"/>
          </p:nvPr>
        </p:nvSpPr>
        <p:spPr>
          <a:xfrm>
            <a:off x="457200" y="947421"/>
            <a:ext cx="4040188" cy="537383"/>
          </a:xfrm>
        </p:spPr>
        <p:txBody>
          <a:bodyPr anchor="b"/>
          <a:lstStyle>
            <a:lvl1pPr marL="0" indent="0">
              <a:buNone/>
              <a:defRPr sz="760" b="1"/>
            </a:lvl1pPr>
            <a:lvl2pPr marL="144655" indent="0">
              <a:buNone/>
              <a:defRPr sz="633" b="1"/>
            </a:lvl2pPr>
            <a:lvl3pPr marL="289308" indent="0">
              <a:buNone/>
              <a:defRPr sz="570" b="1"/>
            </a:lvl3pPr>
            <a:lvl4pPr marL="433962" indent="0">
              <a:buNone/>
              <a:defRPr sz="506" b="1"/>
            </a:lvl4pPr>
            <a:lvl5pPr marL="578615" indent="0">
              <a:buNone/>
              <a:defRPr sz="506" b="1"/>
            </a:lvl5pPr>
            <a:lvl6pPr marL="723269" indent="0">
              <a:buNone/>
              <a:defRPr sz="506" b="1"/>
            </a:lvl6pPr>
            <a:lvl7pPr marL="867923" indent="0">
              <a:buNone/>
              <a:defRPr sz="506" b="1"/>
            </a:lvl7pPr>
            <a:lvl8pPr marL="1012577" indent="0">
              <a:buNone/>
              <a:defRPr sz="506" b="1"/>
            </a:lvl8pPr>
            <a:lvl9pPr marL="1157230" indent="0">
              <a:buNone/>
              <a:defRPr sz="506" b="1"/>
            </a:lvl9pPr>
          </a:lstStyle>
          <a:p>
            <a:pPr lvl="0"/>
            <a:r>
              <a:rPr lang="en-US"/>
              <a:t>Edit Master text styles</a:t>
            </a:r>
          </a:p>
        </p:txBody>
      </p:sp>
      <p:sp>
        <p:nvSpPr>
          <p:cNvPr id="4" name="Content Placeholder 3"/>
          <p:cNvSpPr>
            <a:spLocks noGrp="1"/>
          </p:cNvSpPr>
          <p:nvPr>
            <p:ph sz="half" idx="2"/>
          </p:nvPr>
        </p:nvSpPr>
        <p:spPr>
          <a:xfrm>
            <a:off x="457200" y="1484781"/>
            <a:ext cx="4040188" cy="4032453"/>
          </a:xfrm>
        </p:spPr>
        <p:txBody>
          <a:bodyPr/>
          <a:lstStyle>
            <a:lvl1pPr>
              <a:defRPr sz="760"/>
            </a:lvl1pPr>
            <a:lvl2pPr>
              <a:defRPr sz="633"/>
            </a:lvl2pPr>
            <a:lvl3pPr>
              <a:defRPr sz="570"/>
            </a:lvl3pPr>
            <a:lvl4pPr>
              <a:defRPr sz="506"/>
            </a:lvl4pPr>
            <a:lvl5pPr>
              <a:defRPr sz="506"/>
            </a:lvl5pPr>
            <a:lvl6pPr>
              <a:defRPr sz="506"/>
            </a:lvl6pPr>
            <a:lvl7pPr>
              <a:defRPr sz="506"/>
            </a:lvl7pPr>
            <a:lvl8pPr>
              <a:defRPr sz="506"/>
            </a:lvl8pPr>
            <a:lvl9pPr>
              <a:defRPr sz="506"/>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4645037" y="947421"/>
            <a:ext cx="4041775" cy="537385"/>
          </a:xfrm>
        </p:spPr>
        <p:txBody>
          <a:bodyPr anchor="b"/>
          <a:lstStyle>
            <a:lvl1pPr marL="0" indent="0">
              <a:buNone/>
              <a:defRPr sz="760" b="1"/>
            </a:lvl1pPr>
            <a:lvl2pPr marL="144655" indent="0">
              <a:buNone/>
              <a:defRPr sz="633" b="1"/>
            </a:lvl2pPr>
            <a:lvl3pPr marL="289308" indent="0">
              <a:buNone/>
              <a:defRPr sz="570" b="1"/>
            </a:lvl3pPr>
            <a:lvl4pPr marL="433962" indent="0">
              <a:buNone/>
              <a:defRPr sz="506" b="1"/>
            </a:lvl4pPr>
            <a:lvl5pPr marL="578615" indent="0">
              <a:buNone/>
              <a:defRPr sz="506" b="1"/>
            </a:lvl5pPr>
            <a:lvl6pPr marL="723269" indent="0">
              <a:buNone/>
              <a:defRPr sz="506" b="1"/>
            </a:lvl6pPr>
            <a:lvl7pPr marL="867923" indent="0">
              <a:buNone/>
              <a:defRPr sz="506" b="1"/>
            </a:lvl7pPr>
            <a:lvl8pPr marL="1012577" indent="0">
              <a:buNone/>
              <a:defRPr sz="506" b="1"/>
            </a:lvl8pPr>
            <a:lvl9pPr marL="1157230" indent="0">
              <a:buNone/>
              <a:defRPr sz="506" b="1"/>
            </a:lvl9pPr>
          </a:lstStyle>
          <a:p>
            <a:pPr lvl="0"/>
            <a:r>
              <a:rPr lang="en-US"/>
              <a:t>Edit Master text styles</a:t>
            </a:r>
          </a:p>
        </p:txBody>
      </p:sp>
      <p:sp>
        <p:nvSpPr>
          <p:cNvPr id="6" name="Content Placeholder 5"/>
          <p:cNvSpPr>
            <a:spLocks noGrp="1"/>
          </p:cNvSpPr>
          <p:nvPr>
            <p:ph sz="quarter" idx="4"/>
          </p:nvPr>
        </p:nvSpPr>
        <p:spPr>
          <a:xfrm>
            <a:off x="4645037" y="1484782"/>
            <a:ext cx="4041775" cy="4032451"/>
          </a:xfrm>
        </p:spPr>
        <p:txBody>
          <a:bodyPr/>
          <a:lstStyle>
            <a:lvl1pPr>
              <a:defRPr sz="760"/>
            </a:lvl1pPr>
            <a:lvl2pPr>
              <a:defRPr sz="633"/>
            </a:lvl2pPr>
            <a:lvl3pPr>
              <a:defRPr sz="570"/>
            </a:lvl3pPr>
            <a:lvl4pPr>
              <a:defRPr sz="506"/>
            </a:lvl4pPr>
            <a:lvl5pPr>
              <a:defRPr sz="506"/>
            </a:lvl5pPr>
            <a:lvl6pPr>
              <a:defRPr sz="506"/>
            </a:lvl6pPr>
            <a:lvl7pPr>
              <a:defRPr sz="506"/>
            </a:lvl7pPr>
            <a:lvl8pPr>
              <a:defRPr sz="506"/>
            </a:lvl8pPr>
            <a:lvl9pPr>
              <a:defRPr sz="506"/>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cxnSp>
        <p:nvCxnSpPr>
          <p:cNvPr id="10" name="Straight Connector 9"/>
          <p:cNvCxnSpPr/>
          <p:nvPr/>
        </p:nvCxnSpPr>
        <p:spPr bwMode="auto">
          <a:xfrm>
            <a:off x="457200" y="908720"/>
            <a:ext cx="8273262" cy="38678"/>
          </a:xfrm>
          <a:prstGeom prst="line">
            <a:avLst/>
          </a:prstGeom>
          <a:solidFill>
            <a:schemeClr val="accent1"/>
          </a:solidFill>
          <a:ln w="44450" cap="flat" cmpd="sng" algn="ctr">
            <a:solidFill>
              <a:schemeClr val="accent1"/>
            </a:solidFill>
            <a:prstDash val="solid"/>
            <a:round/>
            <a:headEnd type="none" w="med" len="med"/>
            <a:tailEnd type="none" w="med" len="med"/>
          </a:ln>
          <a:effectLst/>
        </p:spPr>
      </p:cxnSp>
    </p:spTree>
    <p:extLst>
      <p:ext uri="{BB962C8B-B14F-4D97-AF65-F5344CB8AC3E}">
        <p14:creationId xmlns:p14="http://schemas.microsoft.com/office/powerpoint/2010/main" val="8458485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85800" y="72008"/>
            <a:ext cx="7772400" cy="908720"/>
          </a:xfrm>
        </p:spPr>
        <p:txBody>
          <a:bodyPr>
            <a:normAutofit/>
          </a:bodyPr>
          <a:lstStyle>
            <a:lvl1pPr>
              <a:defRPr sz="2400"/>
            </a:lvl1pPr>
          </a:lstStyle>
          <a:p>
            <a:r>
              <a:rPr lang="en-US"/>
              <a:t>Click to edit Master title style</a:t>
            </a:r>
            <a:endParaRPr lang="en-GB" dirty="0"/>
          </a:p>
        </p:txBody>
      </p:sp>
      <p:sp>
        <p:nvSpPr>
          <p:cNvPr id="9" name="Rectangle 6"/>
          <p:cNvSpPr txBox="1">
            <a:spLocks noChangeArrowheads="1"/>
          </p:cNvSpPr>
          <p:nvPr/>
        </p:nvSpPr>
        <p:spPr>
          <a:xfrm>
            <a:off x="6125204" y="6150505"/>
            <a:ext cx="1905000" cy="457200"/>
          </a:xfrm>
          <a:prstGeom prst="rect">
            <a:avLst/>
          </a:prstGeom>
          <a:ln/>
        </p:spPr>
        <p:txBody>
          <a:bodyPr/>
          <a:lstStyle>
            <a:defPPr>
              <a:defRPr lang="en-GB"/>
            </a:defPPr>
            <a:lvl1pPr algn="l" rtl="0" eaLnBrk="0" fontAlgn="base" hangingPunct="0">
              <a:spcBef>
                <a:spcPct val="0"/>
              </a:spcBef>
              <a:spcAft>
                <a:spcPct val="0"/>
              </a:spcAft>
              <a:defRPr sz="1600" kern="1200">
                <a:solidFill>
                  <a:schemeClr val="bg1"/>
                </a:solidFill>
                <a:latin typeface="Arial" pitchFamily="34" charset="0"/>
                <a:ea typeface="ＭＳ Ｐゴシック" pitchFamily="34"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34" charset="-128"/>
                <a:cs typeface="+mn-cs"/>
              </a:defRPr>
            </a:lvl9pPr>
          </a:lstStyle>
          <a:p>
            <a:fld id="{2E6D2815-91A8-4AF6-8528-A9B73F732090}" type="slidenum">
              <a:rPr lang="en-US" altLang="en-US" sz="900" smtClean="0"/>
              <a:pPr/>
              <a:t>‹#›</a:t>
            </a:fld>
            <a:endParaRPr lang="en-US" altLang="en-US" sz="900" dirty="0"/>
          </a:p>
        </p:txBody>
      </p:sp>
      <p:cxnSp>
        <p:nvCxnSpPr>
          <p:cNvPr id="10" name="Straight Connector 9"/>
          <p:cNvCxnSpPr/>
          <p:nvPr/>
        </p:nvCxnSpPr>
        <p:spPr bwMode="auto">
          <a:xfrm>
            <a:off x="699703" y="1006129"/>
            <a:ext cx="7772400" cy="0"/>
          </a:xfrm>
          <a:prstGeom prst="line">
            <a:avLst/>
          </a:prstGeom>
          <a:solidFill>
            <a:schemeClr val="accent1"/>
          </a:solidFill>
          <a:ln w="44450" cap="flat" cmpd="sng" algn="ctr">
            <a:solidFill>
              <a:schemeClr val="accent1"/>
            </a:solidFill>
            <a:prstDash val="solid"/>
            <a:round/>
            <a:headEnd type="none" w="med" len="med"/>
            <a:tailEnd type="none" w="med" len="med"/>
          </a:ln>
          <a:effectLst/>
        </p:spPr>
      </p:cxnSp>
    </p:spTree>
    <p:extLst>
      <p:ext uri="{BB962C8B-B14F-4D97-AF65-F5344CB8AC3E}">
        <p14:creationId xmlns:p14="http://schemas.microsoft.com/office/powerpoint/2010/main" val="294026403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solid fill">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3615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08579" y="2042458"/>
            <a:ext cx="7772400" cy="1362075"/>
          </a:xfrm>
        </p:spPr>
        <p:txBody>
          <a:bodyPr anchor="t">
            <a:normAutofit/>
          </a:bodyPr>
          <a:lstStyle>
            <a:lvl1pPr algn="ctr">
              <a:defRPr sz="2100" b="1" cap="all"/>
            </a:lvl1pPr>
          </a:lstStyle>
          <a:p>
            <a:r>
              <a:rPr lang="en-US"/>
              <a:t>Click to edit Master title style</a:t>
            </a:r>
            <a:endParaRPr lang="en-GB" dirty="0"/>
          </a:p>
        </p:txBody>
      </p:sp>
    </p:spTree>
    <p:extLst>
      <p:ext uri="{BB962C8B-B14F-4D97-AF65-F5344CB8AC3E}">
        <p14:creationId xmlns:p14="http://schemas.microsoft.com/office/powerpoint/2010/main" val="64887045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106710"/>
            <a:ext cx="3008313" cy="1162050"/>
          </a:xfrm>
        </p:spPr>
        <p:txBody>
          <a:bodyPr anchor="b"/>
          <a:lstStyle>
            <a:lvl1pPr algn="l">
              <a:defRPr sz="633" b="1"/>
            </a:lvl1pPr>
          </a:lstStyle>
          <a:p>
            <a:r>
              <a:rPr lang="en-US"/>
              <a:t>Click to edit Master title style</a:t>
            </a:r>
            <a:endParaRPr lang="en-GB"/>
          </a:p>
        </p:txBody>
      </p:sp>
      <p:sp>
        <p:nvSpPr>
          <p:cNvPr id="3" name="Content Placeholder 2"/>
          <p:cNvSpPr>
            <a:spLocks noGrp="1"/>
          </p:cNvSpPr>
          <p:nvPr>
            <p:ph idx="1"/>
          </p:nvPr>
        </p:nvSpPr>
        <p:spPr>
          <a:xfrm>
            <a:off x="3575050" y="96191"/>
            <a:ext cx="5111750" cy="5349057"/>
          </a:xfrm>
        </p:spPr>
        <p:txBody>
          <a:bodyPr/>
          <a:lstStyle>
            <a:lvl1pPr>
              <a:defRPr sz="1013"/>
            </a:lvl1pPr>
            <a:lvl2pPr>
              <a:defRPr sz="886"/>
            </a:lvl2pPr>
            <a:lvl3pPr>
              <a:defRPr sz="760"/>
            </a:lvl3pPr>
            <a:lvl4pPr>
              <a:defRPr sz="633"/>
            </a:lvl4pPr>
            <a:lvl5pPr>
              <a:defRPr sz="633"/>
            </a:lvl5pPr>
            <a:lvl6pPr>
              <a:defRPr sz="633"/>
            </a:lvl6pPr>
            <a:lvl7pPr>
              <a:defRPr sz="633"/>
            </a:lvl7pPr>
            <a:lvl8pPr>
              <a:defRPr sz="633"/>
            </a:lvl8pPr>
            <a:lvl9pPr>
              <a:defRPr sz="633"/>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457202" y="1268761"/>
            <a:ext cx="3008313" cy="4176464"/>
          </a:xfrm>
        </p:spPr>
        <p:txBody>
          <a:bodyPr/>
          <a:lstStyle>
            <a:lvl1pPr marL="0" indent="0">
              <a:buNone/>
              <a:defRPr sz="443"/>
            </a:lvl1pPr>
            <a:lvl2pPr marL="144655" indent="0">
              <a:buNone/>
              <a:defRPr sz="380"/>
            </a:lvl2pPr>
            <a:lvl3pPr marL="289308" indent="0">
              <a:buNone/>
              <a:defRPr sz="316"/>
            </a:lvl3pPr>
            <a:lvl4pPr marL="433962" indent="0">
              <a:buNone/>
              <a:defRPr sz="285"/>
            </a:lvl4pPr>
            <a:lvl5pPr marL="578615" indent="0">
              <a:buNone/>
              <a:defRPr sz="285"/>
            </a:lvl5pPr>
            <a:lvl6pPr marL="723269" indent="0">
              <a:buNone/>
              <a:defRPr sz="285"/>
            </a:lvl6pPr>
            <a:lvl7pPr marL="867923" indent="0">
              <a:buNone/>
              <a:defRPr sz="285"/>
            </a:lvl7pPr>
            <a:lvl8pPr marL="1012577" indent="0">
              <a:buNone/>
              <a:defRPr sz="285"/>
            </a:lvl8pPr>
            <a:lvl9pPr marL="1157230" indent="0">
              <a:buNone/>
              <a:defRPr sz="285"/>
            </a:lvl9pPr>
          </a:lstStyle>
          <a:p>
            <a:pPr lvl="0"/>
            <a:r>
              <a:rPr lang="en-US"/>
              <a:t>Edit Master text styles</a:t>
            </a:r>
          </a:p>
        </p:txBody>
      </p:sp>
      <p:sp>
        <p:nvSpPr>
          <p:cNvPr id="11" name="Rectangle 6"/>
          <p:cNvSpPr txBox="1">
            <a:spLocks noChangeArrowheads="1"/>
          </p:cNvSpPr>
          <p:nvPr/>
        </p:nvSpPr>
        <p:spPr>
          <a:xfrm>
            <a:off x="6125204" y="6150505"/>
            <a:ext cx="1905000" cy="457200"/>
          </a:xfrm>
          <a:prstGeom prst="rect">
            <a:avLst/>
          </a:prstGeom>
          <a:ln/>
        </p:spPr>
        <p:txBody>
          <a:bodyPr/>
          <a:lstStyle>
            <a:defPPr>
              <a:defRPr lang="en-GB"/>
            </a:defPPr>
            <a:lvl1pPr algn="l" rtl="0" eaLnBrk="0" fontAlgn="base" hangingPunct="0">
              <a:spcBef>
                <a:spcPct val="0"/>
              </a:spcBef>
              <a:spcAft>
                <a:spcPct val="0"/>
              </a:spcAft>
              <a:defRPr sz="1600" kern="1200">
                <a:solidFill>
                  <a:schemeClr val="bg1"/>
                </a:solidFill>
                <a:latin typeface="Arial" pitchFamily="34" charset="0"/>
                <a:ea typeface="ＭＳ Ｐゴシック" pitchFamily="34"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34" charset="-128"/>
                <a:cs typeface="+mn-cs"/>
              </a:defRPr>
            </a:lvl9pPr>
          </a:lstStyle>
          <a:p>
            <a:fld id="{2E6D2815-91A8-4AF6-8528-A9B73F732090}" type="slidenum">
              <a:rPr lang="en-US" altLang="en-US" sz="900" smtClean="0"/>
              <a:pPr/>
              <a:t>‹#›</a:t>
            </a:fld>
            <a:endParaRPr lang="en-US" altLang="en-US" sz="900" dirty="0"/>
          </a:p>
        </p:txBody>
      </p:sp>
    </p:spTree>
    <p:extLst>
      <p:ext uri="{BB962C8B-B14F-4D97-AF65-F5344CB8AC3E}">
        <p14:creationId xmlns:p14="http://schemas.microsoft.com/office/powerpoint/2010/main" val="25830157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302422"/>
            <a:ext cx="5486400" cy="566738"/>
          </a:xfrm>
        </p:spPr>
        <p:txBody>
          <a:bodyPr anchor="b"/>
          <a:lstStyle>
            <a:lvl1pPr algn="l">
              <a:defRPr sz="633" b="1"/>
            </a:lvl1pPr>
          </a:lstStyle>
          <a:p>
            <a:r>
              <a:rPr lang="en-US"/>
              <a:t>Click to edit Master title style</a:t>
            </a:r>
            <a:endParaRPr lang="en-GB"/>
          </a:p>
        </p:txBody>
      </p:sp>
      <p:sp>
        <p:nvSpPr>
          <p:cNvPr id="3" name="Picture Placeholder 2"/>
          <p:cNvSpPr>
            <a:spLocks noGrp="1"/>
          </p:cNvSpPr>
          <p:nvPr>
            <p:ph type="pic" idx="1"/>
          </p:nvPr>
        </p:nvSpPr>
        <p:spPr>
          <a:xfrm>
            <a:off x="1792288" y="116632"/>
            <a:ext cx="5486400" cy="4114800"/>
          </a:xfrm>
        </p:spPr>
        <p:txBody>
          <a:bodyPr/>
          <a:lstStyle>
            <a:lvl1pPr marL="0" indent="0">
              <a:buNone/>
              <a:defRPr sz="1013"/>
            </a:lvl1pPr>
            <a:lvl2pPr marL="144655" indent="0">
              <a:buNone/>
              <a:defRPr sz="886"/>
            </a:lvl2pPr>
            <a:lvl3pPr marL="289308" indent="0">
              <a:buNone/>
              <a:defRPr sz="760"/>
            </a:lvl3pPr>
            <a:lvl4pPr marL="433962" indent="0">
              <a:buNone/>
              <a:defRPr sz="633"/>
            </a:lvl4pPr>
            <a:lvl5pPr marL="578615" indent="0">
              <a:buNone/>
              <a:defRPr sz="633"/>
            </a:lvl5pPr>
            <a:lvl6pPr marL="723269" indent="0">
              <a:buNone/>
              <a:defRPr sz="633"/>
            </a:lvl6pPr>
            <a:lvl7pPr marL="867923" indent="0">
              <a:buNone/>
              <a:defRPr sz="633"/>
            </a:lvl7pPr>
            <a:lvl8pPr marL="1012577" indent="0">
              <a:buNone/>
              <a:defRPr sz="633"/>
            </a:lvl8pPr>
            <a:lvl9pPr marL="1157230" indent="0">
              <a:buNone/>
              <a:defRPr sz="633"/>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1792288" y="4869160"/>
            <a:ext cx="5486400" cy="648072"/>
          </a:xfrm>
        </p:spPr>
        <p:txBody>
          <a:bodyPr/>
          <a:lstStyle>
            <a:lvl1pPr marL="0" indent="0">
              <a:buNone/>
              <a:defRPr sz="443"/>
            </a:lvl1pPr>
            <a:lvl2pPr marL="144655" indent="0">
              <a:buNone/>
              <a:defRPr sz="380"/>
            </a:lvl2pPr>
            <a:lvl3pPr marL="289308" indent="0">
              <a:buNone/>
              <a:defRPr sz="316"/>
            </a:lvl3pPr>
            <a:lvl4pPr marL="433962" indent="0">
              <a:buNone/>
              <a:defRPr sz="285"/>
            </a:lvl4pPr>
            <a:lvl5pPr marL="578615" indent="0">
              <a:buNone/>
              <a:defRPr sz="285"/>
            </a:lvl5pPr>
            <a:lvl6pPr marL="723269" indent="0">
              <a:buNone/>
              <a:defRPr sz="285"/>
            </a:lvl6pPr>
            <a:lvl7pPr marL="867923" indent="0">
              <a:buNone/>
              <a:defRPr sz="285"/>
            </a:lvl7pPr>
            <a:lvl8pPr marL="1012577" indent="0">
              <a:buNone/>
              <a:defRPr sz="285"/>
            </a:lvl8pPr>
            <a:lvl9pPr marL="1157230" indent="0">
              <a:buNone/>
              <a:defRPr sz="285"/>
            </a:lvl9pPr>
          </a:lstStyle>
          <a:p>
            <a:pPr lvl="0"/>
            <a:r>
              <a:rPr lang="en-US"/>
              <a:t>Edit Master text styles</a:t>
            </a:r>
          </a:p>
        </p:txBody>
      </p:sp>
    </p:spTree>
    <p:extLst>
      <p:ext uri="{BB962C8B-B14F-4D97-AF65-F5344CB8AC3E}">
        <p14:creationId xmlns:p14="http://schemas.microsoft.com/office/powerpoint/2010/main" val="199519865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908720"/>
          </a:xfrm>
        </p:spPr>
        <p:txBody>
          <a:bodyPr>
            <a:normAutofit/>
          </a:bodyPr>
          <a:lstStyle>
            <a:lvl1pPr>
              <a:defRPr sz="2400"/>
            </a:lvl1pPr>
          </a:lstStyle>
          <a:p>
            <a:r>
              <a:rPr lang="en-US"/>
              <a:t>Click to edit Master title style</a:t>
            </a:r>
            <a:endParaRPr lang="en-GB" dirty="0"/>
          </a:p>
        </p:txBody>
      </p:sp>
      <p:sp>
        <p:nvSpPr>
          <p:cNvPr id="3" name="Vertical Text Placeholder 2"/>
          <p:cNvSpPr>
            <a:spLocks noGrp="1"/>
          </p:cNvSpPr>
          <p:nvPr>
            <p:ph type="body" orient="vert" idx="1"/>
          </p:nvPr>
        </p:nvSpPr>
        <p:spPr>
          <a:xfrm>
            <a:off x="685800" y="980728"/>
            <a:ext cx="7772400" cy="440283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cxnSp>
        <p:nvCxnSpPr>
          <p:cNvPr id="7" name="Straight Connector 6"/>
          <p:cNvCxnSpPr/>
          <p:nvPr/>
        </p:nvCxnSpPr>
        <p:spPr bwMode="auto">
          <a:xfrm>
            <a:off x="685800" y="908720"/>
            <a:ext cx="7772400" cy="0"/>
          </a:xfrm>
          <a:prstGeom prst="line">
            <a:avLst/>
          </a:prstGeom>
          <a:solidFill>
            <a:schemeClr val="accent1"/>
          </a:solidFill>
          <a:ln w="44450" cap="flat" cmpd="sng" algn="ctr">
            <a:solidFill>
              <a:schemeClr val="accent1"/>
            </a:solidFill>
            <a:prstDash val="solid"/>
            <a:round/>
            <a:headEnd type="none" w="med" len="med"/>
            <a:tailEnd type="none" w="med" len="med"/>
          </a:ln>
          <a:effectLst/>
        </p:spPr>
      </p:cxnSp>
      <p:sp>
        <p:nvSpPr>
          <p:cNvPr id="11" name="Rectangle 4"/>
          <p:cNvSpPr>
            <a:spLocks noGrp="1" noChangeArrowheads="1"/>
          </p:cNvSpPr>
          <p:nvPr>
            <p:ph type="dt" sz="half" idx="10"/>
          </p:nvPr>
        </p:nvSpPr>
        <p:spPr>
          <a:xfrm>
            <a:off x="6354198" y="5949280"/>
            <a:ext cx="1905000" cy="457200"/>
          </a:xfrm>
          <a:prstGeom prst="rect">
            <a:avLst/>
          </a:prstGeom>
          <a:ln/>
        </p:spPr>
        <p:txBody>
          <a:bodyPr/>
          <a:lstStyle>
            <a:lvl1pPr>
              <a:defRPr sz="900">
                <a:solidFill>
                  <a:schemeClr val="bg1"/>
                </a:solidFill>
              </a:defRPr>
            </a:lvl1pPr>
          </a:lstStyle>
          <a:p>
            <a:pPr>
              <a:defRPr/>
            </a:pPr>
            <a:endParaRPr lang="en-US" dirty="0"/>
          </a:p>
        </p:txBody>
      </p:sp>
      <p:sp>
        <p:nvSpPr>
          <p:cNvPr id="12" name="Rectangle 5"/>
          <p:cNvSpPr>
            <a:spLocks noGrp="1" noChangeArrowheads="1"/>
          </p:cNvSpPr>
          <p:nvPr>
            <p:ph type="ftr" sz="quarter" idx="11"/>
          </p:nvPr>
        </p:nvSpPr>
        <p:spPr>
          <a:xfrm>
            <a:off x="2681790" y="6461833"/>
            <a:ext cx="2895600" cy="457200"/>
          </a:xfrm>
          <a:prstGeom prst="rect">
            <a:avLst/>
          </a:prstGeom>
          <a:ln/>
        </p:spPr>
        <p:txBody>
          <a:bodyPr/>
          <a:lstStyle>
            <a:lvl1pPr>
              <a:defRPr sz="900">
                <a:solidFill>
                  <a:schemeClr val="bg1"/>
                </a:solidFill>
              </a:defRPr>
            </a:lvl1pPr>
          </a:lstStyle>
          <a:p>
            <a:pPr>
              <a:defRPr/>
            </a:pPr>
            <a:endParaRPr lang="en-US" dirty="0"/>
          </a:p>
        </p:txBody>
      </p:sp>
      <p:sp>
        <p:nvSpPr>
          <p:cNvPr id="13" name="Rectangle 6"/>
          <p:cNvSpPr>
            <a:spLocks noGrp="1" noChangeArrowheads="1"/>
          </p:cNvSpPr>
          <p:nvPr>
            <p:ph type="sldNum" sz="quarter" idx="12"/>
          </p:nvPr>
        </p:nvSpPr>
        <p:spPr>
          <a:xfrm>
            <a:off x="6354198" y="6453336"/>
            <a:ext cx="1905000" cy="457200"/>
          </a:xfrm>
          <a:prstGeom prst="rect">
            <a:avLst/>
          </a:prstGeom>
          <a:ln/>
        </p:spPr>
        <p:txBody>
          <a:bodyPr/>
          <a:lstStyle>
            <a:lvl1pPr>
              <a:defRPr sz="900">
                <a:solidFill>
                  <a:schemeClr val="bg1"/>
                </a:solidFill>
              </a:defRPr>
            </a:lvl1pPr>
          </a:lstStyle>
          <a:p>
            <a:fld id="{748ED5A5-580E-4954-828C-FBA94FFDB5EC}" type="slidenum">
              <a:rPr lang="en-US" altLang="en-US" smtClean="0"/>
              <a:pPr/>
              <a:t>‹#›</a:t>
            </a:fld>
            <a:endParaRPr lang="en-US" altLang="en-US" dirty="0"/>
          </a:p>
        </p:txBody>
      </p:sp>
    </p:spTree>
    <p:extLst>
      <p:ext uri="{BB962C8B-B14F-4D97-AF65-F5344CB8AC3E}">
        <p14:creationId xmlns:p14="http://schemas.microsoft.com/office/powerpoint/2010/main" val="419921355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72200" y="195605"/>
            <a:ext cx="1943100" cy="5486400"/>
          </a:xfrm>
        </p:spPr>
        <p:txBody>
          <a:bodyPr vert="eaVert">
            <a:normAutofit/>
          </a:bodyPr>
          <a:lstStyle>
            <a:lvl1pPr>
              <a:defRPr sz="2400"/>
            </a:lvl1pPr>
          </a:lstStyle>
          <a:p>
            <a:r>
              <a:rPr lang="en-US"/>
              <a:t>Click to edit Master title style</a:t>
            </a:r>
            <a:endParaRPr lang="en-GB" dirty="0"/>
          </a:p>
        </p:txBody>
      </p:sp>
      <p:sp>
        <p:nvSpPr>
          <p:cNvPr id="3" name="Vertical Text Placeholder 2"/>
          <p:cNvSpPr>
            <a:spLocks noGrp="1"/>
          </p:cNvSpPr>
          <p:nvPr>
            <p:ph type="body" orient="vert" idx="1"/>
          </p:nvPr>
        </p:nvSpPr>
        <p:spPr>
          <a:xfrm>
            <a:off x="695300" y="195605"/>
            <a:ext cx="5676900" cy="54864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xfrm>
            <a:off x="6138174" y="6093295"/>
            <a:ext cx="1905000" cy="340499"/>
          </a:xfrm>
          <a:prstGeom prst="rect">
            <a:avLst/>
          </a:prstGeom>
          <a:ln/>
        </p:spPr>
        <p:txBody>
          <a:bodyPr/>
          <a:lstStyle>
            <a:lvl1pPr>
              <a:defRPr sz="900">
                <a:solidFill>
                  <a:schemeClr val="bg1"/>
                </a:solidFill>
              </a:defRPr>
            </a:lvl1pPr>
          </a:lstStyle>
          <a:p>
            <a:pPr>
              <a:defRPr/>
            </a:pPr>
            <a:endParaRPr lang="en-US" dirty="0"/>
          </a:p>
        </p:txBody>
      </p:sp>
      <p:sp>
        <p:nvSpPr>
          <p:cNvPr id="5" name="Rectangle 5"/>
          <p:cNvSpPr>
            <a:spLocks noGrp="1" noChangeArrowheads="1"/>
          </p:cNvSpPr>
          <p:nvPr>
            <p:ph type="ftr" sz="quarter" idx="11"/>
          </p:nvPr>
        </p:nvSpPr>
        <p:spPr>
          <a:xfrm>
            <a:off x="2789802" y="6442292"/>
            <a:ext cx="2895600" cy="457200"/>
          </a:xfrm>
          <a:prstGeom prst="rect">
            <a:avLst/>
          </a:prstGeom>
          <a:ln/>
        </p:spPr>
        <p:txBody>
          <a:bodyPr/>
          <a:lstStyle>
            <a:lvl1pPr>
              <a:defRPr sz="900">
                <a:solidFill>
                  <a:schemeClr val="bg1"/>
                </a:solidFill>
              </a:defRPr>
            </a:lvl1pPr>
          </a:lstStyle>
          <a:p>
            <a:pPr>
              <a:defRPr/>
            </a:pPr>
            <a:endParaRPr lang="en-US" dirty="0"/>
          </a:p>
        </p:txBody>
      </p:sp>
      <p:sp>
        <p:nvSpPr>
          <p:cNvPr id="6" name="Rectangle 6"/>
          <p:cNvSpPr>
            <a:spLocks noGrp="1" noChangeArrowheads="1"/>
          </p:cNvSpPr>
          <p:nvPr>
            <p:ph type="sldNum" sz="quarter" idx="12"/>
          </p:nvPr>
        </p:nvSpPr>
        <p:spPr>
          <a:xfrm>
            <a:off x="6138174" y="6433795"/>
            <a:ext cx="1905000" cy="457200"/>
          </a:xfrm>
          <a:prstGeom prst="rect">
            <a:avLst/>
          </a:prstGeom>
          <a:ln/>
        </p:spPr>
        <p:txBody>
          <a:bodyPr/>
          <a:lstStyle>
            <a:lvl1pPr>
              <a:defRPr sz="900">
                <a:solidFill>
                  <a:schemeClr val="bg1"/>
                </a:solidFill>
              </a:defRPr>
            </a:lvl1pPr>
          </a:lstStyle>
          <a:p>
            <a:fld id="{2E6D2815-91A8-4AF6-8528-A9B73F732090}" type="slidenum">
              <a:rPr lang="en-US" altLang="en-US" smtClean="0"/>
              <a:pPr/>
              <a:t>‹#›</a:t>
            </a:fld>
            <a:endParaRPr lang="en-US" altLang="en-US" dirty="0"/>
          </a:p>
        </p:txBody>
      </p:sp>
    </p:spTree>
    <p:extLst>
      <p:ext uri="{BB962C8B-B14F-4D97-AF65-F5344CB8AC3E}">
        <p14:creationId xmlns:p14="http://schemas.microsoft.com/office/powerpoint/2010/main" val="355300578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End Slide">
    <p:bg>
      <p:bgPr>
        <a:solidFill>
          <a:schemeClr val="accent1"/>
        </a:solidFill>
        <a:effectLst/>
      </p:bgPr>
    </p:bg>
    <p:spTree>
      <p:nvGrpSpPr>
        <p:cNvPr id="1" name=""/>
        <p:cNvGrpSpPr/>
        <p:nvPr/>
      </p:nvGrpSpPr>
      <p:grpSpPr>
        <a:xfrm>
          <a:off x="0" y="0"/>
          <a:ext cx="0" cy="0"/>
          <a:chOff x="0" y="0"/>
          <a:chExt cx="0" cy="0"/>
        </a:xfrm>
      </p:grpSpPr>
      <p:sp>
        <p:nvSpPr>
          <p:cNvPr id="5" name="TextBox 4"/>
          <p:cNvSpPr txBox="1"/>
          <p:nvPr/>
        </p:nvSpPr>
        <p:spPr>
          <a:xfrm>
            <a:off x="4139953" y="1595194"/>
            <a:ext cx="2322257" cy="1061829"/>
          </a:xfrm>
          <a:prstGeom prst="rect">
            <a:avLst/>
          </a:prstGeom>
          <a:noFill/>
        </p:spPr>
        <p:txBody>
          <a:bodyPr wrap="square" rtlCol="0">
            <a:spAutoFit/>
          </a:bodyPr>
          <a:lstStyle/>
          <a:p>
            <a:pPr algn="ctr"/>
            <a:r>
              <a:rPr lang="en-GB" sz="2100" i="0" dirty="0">
                <a:solidFill>
                  <a:schemeClr val="bg1"/>
                </a:solidFill>
              </a:rPr>
              <a:t>The voice of the home building industry</a:t>
            </a:r>
          </a:p>
        </p:txBody>
      </p:sp>
      <p:sp>
        <p:nvSpPr>
          <p:cNvPr id="7" name="TextBox 6"/>
          <p:cNvSpPr txBox="1"/>
          <p:nvPr/>
        </p:nvSpPr>
        <p:spPr>
          <a:xfrm>
            <a:off x="2573778" y="3775135"/>
            <a:ext cx="5790616" cy="276999"/>
          </a:xfrm>
          <a:prstGeom prst="rect">
            <a:avLst/>
          </a:prstGeom>
          <a:noFill/>
        </p:spPr>
        <p:txBody>
          <a:bodyPr wrap="square" rtlCol="0">
            <a:spAutoFit/>
          </a:bodyPr>
          <a:lstStyle/>
          <a:p>
            <a:r>
              <a:rPr lang="en-GB" sz="1200" b="0" dirty="0" err="1">
                <a:solidFill>
                  <a:schemeClr val="bg1"/>
                </a:solidFill>
              </a:rPr>
              <a:t>www.hbf.co.uk</a:t>
            </a:r>
            <a:r>
              <a:rPr lang="en-GB" sz="1200" b="0" dirty="0">
                <a:solidFill>
                  <a:schemeClr val="bg1"/>
                </a:solidFill>
              </a:rPr>
              <a:t> |</a:t>
            </a:r>
            <a:r>
              <a:rPr lang="en-GB" sz="1200" b="0" baseline="0" dirty="0">
                <a:solidFill>
                  <a:schemeClr val="bg1"/>
                </a:solidFill>
              </a:rPr>
              <a:t> 0207 960 1600 | twitter: @</a:t>
            </a:r>
            <a:r>
              <a:rPr lang="en-GB" sz="1200" b="0" baseline="0" dirty="0" err="1">
                <a:solidFill>
                  <a:schemeClr val="bg1"/>
                </a:solidFill>
              </a:rPr>
              <a:t>homebuildersfed</a:t>
            </a:r>
            <a:endParaRPr lang="en-GB" sz="1200" b="0" dirty="0">
              <a:solidFill>
                <a:schemeClr val="bg1"/>
              </a:solidFill>
            </a:endParaRPr>
          </a:p>
        </p:txBody>
      </p:sp>
      <p:pic>
        <p:nvPicPr>
          <p:cNvPr id="6" name="Picture 5">
            <a:extLst>
              <a:ext uri="{FF2B5EF4-FFF2-40B4-BE49-F238E27FC236}">
                <a16:creationId xmlns:a16="http://schemas.microsoft.com/office/drawing/2014/main" id="{B20DB6DD-2B94-49BB-9234-2FF1F31AA49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438154" y="1268761"/>
            <a:ext cx="1845814" cy="1845814"/>
          </a:xfrm>
          <a:prstGeom prst="rect">
            <a:avLst/>
          </a:prstGeom>
        </p:spPr>
      </p:pic>
    </p:spTree>
    <p:extLst>
      <p:ext uri="{BB962C8B-B14F-4D97-AF65-F5344CB8AC3E}">
        <p14:creationId xmlns:p14="http://schemas.microsoft.com/office/powerpoint/2010/main" val="3043366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ection Header_TEAL">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08579" y="2042458"/>
            <a:ext cx="7772400" cy="1362075"/>
          </a:xfrm>
        </p:spPr>
        <p:txBody>
          <a:bodyPr anchor="t">
            <a:normAutofit/>
          </a:bodyPr>
          <a:lstStyle>
            <a:lvl1pPr algn="ctr">
              <a:defRPr sz="2100" b="1" cap="all"/>
            </a:lvl1pPr>
          </a:lstStyle>
          <a:p>
            <a:r>
              <a:rPr lang="en-US"/>
              <a:t>Click to edit Master title style</a:t>
            </a:r>
            <a:endParaRPr lang="en-GB" dirty="0"/>
          </a:p>
        </p:txBody>
      </p:sp>
    </p:spTree>
    <p:extLst>
      <p:ext uri="{BB962C8B-B14F-4D97-AF65-F5344CB8AC3E}">
        <p14:creationId xmlns:p14="http://schemas.microsoft.com/office/powerpoint/2010/main" val="928499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ction Header_PURPLE">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08579" y="2042458"/>
            <a:ext cx="7772400" cy="1362075"/>
          </a:xfrm>
        </p:spPr>
        <p:txBody>
          <a:bodyPr anchor="t">
            <a:normAutofit/>
          </a:bodyPr>
          <a:lstStyle>
            <a:lvl1pPr algn="ctr">
              <a:defRPr sz="2100" b="1" cap="all"/>
            </a:lvl1pPr>
          </a:lstStyle>
          <a:p>
            <a:r>
              <a:rPr lang="en-US"/>
              <a:t>Click to edit Master title style</a:t>
            </a:r>
            <a:endParaRPr lang="en-GB" dirty="0"/>
          </a:p>
        </p:txBody>
      </p:sp>
    </p:spTree>
    <p:extLst>
      <p:ext uri="{BB962C8B-B14F-4D97-AF65-F5344CB8AC3E}">
        <p14:creationId xmlns:p14="http://schemas.microsoft.com/office/powerpoint/2010/main" val="990001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Header_PINK">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08579" y="2042458"/>
            <a:ext cx="7772400" cy="1362075"/>
          </a:xfrm>
        </p:spPr>
        <p:txBody>
          <a:bodyPr anchor="t">
            <a:normAutofit/>
          </a:bodyPr>
          <a:lstStyle>
            <a:lvl1pPr algn="ctr">
              <a:defRPr sz="2100" b="1" cap="all"/>
            </a:lvl1pPr>
          </a:lstStyle>
          <a:p>
            <a:r>
              <a:rPr lang="en-US"/>
              <a:t>Click to edit Master title style</a:t>
            </a:r>
            <a:endParaRPr lang="en-GB" dirty="0"/>
          </a:p>
        </p:txBody>
      </p:sp>
    </p:spTree>
    <p:extLst>
      <p:ext uri="{BB962C8B-B14F-4D97-AF65-F5344CB8AC3E}">
        <p14:creationId xmlns:p14="http://schemas.microsoft.com/office/powerpoint/2010/main" val="3571204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Section Header_GREEN">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08579" y="2042458"/>
            <a:ext cx="7772400" cy="1362075"/>
          </a:xfrm>
        </p:spPr>
        <p:txBody>
          <a:bodyPr anchor="t">
            <a:normAutofit/>
          </a:bodyPr>
          <a:lstStyle>
            <a:lvl1pPr algn="ctr">
              <a:defRPr sz="2100" b="1" cap="all"/>
            </a:lvl1pPr>
          </a:lstStyle>
          <a:p>
            <a:r>
              <a:rPr lang="en-US"/>
              <a:t>Click to edit Master title style</a:t>
            </a:r>
            <a:endParaRPr lang="en-GB" dirty="0"/>
          </a:p>
        </p:txBody>
      </p:sp>
    </p:spTree>
    <p:extLst>
      <p:ext uri="{BB962C8B-B14F-4D97-AF65-F5344CB8AC3E}">
        <p14:creationId xmlns:p14="http://schemas.microsoft.com/office/powerpoint/2010/main" val="3086518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Section Header_LIME">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08579" y="2042458"/>
            <a:ext cx="7772400" cy="1362075"/>
          </a:xfrm>
        </p:spPr>
        <p:txBody>
          <a:bodyPr anchor="t">
            <a:normAutofit/>
          </a:bodyPr>
          <a:lstStyle>
            <a:lvl1pPr algn="ctr">
              <a:defRPr sz="2100" b="1" cap="all"/>
            </a:lvl1pPr>
          </a:lstStyle>
          <a:p>
            <a:r>
              <a:rPr lang="en-US"/>
              <a:t>Click to edit Master title style</a:t>
            </a:r>
            <a:endParaRPr lang="en-GB" dirty="0"/>
          </a:p>
        </p:txBody>
      </p:sp>
    </p:spTree>
    <p:extLst>
      <p:ext uri="{BB962C8B-B14F-4D97-AF65-F5344CB8AC3E}">
        <p14:creationId xmlns:p14="http://schemas.microsoft.com/office/powerpoint/2010/main" val="3017537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9849"/>
            <a:ext cx="7772400" cy="906555"/>
          </a:xfrm>
        </p:spPr>
        <p:txBody>
          <a:bodyPr>
            <a:normAutofit/>
          </a:bodyPr>
          <a:lstStyle>
            <a:lvl1pPr>
              <a:defRPr sz="2400"/>
            </a:lvl1pPr>
          </a:lstStyle>
          <a:p>
            <a:r>
              <a:rPr lang="en-US"/>
              <a:t>Click to edit Master title style</a:t>
            </a:r>
            <a:endParaRPr lang="en-GB" dirty="0"/>
          </a:p>
        </p:txBody>
      </p:sp>
      <p:sp>
        <p:nvSpPr>
          <p:cNvPr id="3" name="Content Placeholder 2"/>
          <p:cNvSpPr>
            <a:spLocks noGrp="1"/>
          </p:cNvSpPr>
          <p:nvPr>
            <p:ph sz="half" idx="1"/>
          </p:nvPr>
        </p:nvSpPr>
        <p:spPr>
          <a:xfrm>
            <a:off x="685800" y="1182082"/>
            <a:ext cx="3810000" cy="4407158"/>
          </a:xfrm>
        </p:spPr>
        <p:txBody>
          <a:bodyPr/>
          <a:lstStyle>
            <a:lvl1pPr>
              <a:defRPr sz="886"/>
            </a:lvl1pPr>
            <a:lvl2pPr>
              <a:defRPr sz="760"/>
            </a:lvl2pPr>
            <a:lvl3pPr>
              <a:defRPr sz="633"/>
            </a:lvl3pPr>
            <a:lvl4pPr>
              <a:defRPr sz="570"/>
            </a:lvl4pPr>
            <a:lvl5pPr>
              <a:defRPr sz="570"/>
            </a:lvl5pPr>
            <a:lvl6pPr>
              <a:defRPr sz="570"/>
            </a:lvl6pPr>
            <a:lvl7pPr>
              <a:defRPr sz="570"/>
            </a:lvl7pPr>
            <a:lvl8pPr>
              <a:defRPr sz="570"/>
            </a:lvl8pPr>
            <a:lvl9pPr>
              <a:defRPr sz="57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680012" y="1196752"/>
            <a:ext cx="3778188" cy="4407158"/>
          </a:xfrm>
        </p:spPr>
        <p:txBody>
          <a:bodyPr/>
          <a:lstStyle>
            <a:lvl1pPr>
              <a:defRPr sz="886"/>
            </a:lvl1pPr>
            <a:lvl2pPr>
              <a:defRPr sz="760"/>
            </a:lvl2pPr>
            <a:lvl3pPr>
              <a:defRPr sz="633"/>
            </a:lvl3pPr>
            <a:lvl4pPr>
              <a:defRPr sz="570"/>
            </a:lvl4pPr>
            <a:lvl5pPr>
              <a:defRPr sz="570"/>
            </a:lvl5pPr>
            <a:lvl6pPr>
              <a:defRPr sz="570"/>
            </a:lvl6pPr>
            <a:lvl7pPr>
              <a:defRPr sz="570"/>
            </a:lvl7pPr>
            <a:lvl8pPr>
              <a:defRPr sz="570"/>
            </a:lvl8pPr>
            <a:lvl9pPr>
              <a:defRPr sz="57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cxnSp>
        <p:nvCxnSpPr>
          <p:cNvPr id="8" name="Straight Connector 7"/>
          <p:cNvCxnSpPr/>
          <p:nvPr/>
        </p:nvCxnSpPr>
        <p:spPr bwMode="auto">
          <a:xfrm>
            <a:off x="685800" y="980728"/>
            <a:ext cx="7772400" cy="0"/>
          </a:xfrm>
          <a:prstGeom prst="line">
            <a:avLst/>
          </a:prstGeom>
          <a:solidFill>
            <a:schemeClr val="accent1"/>
          </a:solidFill>
          <a:ln w="44450" cap="flat" cmpd="sng" algn="ctr">
            <a:solidFill>
              <a:schemeClr val="accent1"/>
            </a:solidFill>
            <a:prstDash val="solid"/>
            <a:round/>
            <a:headEnd type="none" w="med" len="med"/>
            <a:tailEnd type="none" w="med" len="med"/>
          </a:ln>
          <a:effectLst/>
        </p:spPr>
      </p:cxnSp>
    </p:spTree>
    <p:extLst>
      <p:ext uri="{BB962C8B-B14F-4D97-AF65-F5344CB8AC3E}">
        <p14:creationId xmlns:p14="http://schemas.microsoft.com/office/powerpoint/2010/main" val="1646983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20" Type="http://schemas.openxmlformats.org/officeDocument/2006/relationships/image" Target="../media/image2.png"/><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19" Type="http://schemas.openxmlformats.org/officeDocument/2006/relationships/image" Target="../media/image1.png"/><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29A8326-60D2-4F27-B2B8-177D8B9E3D9A}"/>
              </a:ext>
            </a:extLst>
          </p:cNvPr>
          <p:cNvPicPr>
            <a:picLocks noChangeAspect="1"/>
          </p:cNvPicPr>
          <p:nvPr userDrawn="1"/>
        </p:nvPicPr>
        <p:blipFill rotWithShape="1">
          <a:blip r:embed="rId19" cstate="print">
            <a:extLst>
              <a:ext uri="{28A0092B-C50C-407E-A947-70E740481C1C}">
                <a14:useLocalDpi xmlns:a14="http://schemas.microsoft.com/office/drawing/2010/main" val="0"/>
              </a:ext>
            </a:extLst>
          </a:blip>
          <a:srcRect b="68762"/>
          <a:stretch/>
        </p:blipFill>
        <p:spPr>
          <a:xfrm>
            <a:off x="0" y="5624601"/>
            <a:ext cx="9144000" cy="1233399"/>
          </a:xfrm>
          <a:prstGeom prst="rect">
            <a:avLst/>
          </a:prstGeom>
        </p:spPr>
      </p:pic>
      <p:sp>
        <p:nvSpPr>
          <p:cNvPr id="1026" name="Rectangle 2"/>
          <p:cNvSpPr>
            <a:spLocks noGrp="1" noChangeArrowheads="1"/>
          </p:cNvSpPr>
          <p:nvPr>
            <p:ph type="title"/>
          </p:nvPr>
        </p:nvSpPr>
        <p:spPr bwMode="auto">
          <a:xfrm>
            <a:off x="685800" y="100417"/>
            <a:ext cx="7772400" cy="70788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p>
            <a:pPr lvl="0"/>
            <a:r>
              <a:rPr lang="en-US"/>
              <a:t>Click to edit Master title style</a:t>
            </a:r>
            <a:endParaRPr lang="en-GB" dirty="0"/>
          </a:p>
        </p:txBody>
      </p:sp>
      <p:sp>
        <p:nvSpPr>
          <p:cNvPr id="1027" name="Rectangle 3"/>
          <p:cNvSpPr>
            <a:spLocks noGrp="1" noChangeArrowheads="1"/>
          </p:cNvSpPr>
          <p:nvPr>
            <p:ph type="body" idx="1"/>
          </p:nvPr>
        </p:nvSpPr>
        <p:spPr bwMode="auto">
          <a:xfrm>
            <a:off x="685800" y="919832"/>
            <a:ext cx="7772400" cy="4463751"/>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1" name="Rectangle 4"/>
          <p:cNvSpPr>
            <a:spLocks noGrp="1" noChangeArrowheads="1"/>
          </p:cNvSpPr>
          <p:nvPr>
            <p:ph type="dt" sz="half" idx="2"/>
          </p:nvPr>
        </p:nvSpPr>
        <p:spPr>
          <a:xfrm>
            <a:off x="6126206" y="6093296"/>
            <a:ext cx="1905000" cy="280606"/>
          </a:xfrm>
          <a:prstGeom prst="rect">
            <a:avLst/>
          </a:prstGeom>
          <a:ln/>
        </p:spPr>
        <p:txBody>
          <a:bodyPr/>
          <a:lstStyle>
            <a:lvl1pPr>
              <a:defRPr sz="900">
                <a:solidFill>
                  <a:schemeClr val="bg1"/>
                </a:solidFill>
              </a:defRPr>
            </a:lvl1pPr>
          </a:lstStyle>
          <a:p>
            <a:pPr>
              <a:defRPr/>
            </a:pPr>
            <a:endParaRPr lang="en-US" dirty="0"/>
          </a:p>
        </p:txBody>
      </p:sp>
      <p:sp>
        <p:nvSpPr>
          <p:cNvPr id="12" name="Rectangle 5"/>
          <p:cNvSpPr>
            <a:spLocks noGrp="1" noChangeArrowheads="1"/>
          </p:cNvSpPr>
          <p:nvPr>
            <p:ph type="ftr" sz="quarter" idx="3"/>
          </p:nvPr>
        </p:nvSpPr>
        <p:spPr>
          <a:xfrm>
            <a:off x="3010781" y="6404094"/>
            <a:ext cx="2895600" cy="457200"/>
          </a:xfrm>
          <a:prstGeom prst="rect">
            <a:avLst/>
          </a:prstGeom>
          <a:ln/>
        </p:spPr>
        <p:txBody>
          <a:bodyPr/>
          <a:lstStyle>
            <a:lvl1pPr>
              <a:defRPr sz="900">
                <a:solidFill>
                  <a:schemeClr val="bg1"/>
                </a:solidFill>
              </a:defRPr>
            </a:lvl1pPr>
          </a:lstStyle>
          <a:p>
            <a:pPr>
              <a:defRPr/>
            </a:pPr>
            <a:endParaRPr lang="en-US" dirty="0"/>
          </a:p>
        </p:txBody>
      </p:sp>
      <p:sp>
        <p:nvSpPr>
          <p:cNvPr id="13" name="Rectangle 6"/>
          <p:cNvSpPr>
            <a:spLocks noGrp="1" noChangeArrowheads="1"/>
          </p:cNvSpPr>
          <p:nvPr>
            <p:ph type="sldNum" sz="quarter" idx="4"/>
          </p:nvPr>
        </p:nvSpPr>
        <p:spPr>
          <a:xfrm>
            <a:off x="6125204" y="6400800"/>
            <a:ext cx="1905000" cy="457200"/>
          </a:xfrm>
          <a:prstGeom prst="rect">
            <a:avLst/>
          </a:prstGeom>
          <a:ln/>
        </p:spPr>
        <p:txBody>
          <a:bodyPr/>
          <a:lstStyle>
            <a:lvl1pPr>
              <a:defRPr sz="900">
                <a:solidFill>
                  <a:schemeClr val="bg1"/>
                </a:solidFill>
              </a:defRPr>
            </a:lvl1pPr>
          </a:lstStyle>
          <a:p>
            <a:fld id="{46D6F297-C1B4-4AE0-B694-AD27B31F12B9}" type="slidenum">
              <a:rPr lang="en-US" altLang="en-US" smtClean="0"/>
              <a:pPr/>
              <a:t>‹#›</a:t>
            </a:fld>
            <a:endParaRPr lang="en-US" altLang="en-US" dirty="0"/>
          </a:p>
        </p:txBody>
      </p:sp>
      <p:pic>
        <p:nvPicPr>
          <p:cNvPr id="5" name="Picture 4">
            <a:extLst>
              <a:ext uri="{FF2B5EF4-FFF2-40B4-BE49-F238E27FC236}">
                <a16:creationId xmlns:a16="http://schemas.microsoft.com/office/drawing/2014/main" id="{F266E1B5-2434-4E33-AE57-10FF60E1F1A9}"/>
              </a:ext>
            </a:extLst>
          </p:cNvPr>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8216075" y="5824507"/>
            <a:ext cx="691558" cy="691558"/>
          </a:xfrm>
          <a:prstGeom prst="rect">
            <a:avLst/>
          </a:prstGeom>
        </p:spPr>
      </p:pic>
    </p:spTree>
    <p:extLst>
      <p:ext uri="{BB962C8B-B14F-4D97-AF65-F5344CB8AC3E}">
        <p14:creationId xmlns:p14="http://schemas.microsoft.com/office/powerpoint/2010/main" val="244109028"/>
      </p:ext>
    </p:extLst>
  </p:cSld>
  <p:clrMap bg1="lt1" tx1="dk1" bg2="lt2" tx2="dk2" accent1="accent1" accent2="accent2" accent3="accent3" accent4="accent4" accent5="accent5" accent6="accent6" hlink="hlink" folHlink="folHlink"/>
  <p:sldLayoutIdLst>
    <p:sldLayoutId id="2147484537" r:id="rId1"/>
    <p:sldLayoutId id="2147484538" r:id="rId2"/>
    <p:sldLayoutId id="2147484539" r:id="rId3"/>
    <p:sldLayoutId id="2147484551" r:id="rId4"/>
    <p:sldLayoutId id="2147484552" r:id="rId5"/>
    <p:sldLayoutId id="2147484553" r:id="rId6"/>
    <p:sldLayoutId id="2147484554" r:id="rId7"/>
    <p:sldLayoutId id="2147484555" r:id="rId8"/>
    <p:sldLayoutId id="2147484540" r:id="rId9"/>
    <p:sldLayoutId id="2147484541" r:id="rId10"/>
    <p:sldLayoutId id="2147484542" r:id="rId11"/>
    <p:sldLayoutId id="2147484544" r:id="rId12"/>
    <p:sldLayoutId id="2147484546" r:id="rId13"/>
    <p:sldLayoutId id="2147484547" r:id="rId14"/>
    <p:sldLayoutId id="2147484548" r:id="rId15"/>
    <p:sldLayoutId id="2147484549" r:id="rId16"/>
    <p:sldLayoutId id="2147484550" r:id="rId17"/>
  </p:sldLayoutIdLst>
  <p:txStyles>
    <p:titleStyle>
      <a:lvl1pPr algn="l" rtl="0" eaLnBrk="1" fontAlgn="base" hangingPunct="1">
        <a:spcBef>
          <a:spcPct val="0"/>
        </a:spcBef>
        <a:spcAft>
          <a:spcPct val="0"/>
        </a:spcAft>
        <a:defRPr sz="2250">
          <a:solidFill>
            <a:schemeClr val="tx2"/>
          </a:solidFill>
          <a:latin typeface="+mj-lt"/>
          <a:ea typeface="+mj-ea"/>
          <a:cs typeface="ＭＳ Ｐゴシック"/>
        </a:defRPr>
      </a:lvl1pPr>
      <a:lvl2pPr algn="l" rtl="0" eaLnBrk="1" fontAlgn="base" hangingPunct="1">
        <a:spcBef>
          <a:spcPct val="0"/>
        </a:spcBef>
        <a:spcAft>
          <a:spcPct val="0"/>
        </a:spcAft>
        <a:defRPr sz="1392">
          <a:solidFill>
            <a:srgbClr val="6E7768"/>
          </a:solidFill>
          <a:latin typeface="Arial" charset="0"/>
          <a:ea typeface="ＭＳ Ｐゴシック" pitchFamily="1" charset="-128"/>
          <a:cs typeface="ＭＳ Ｐゴシック"/>
        </a:defRPr>
      </a:lvl2pPr>
      <a:lvl3pPr algn="l" rtl="0" eaLnBrk="1" fontAlgn="base" hangingPunct="1">
        <a:spcBef>
          <a:spcPct val="0"/>
        </a:spcBef>
        <a:spcAft>
          <a:spcPct val="0"/>
        </a:spcAft>
        <a:defRPr sz="1392">
          <a:solidFill>
            <a:srgbClr val="6E7768"/>
          </a:solidFill>
          <a:latin typeface="Arial" charset="0"/>
          <a:ea typeface="ＭＳ Ｐゴシック" pitchFamily="1" charset="-128"/>
          <a:cs typeface="ＭＳ Ｐゴシック"/>
        </a:defRPr>
      </a:lvl3pPr>
      <a:lvl4pPr algn="l" rtl="0" eaLnBrk="1" fontAlgn="base" hangingPunct="1">
        <a:spcBef>
          <a:spcPct val="0"/>
        </a:spcBef>
        <a:spcAft>
          <a:spcPct val="0"/>
        </a:spcAft>
        <a:defRPr sz="1392">
          <a:solidFill>
            <a:srgbClr val="6E7768"/>
          </a:solidFill>
          <a:latin typeface="Arial" charset="0"/>
          <a:ea typeface="ＭＳ Ｐゴシック" pitchFamily="1" charset="-128"/>
          <a:cs typeface="ＭＳ Ｐゴシック"/>
        </a:defRPr>
      </a:lvl4pPr>
      <a:lvl5pPr algn="l" rtl="0" eaLnBrk="1" fontAlgn="base" hangingPunct="1">
        <a:spcBef>
          <a:spcPct val="0"/>
        </a:spcBef>
        <a:spcAft>
          <a:spcPct val="0"/>
        </a:spcAft>
        <a:defRPr sz="1392">
          <a:solidFill>
            <a:srgbClr val="6E7768"/>
          </a:solidFill>
          <a:latin typeface="Arial" charset="0"/>
          <a:ea typeface="ＭＳ Ｐゴシック" pitchFamily="1" charset="-128"/>
          <a:cs typeface="ＭＳ Ｐゴシック"/>
        </a:defRPr>
      </a:lvl5pPr>
      <a:lvl6pPr marL="144655" algn="ctr" rtl="0" eaLnBrk="1" fontAlgn="base" hangingPunct="1">
        <a:spcBef>
          <a:spcPct val="0"/>
        </a:spcBef>
        <a:spcAft>
          <a:spcPct val="0"/>
        </a:spcAft>
        <a:defRPr sz="1392">
          <a:solidFill>
            <a:schemeClr val="tx2"/>
          </a:solidFill>
          <a:latin typeface="Arial" charset="0"/>
          <a:ea typeface="ＭＳ Ｐゴシック" pitchFamily="1" charset="-128"/>
        </a:defRPr>
      </a:lvl6pPr>
      <a:lvl7pPr marL="289308" algn="ctr" rtl="0" eaLnBrk="1" fontAlgn="base" hangingPunct="1">
        <a:spcBef>
          <a:spcPct val="0"/>
        </a:spcBef>
        <a:spcAft>
          <a:spcPct val="0"/>
        </a:spcAft>
        <a:defRPr sz="1392">
          <a:solidFill>
            <a:schemeClr val="tx2"/>
          </a:solidFill>
          <a:latin typeface="Arial" charset="0"/>
          <a:ea typeface="ＭＳ Ｐゴシック" pitchFamily="1" charset="-128"/>
        </a:defRPr>
      </a:lvl7pPr>
      <a:lvl8pPr marL="433962" algn="ctr" rtl="0" eaLnBrk="1" fontAlgn="base" hangingPunct="1">
        <a:spcBef>
          <a:spcPct val="0"/>
        </a:spcBef>
        <a:spcAft>
          <a:spcPct val="0"/>
        </a:spcAft>
        <a:defRPr sz="1392">
          <a:solidFill>
            <a:schemeClr val="tx2"/>
          </a:solidFill>
          <a:latin typeface="Arial" charset="0"/>
          <a:ea typeface="ＭＳ Ｐゴシック" pitchFamily="1" charset="-128"/>
        </a:defRPr>
      </a:lvl8pPr>
      <a:lvl9pPr marL="578615" algn="ctr" rtl="0" eaLnBrk="1" fontAlgn="base" hangingPunct="1">
        <a:spcBef>
          <a:spcPct val="0"/>
        </a:spcBef>
        <a:spcAft>
          <a:spcPct val="0"/>
        </a:spcAft>
        <a:defRPr sz="1392">
          <a:solidFill>
            <a:schemeClr val="tx2"/>
          </a:solidFill>
          <a:latin typeface="Arial" charset="0"/>
          <a:ea typeface="ＭＳ Ｐゴシック" pitchFamily="1" charset="-128"/>
        </a:defRPr>
      </a:lvl9pPr>
    </p:titleStyle>
    <p:bodyStyle>
      <a:lvl1pPr marL="108491" indent="-108491" algn="l" rtl="0" eaLnBrk="1" fontAlgn="base" hangingPunct="1">
        <a:spcBef>
          <a:spcPct val="20000"/>
        </a:spcBef>
        <a:spcAft>
          <a:spcPct val="0"/>
        </a:spcAft>
        <a:buChar char="•"/>
        <a:defRPr sz="1575">
          <a:solidFill>
            <a:schemeClr val="tx2"/>
          </a:solidFill>
          <a:latin typeface="+mn-lt"/>
          <a:ea typeface="+mn-ea"/>
          <a:cs typeface="ＭＳ Ｐゴシック"/>
        </a:defRPr>
      </a:lvl1pPr>
      <a:lvl2pPr marL="235063" indent="-90409" algn="l" rtl="0" eaLnBrk="1" fontAlgn="base" hangingPunct="1">
        <a:spcBef>
          <a:spcPct val="20000"/>
        </a:spcBef>
        <a:spcAft>
          <a:spcPct val="0"/>
        </a:spcAft>
        <a:buChar char="–"/>
        <a:defRPr sz="1350">
          <a:solidFill>
            <a:schemeClr val="tx2"/>
          </a:solidFill>
          <a:latin typeface="+mn-lt"/>
          <a:ea typeface="+mn-ea"/>
          <a:cs typeface="ＭＳ Ｐゴシック"/>
        </a:defRPr>
      </a:lvl2pPr>
      <a:lvl3pPr marL="361635" indent="-72327" algn="l" rtl="0" eaLnBrk="1" fontAlgn="base" hangingPunct="1">
        <a:spcBef>
          <a:spcPct val="20000"/>
        </a:spcBef>
        <a:spcAft>
          <a:spcPct val="0"/>
        </a:spcAft>
        <a:buChar char="•"/>
        <a:defRPr sz="1200">
          <a:solidFill>
            <a:schemeClr val="tx2"/>
          </a:solidFill>
          <a:latin typeface="+mn-lt"/>
          <a:ea typeface="+mn-ea"/>
          <a:cs typeface="ＭＳ Ｐゴシック"/>
        </a:defRPr>
      </a:lvl3pPr>
      <a:lvl4pPr marL="506288" indent="-72327" algn="l" rtl="0" eaLnBrk="1" fontAlgn="base" hangingPunct="1">
        <a:spcBef>
          <a:spcPct val="20000"/>
        </a:spcBef>
        <a:spcAft>
          <a:spcPct val="0"/>
        </a:spcAft>
        <a:buChar char="–"/>
        <a:defRPr sz="1050">
          <a:solidFill>
            <a:schemeClr val="tx2"/>
          </a:solidFill>
          <a:latin typeface="+mn-lt"/>
          <a:ea typeface="+mn-ea"/>
          <a:cs typeface="ＭＳ Ｐゴシック"/>
        </a:defRPr>
      </a:lvl4pPr>
      <a:lvl5pPr marL="650943" indent="-72327" algn="l" rtl="0" eaLnBrk="1" fontAlgn="base" hangingPunct="1">
        <a:spcBef>
          <a:spcPct val="20000"/>
        </a:spcBef>
        <a:spcAft>
          <a:spcPct val="0"/>
        </a:spcAft>
        <a:buChar char="»"/>
        <a:defRPr sz="900">
          <a:solidFill>
            <a:schemeClr val="tx2"/>
          </a:solidFill>
          <a:latin typeface="+mn-lt"/>
          <a:ea typeface="+mn-ea"/>
          <a:cs typeface="ＭＳ Ｐゴシック"/>
        </a:defRPr>
      </a:lvl5pPr>
      <a:lvl6pPr marL="795595" indent="-72327" algn="l" rtl="0" eaLnBrk="1" fontAlgn="base" hangingPunct="1">
        <a:spcBef>
          <a:spcPct val="20000"/>
        </a:spcBef>
        <a:spcAft>
          <a:spcPct val="0"/>
        </a:spcAft>
        <a:buChar char="»"/>
        <a:defRPr sz="633">
          <a:solidFill>
            <a:schemeClr val="tx1"/>
          </a:solidFill>
          <a:latin typeface="+mn-lt"/>
          <a:ea typeface="+mn-ea"/>
        </a:defRPr>
      </a:lvl6pPr>
      <a:lvl7pPr marL="940250" indent="-72327" algn="l" rtl="0" eaLnBrk="1" fontAlgn="base" hangingPunct="1">
        <a:spcBef>
          <a:spcPct val="20000"/>
        </a:spcBef>
        <a:spcAft>
          <a:spcPct val="0"/>
        </a:spcAft>
        <a:buChar char="»"/>
        <a:defRPr sz="633">
          <a:solidFill>
            <a:schemeClr val="tx1"/>
          </a:solidFill>
          <a:latin typeface="+mn-lt"/>
          <a:ea typeface="+mn-ea"/>
        </a:defRPr>
      </a:lvl7pPr>
      <a:lvl8pPr marL="1084904" indent="-72327" algn="l" rtl="0" eaLnBrk="1" fontAlgn="base" hangingPunct="1">
        <a:spcBef>
          <a:spcPct val="20000"/>
        </a:spcBef>
        <a:spcAft>
          <a:spcPct val="0"/>
        </a:spcAft>
        <a:buChar char="»"/>
        <a:defRPr sz="633">
          <a:solidFill>
            <a:schemeClr val="tx1"/>
          </a:solidFill>
          <a:latin typeface="+mn-lt"/>
          <a:ea typeface="+mn-ea"/>
        </a:defRPr>
      </a:lvl8pPr>
      <a:lvl9pPr marL="1229558" indent="-72327" algn="l" rtl="0" eaLnBrk="1" fontAlgn="base" hangingPunct="1">
        <a:spcBef>
          <a:spcPct val="20000"/>
        </a:spcBef>
        <a:spcAft>
          <a:spcPct val="0"/>
        </a:spcAft>
        <a:buChar char="»"/>
        <a:defRPr sz="633">
          <a:solidFill>
            <a:schemeClr val="tx1"/>
          </a:solidFill>
          <a:latin typeface="+mn-lt"/>
          <a:ea typeface="+mn-ea"/>
        </a:defRPr>
      </a:lvl9pPr>
    </p:bodyStyle>
    <p:otherStyle>
      <a:defPPr>
        <a:defRPr lang="en-US"/>
      </a:defPPr>
      <a:lvl1pPr marL="0" algn="l" defTabSz="289308" rtl="0" eaLnBrk="1" latinLnBrk="0" hangingPunct="1">
        <a:defRPr sz="570" kern="1200">
          <a:solidFill>
            <a:schemeClr val="tx1"/>
          </a:solidFill>
          <a:latin typeface="+mn-lt"/>
          <a:ea typeface="+mn-ea"/>
          <a:cs typeface="+mn-cs"/>
        </a:defRPr>
      </a:lvl1pPr>
      <a:lvl2pPr marL="144655" algn="l" defTabSz="289308" rtl="0" eaLnBrk="1" latinLnBrk="0" hangingPunct="1">
        <a:defRPr sz="570" kern="1200">
          <a:solidFill>
            <a:schemeClr val="tx1"/>
          </a:solidFill>
          <a:latin typeface="+mn-lt"/>
          <a:ea typeface="+mn-ea"/>
          <a:cs typeface="+mn-cs"/>
        </a:defRPr>
      </a:lvl2pPr>
      <a:lvl3pPr marL="289308" algn="l" defTabSz="289308" rtl="0" eaLnBrk="1" latinLnBrk="0" hangingPunct="1">
        <a:defRPr sz="570" kern="1200">
          <a:solidFill>
            <a:schemeClr val="tx1"/>
          </a:solidFill>
          <a:latin typeface="+mn-lt"/>
          <a:ea typeface="+mn-ea"/>
          <a:cs typeface="+mn-cs"/>
        </a:defRPr>
      </a:lvl3pPr>
      <a:lvl4pPr marL="433962" algn="l" defTabSz="289308" rtl="0" eaLnBrk="1" latinLnBrk="0" hangingPunct="1">
        <a:defRPr sz="570" kern="1200">
          <a:solidFill>
            <a:schemeClr val="tx1"/>
          </a:solidFill>
          <a:latin typeface="+mn-lt"/>
          <a:ea typeface="+mn-ea"/>
          <a:cs typeface="+mn-cs"/>
        </a:defRPr>
      </a:lvl4pPr>
      <a:lvl5pPr marL="578615" algn="l" defTabSz="289308" rtl="0" eaLnBrk="1" latinLnBrk="0" hangingPunct="1">
        <a:defRPr sz="570" kern="1200">
          <a:solidFill>
            <a:schemeClr val="tx1"/>
          </a:solidFill>
          <a:latin typeface="+mn-lt"/>
          <a:ea typeface="+mn-ea"/>
          <a:cs typeface="+mn-cs"/>
        </a:defRPr>
      </a:lvl5pPr>
      <a:lvl6pPr marL="723269" algn="l" defTabSz="289308" rtl="0" eaLnBrk="1" latinLnBrk="0" hangingPunct="1">
        <a:defRPr sz="570" kern="1200">
          <a:solidFill>
            <a:schemeClr val="tx1"/>
          </a:solidFill>
          <a:latin typeface="+mn-lt"/>
          <a:ea typeface="+mn-ea"/>
          <a:cs typeface="+mn-cs"/>
        </a:defRPr>
      </a:lvl6pPr>
      <a:lvl7pPr marL="867923" algn="l" defTabSz="289308" rtl="0" eaLnBrk="1" latinLnBrk="0" hangingPunct="1">
        <a:defRPr sz="570" kern="1200">
          <a:solidFill>
            <a:schemeClr val="tx1"/>
          </a:solidFill>
          <a:latin typeface="+mn-lt"/>
          <a:ea typeface="+mn-ea"/>
          <a:cs typeface="+mn-cs"/>
        </a:defRPr>
      </a:lvl7pPr>
      <a:lvl8pPr marL="1012577" algn="l" defTabSz="289308" rtl="0" eaLnBrk="1" latinLnBrk="0" hangingPunct="1">
        <a:defRPr sz="570" kern="1200">
          <a:solidFill>
            <a:schemeClr val="tx1"/>
          </a:solidFill>
          <a:latin typeface="+mn-lt"/>
          <a:ea typeface="+mn-ea"/>
          <a:cs typeface="+mn-cs"/>
        </a:defRPr>
      </a:lvl8pPr>
      <a:lvl9pPr marL="1157230" algn="l" defTabSz="289308" rtl="0" eaLnBrk="1" latinLnBrk="0" hangingPunct="1">
        <a:defRPr sz="57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29A8326-60D2-4F27-B2B8-177D8B9E3D9A}"/>
              </a:ext>
            </a:extLst>
          </p:cNvPr>
          <p:cNvPicPr>
            <a:picLocks noChangeAspect="1"/>
          </p:cNvPicPr>
          <p:nvPr userDrawn="1"/>
        </p:nvPicPr>
        <p:blipFill rotWithShape="1">
          <a:blip r:embed="rId19" cstate="print">
            <a:extLst>
              <a:ext uri="{28A0092B-C50C-407E-A947-70E740481C1C}">
                <a14:useLocalDpi xmlns:a14="http://schemas.microsoft.com/office/drawing/2010/main" val="0"/>
              </a:ext>
            </a:extLst>
          </a:blip>
          <a:srcRect b="68762"/>
          <a:stretch/>
        </p:blipFill>
        <p:spPr>
          <a:xfrm>
            <a:off x="0" y="5624601"/>
            <a:ext cx="9144000" cy="1233399"/>
          </a:xfrm>
          <a:prstGeom prst="rect">
            <a:avLst/>
          </a:prstGeom>
        </p:spPr>
      </p:pic>
      <p:sp>
        <p:nvSpPr>
          <p:cNvPr id="1026" name="Rectangle 2"/>
          <p:cNvSpPr>
            <a:spLocks noGrp="1" noChangeArrowheads="1"/>
          </p:cNvSpPr>
          <p:nvPr>
            <p:ph type="title"/>
          </p:nvPr>
        </p:nvSpPr>
        <p:spPr bwMode="auto">
          <a:xfrm>
            <a:off x="685800" y="100417"/>
            <a:ext cx="7772400" cy="70788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p>
            <a:pPr lvl="0"/>
            <a:r>
              <a:rPr lang="en-US"/>
              <a:t>Click to edit Master title style</a:t>
            </a:r>
            <a:endParaRPr lang="en-GB" dirty="0"/>
          </a:p>
        </p:txBody>
      </p:sp>
      <p:sp>
        <p:nvSpPr>
          <p:cNvPr id="1027" name="Rectangle 3"/>
          <p:cNvSpPr>
            <a:spLocks noGrp="1" noChangeArrowheads="1"/>
          </p:cNvSpPr>
          <p:nvPr>
            <p:ph type="body" idx="1"/>
          </p:nvPr>
        </p:nvSpPr>
        <p:spPr bwMode="auto">
          <a:xfrm>
            <a:off x="685800" y="919832"/>
            <a:ext cx="7772400" cy="4463751"/>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1" name="Rectangle 4"/>
          <p:cNvSpPr>
            <a:spLocks noGrp="1" noChangeArrowheads="1"/>
          </p:cNvSpPr>
          <p:nvPr>
            <p:ph type="dt" sz="half" idx="2"/>
          </p:nvPr>
        </p:nvSpPr>
        <p:spPr>
          <a:xfrm>
            <a:off x="6126206" y="6093296"/>
            <a:ext cx="1905000" cy="280606"/>
          </a:xfrm>
          <a:prstGeom prst="rect">
            <a:avLst/>
          </a:prstGeom>
          <a:ln/>
        </p:spPr>
        <p:txBody>
          <a:bodyPr/>
          <a:lstStyle>
            <a:lvl1pPr>
              <a:defRPr sz="900">
                <a:solidFill>
                  <a:schemeClr val="bg1"/>
                </a:solidFill>
              </a:defRPr>
            </a:lvl1pPr>
          </a:lstStyle>
          <a:p>
            <a:pPr>
              <a:defRPr/>
            </a:pPr>
            <a:endParaRPr lang="en-US" dirty="0"/>
          </a:p>
        </p:txBody>
      </p:sp>
      <p:sp>
        <p:nvSpPr>
          <p:cNvPr id="12" name="Rectangle 5"/>
          <p:cNvSpPr>
            <a:spLocks noGrp="1" noChangeArrowheads="1"/>
          </p:cNvSpPr>
          <p:nvPr>
            <p:ph type="ftr" sz="quarter" idx="3"/>
          </p:nvPr>
        </p:nvSpPr>
        <p:spPr>
          <a:xfrm>
            <a:off x="3010781" y="6404094"/>
            <a:ext cx="2895600" cy="457200"/>
          </a:xfrm>
          <a:prstGeom prst="rect">
            <a:avLst/>
          </a:prstGeom>
          <a:ln/>
        </p:spPr>
        <p:txBody>
          <a:bodyPr/>
          <a:lstStyle>
            <a:lvl1pPr>
              <a:defRPr sz="900">
                <a:solidFill>
                  <a:schemeClr val="bg1"/>
                </a:solidFill>
              </a:defRPr>
            </a:lvl1pPr>
          </a:lstStyle>
          <a:p>
            <a:pPr>
              <a:defRPr/>
            </a:pPr>
            <a:endParaRPr lang="en-US" dirty="0"/>
          </a:p>
        </p:txBody>
      </p:sp>
      <p:sp>
        <p:nvSpPr>
          <p:cNvPr id="13" name="Rectangle 6"/>
          <p:cNvSpPr>
            <a:spLocks noGrp="1" noChangeArrowheads="1"/>
          </p:cNvSpPr>
          <p:nvPr>
            <p:ph type="sldNum" sz="quarter" idx="4"/>
          </p:nvPr>
        </p:nvSpPr>
        <p:spPr>
          <a:xfrm>
            <a:off x="6125204" y="6400800"/>
            <a:ext cx="1905000" cy="457200"/>
          </a:xfrm>
          <a:prstGeom prst="rect">
            <a:avLst/>
          </a:prstGeom>
          <a:ln/>
        </p:spPr>
        <p:txBody>
          <a:bodyPr/>
          <a:lstStyle>
            <a:lvl1pPr>
              <a:defRPr sz="900">
                <a:solidFill>
                  <a:schemeClr val="bg1"/>
                </a:solidFill>
              </a:defRPr>
            </a:lvl1pPr>
          </a:lstStyle>
          <a:p>
            <a:fld id="{46D6F297-C1B4-4AE0-B694-AD27B31F12B9}" type="slidenum">
              <a:rPr lang="en-US" altLang="en-US" smtClean="0"/>
              <a:pPr/>
              <a:t>‹#›</a:t>
            </a:fld>
            <a:endParaRPr lang="en-US" altLang="en-US" dirty="0"/>
          </a:p>
        </p:txBody>
      </p:sp>
      <p:pic>
        <p:nvPicPr>
          <p:cNvPr id="5" name="Picture 4">
            <a:extLst>
              <a:ext uri="{FF2B5EF4-FFF2-40B4-BE49-F238E27FC236}">
                <a16:creationId xmlns:a16="http://schemas.microsoft.com/office/drawing/2014/main" id="{F266E1B5-2434-4E33-AE57-10FF60E1F1A9}"/>
              </a:ext>
            </a:extLst>
          </p:cNvPr>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8216075" y="5824507"/>
            <a:ext cx="691558" cy="691558"/>
          </a:xfrm>
          <a:prstGeom prst="rect">
            <a:avLst/>
          </a:prstGeom>
        </p:spPr>
      </p:pic>
    </p:spTree>
    <p:extLst>
      <p:ext uri="{BB962C8B-B14F-4D97-AF65-F5344CB8AC3E}">
        <p14:creationId xmlns:p14="http://schemas.microsoft.com/office/powerpoint/2010/main" val="2973509601"/>
      </p:ext>
    </p:extLst>
  </p:cSld>
  <p:clrMap bg1="lt1" tx1="dk1" bg2="lt2" tx2="dk2" accent1="accent1" accent2="accent2" accent3="accent3" accent4="accent4" accent5="accent5" accent6="accent6" hlink="hlink" folHlink="folHlink"/>
  <p:sldLayoutIdLst>
    <p:sldLayoutId id="2147484557" r:id="rId1"/>
    <p:sldLayoutId id="2147484558" r:id="rId2"/>
    <p:sldLayoutId id="2147484559" r:id="rId3"/>
    <p:sldLayoutId id="2147484560" r:id="rId4"/>
    <p:sldLayoutId id="2147484561" r:id="rId5"/>
    <p:sldLayoutId id="2147484562" r:id="rId6"/>
    <p:sldLayoutId id="2147484563" r:id="rId7"/>
    <p:sldLayoutId id="2147484564" r:id="rId8"/>
    <p:sldLayoutId id="2147484565" r:id="rId9"/>
    <p:sldLayoutId id="2147484566" r:id="rId10"/>
    <p:sldLayoutId id="2147484567" r:id="rId11"/>
    <p:sldLayoutId id="2147484568" r:id="rId12"/>
    <p:sldLayoutId id="2147484569" r:id="rId13"/>
    <p:sldLayoutId id="2147484570" r:id="rId14"/>
    <p:sldLayoutId id="2147484571" r:id="rId15"/>
    <p:sldLayoutId id="2147484572" r:id="rId16"/>
    <p:sldLayoutId id="2147484573" r:id="rId17"/>
  </p:sldLayoutIdLst>
  <p:txStyles>
    <p:titleStyle>
      <a:lvl1pPr algn="l" rtl="0" eaLnBrk="1" fontAlgn="base" hangingPunct="1">
        <a:spcBef>
          <a:spcPct val="0"/>
        </a:spcBef>
        <a:spcAft>
          <a:spcPct val="0"/>
        </a:spcAft>
        <a:defRPr sz="2250">
          <a:solidFill>
            <a:schemeClr val="tx2"/>
          </a:solidFill>
          <a:latin typeface="+mj-lt"/>
          <a:ea typeface="+mj-ea"/>
          <a:cs typeface="ＭＳ Ｐゴシック"/>
        </a:defRPr>
      </a:lvl1pPr>
      <a:lvl2pPr algn="l" rtl="0" eaLnBrk="1" fontAlgn="base" hangingPunct="1">
        <a:spcBef>
          <a:spcPct val="0"/>
        </a:spcBef>
        <a:spcAft>
          <a:spcPct val="0"/>
        </a:spcAft>
        <a:defRPr sz="1392">
          <a:solidFill>
            <a:srgbClr val="6E7768"/>
          </a:solidFill>
          <a:latin typeface="Arial" charset="0"/>
          <a:ea typeface="ＭＳ Ｐゴシック" pitchFamily="1" charset="-128"/>
          <a:cs typeface="ＭＳ Ｐゴシック"/>
        </a:defRPr>
      </a:lvl2pPr>
      <a:lvl3pPr algn="l" rtl="0" eaLnBrk="1" fontAlgn="base" hangingPunct="1">
        <a:spcBef>
          <a:spcPct val="0"/>
        </a:spcBef>
        <a:spcAft>
          <a:spcPct val="0"/>
        </a:spcAft>
        <a:defRPr sz="1392">
          <a:solidFill>
            <a:srgbClr val="6E7768"/>
          </a:solidFill>
          <a:latin typeface="Arial" charset="0"/>
          <a:ea typeface="ＭＳ Ｐゴシック" pitchFamily="1" charset="-128"/>
          <a:cs typeface="ＭＳ Ｐゴシック"/>
        </a:defRPr>
      </a:lvl3pPr>
      <a:lvl4pPr algn="l" rtl="0" eaLnBrk="1" fontAlgn="base" hangingPunct="1">
        <a:spcBef>
          <a:spcPct val="0"/>
        </a:spcBef>
        <a:spcAft>
          <a:spcPct val="0"/>
        </a:spcAft>
        <a:defRPr sz="1392">
          <a:solidFill>
            <a:srgbClr val="6E7768"/>
          </a:solidFill>
          <a:latin typeface="Arial" charset="0"/>
          <a:ea typeface="ＭＳ Ｐゴシック" pitchFamily="1" charset="-128"/>
          <a:cs typeface="ＭＳ Ｐゴシック"/>
        </a:defRPr>
      </a:lvl4pPr>
      <a:lvl5pPr algn="l" rtl="0" eaLnBrk="1" fontAlgn="base" hangingPunct="1">
        <a:spcBef>
          <a:spcPct val="0"/>
        </a:spcBef>
        <a:spcAft>
          <a:spcPct val="0"/>
        </a:spcAft>
        <a:defRPr sz="1392">
          <a:solidFill>
            <a:srgbClr val="6E7768"/>
          </a:solidFill>
          <a:latin typeface="Arial" charset="0"/>
          <a:ea typeface="ＭＳ Ｐゴシック" pitchFamily="1" charset="-128"/>
          <a:cs typeface="ＭＳ Ｐゴシック"/>
        </a:defRPr>
      </a:lvl5pPr>
      <a:lvl6pPr marL="144655" algn="ctr" rtl="0" eaLnBrk="1" fontAlgn="base" hangingPunct="1">
        <a:spcBef>
          <a:spcPct val="0"/>
        </a:spcBef>
        <a:spcAft>
          <a:spcPct val="0"/>
        </a:spcAft>
        <a:defRPr sz="1392">
          <a:solidFill>
            <a:schemeClr val="tx2"/>
          </a:solidFill>
          <a:latin typeface="Arial" charset="0"/>
          <a:ea typeface="ＭＳ Ｐゴシック" pitchFamily="1" charset="-128"/>
        </a:defRPr>
      </a:lvl6pPr>
      <a:lvl7pPr marL="289308" algn="ctr" rtl="0" eaLnBrk="1" fontAlgn="base" hangingPunct="1">
        <a:spcBef>
          <a:spcPct val="0"/>
        </a:spcBef>
        <a:spcAft>
          <a:spcPct val="0"/>
        </a:spcAft>
        <a:defRPr sz="1392">
          <a:solidFill>
            <a:schemeClr val="tx2"/>
          </a:solidFill>
          <a:latin typeface="Arial" charset="0"/>
          <a:ea typeface="ＭＳ Ｐゴシック" pitchFamily="1" charset="-128"/>
        </a:defRPr>
      </a:lvl7pPr>
      <a:lvl8pPr marL="433962" algn="ctr" rtl="0" eaLnBrk="1" fontAlgn="base" hangingPunct="1">
        <a:spcBef>
          <a:spcPct val="0"/>
        </a:spcBef>
        <a:spcAft>
          <a:spcPct val="0"/>
        </a:spcAft>
        <a:defRPr sz="1392">
          <a:solidFill>
            <a:schemeClr val="tx2"/>
          </a:solidFill>
          <a:latin typeface="Arial" charset="0"/>
          <a:ea typeface="ＭＳ Ｐゴシック" pitchFamily="1" charset="-128"/>
        </a:defRPr>
      </a:lvl8pPr>
      <a:lvl9pPr marL="578615" algn="ctr" rtl="0" eaLnBrk="1" fontAlgn="base" hangingPunct="1">
        <a:spcBef>
          <a:spcPct val="0"/>
        </a:spcBef>
        <a:spcAft>
          <a:spcPct val="0"/>
        </a:spcAft>
        <a:defRPr sz="1392">
          <a:solidFill>
            <a:schemeClr val="tx2"/>
          </a:solidFill>
          <a:latin typeface="Arial" charset="0"/>
          <a:ea typeface="ＭＳ Ｐゴシック" pitchFamily="1" charset="-128"/>
        </a:defRPr>
      </a:lvl9pPr>
    </p:titleStyle>
    <p:bodyStyle>
      <a:lvl1pPr marL="108491" indent="-108491" algn="l" rtl="0" eaLnBrk="1" fontAlgn="base" hangingPunct="1">
        <a:spcBef>
          <a:spcPct val="20000"/>
        </a:spcBef>
        <a:spcAft>
          <a:spcPct val="0"/>
        </a:spcAft>
        <a:buChar char="•"/>
        <a:defRPr sz="1575">
          <a:solidFill>
            <a:schemeClr val="tx2"/>
          </a:solidFill>
          <a:latin typeface="+mn-lt"/>
          <a:ea typeface="+mn-ea"/>
          <a:cs typeface="ＭＳ Ｐゴシック"/>
        </a:defRPr>
      </a:lvl1pPr>
      <a:lvl2pPr marL="235063" indent="-90409" algn="l" rtl="0" eaLnBrk="1" fontAlgn="base" hangingPunct="1">
        <a:spcBef>
          <a:spcPct val="20000"/>
        </a:spcBef>
        <a:spcAft>
          <a:spcPct val="0"/>
        </a:spcAft>
        <a:buChar char="–"/>
        <a:defRPr sz="1350">
          <a:solidFill>
            <a:schemeClr val="tx2"/>
          </a:solidFill>
          <a:latin typeface="+mn-lt"/>
          <a:ea typeface="+mn-ea"/>
          <a:cs typeface="ＭＳ Ｐゴシック"/>
        </a:defRPr>
      </a:lvl2pPr>
      <a:lvl3pPr marL="361635" indent="-72327" algn="l" rtl="0" eaLnBrk="1" fontAlgn="base" hangingPunct="1">
        <a:spcBef>
          <a:spcPct val="20000"/>
        </a:spcBef>
        <a:spcAft>
          <a:spcPct val="0"/>
        </a:spcAft>
        <a:buChar char="•"/>
        <a:defRPr sz="1200">
          <a:solidFill>
            <a:schemeClr val="tx2"/>
          </a:solidFill>
          <a:latin typeface="+mn-lt"/>
          <a:ea typeface="+mn-ea"/>
          <a:cs typeface="ＭＳ Ｐゴシック"/>
        </a:defRPr>
      </a:lvl3pPr>
      <a:lvl4pPr marL="506288" indent="-72327" algn="l" rtl="0" eaLnBrk="1" fontAlgn="base" hangingPunct="1">
        <a:spcBef>
          <a:spcPct val="20000"/>
        </a:spcBef>
        <a:spcAft>
          <a:spcPct val="0"/>
        </a:spcAft>
        <a:buChar char="–"/>
        <a:defRPr sz="1050">
          <a:solidFill>
            <a:schemeClr val="tx2"/>
          </a:solidFill>
          <a:latin typeface="+mn-lt"/>
          <a:ea typeface="+mn-ea"/>
          <a:cs typeface="ＭＳ Ｐゴシック"/>
        </a:defRPr>
      </a:lvl4pPr>
      <a:lvl5pPr marL="650943" indent="-72327" algn="l" rtl="0" eaLnBrk="1" fontAlgn="base" hangingPunct="1">
        <a:spcBef>
          <a:spcPct val="20000"/>
        </a:spcBef>
        <a:spcAft>
          <a:spcPct val="0"/>
        </a:spcAft>
        <a:buChar char="»"/>
        <a:defRPr sz="900">
          <a:solidFill>
            <a:schemeClr val="tx2"/>
          </a:solidFill>
          <a:latin typeface="+mn-lt"/>
          <a:ea typeface="+mn-ea"/>
          <a:cs typeface="ＭＳ Ｐゴシック"/>
        </a:defRPr>
      </a:lvl5pPr>
      <a:lvl6pPr marL="795595" indent="-72327" algn="l" rtl="0" eaLnBrk="1" fontAlgn="base" hangingPunct="1">
        <a:spcBef>
          <a:spcPct val="20000"/>
        </a:spcBef>
        <a:spcAft>
          <a:spcPct val="0"/>
        </a:spcAft>
        <a:buChar char="»"/>
        <a:defRPr sz="633">
          <a:solidFill>
            <a:schemeClr val="tx1"/>
          </a:solidFill>
          <a:latin typeface="+mn-lt"/>
          <a:ea typeface="+mn-ea"/>
        </a:defRPr>
      </a:lvl6pPr>
      <a:lvl7pPr marL="940250" indent="-72327" algn="l" rtl="0" eaLnBrk="1" fontAlgn="base" hangingPunct="1">
        <a:spcBef>
          <a:spcPct val="20000"/>
        </a:spcBef>
        <a:spcAft>
          <a:spcPct val="0"/>
        </a:spcAft>
        <a:buChar char="»"/>
        <a:defRPr sz="633">
          <a:solidFill>
            <a:schemeClr val="tx1"/>
          </a:solidFill>
          <a:latin typeface="+mn-lt"/>
          <a:ea typeface="+mn-ea"/>
        </a:defRPr>
      </a:lvl7pPr>
      <a:lvl8pPr marL="1084904" indent="-72327" algn="l" rtl="0" eaLnBrk="1" fontAlgn="base" hangingPunct="1">
        <a:spcBef>
          <a:spcPct val="20000"/>
        </a:spcBef>
        <a:spcAft>
          <a:spcPct val="0"/>
        </a:spcAft>
        <a:buChar char="»"/>
        <a:defRPr sz="633">
          <a:solidFill>
            <a:schemeClr val="tx1"/>
          </a:solidFill>
          <a:latin typeface="+mn-lt"/>
          <a:ea typeface="+mn-ea"/>
        </a:defRPr>
      </a:lvl8pPr>
      <a:lvl9pPr marL="1229558" indent="-72327" algn="l" rtl="0" eaLnBrk="1" fontAlgn="base" hangingPunct="1">
        <a:spcBef>
          <a:spcPct val="20000"/>
        </a:spcBef>
        <a:spcAft>
          <a:spcPct val="0"/>
        </a:spcAft>
        <a:buChar char="»"/>
        <a:defRPr sz="633">
          <a:solidFill>
            <a:schemeClr val="tx1"/>
          </a:solidFill>
          <a:latin typeface="+mn-lt"/>
          <a:ea typeface="+mn-ea"/>
        </a:defRPr>
      </a:lvl9pPr>
    </p:bodyStyle>
    <p:otherStyle>
      <a:defPPr>
        <a:defRPr lang="en-US"/>
      </a:defPPr>
      <a:lvl1pPr marL="0" algn="l" defTabSz="289308" rtl="0" eaLnBrk="1" latinLnBrk="0" hangingPunct="1">
        <a:defRPr sz="570" kern="1200">
          <a:solidFill>
            <a:schemeClr val="tx1"/>
          </a:solidFill>
          <a:latin typeface="+mn-lt"/>
          <a:ea typeface="+mn-ea"/>
          <a:cs typeface="+mn-cs"/>
        </a:defRPr>
      </a:lvl1pPr>
      <a:lvl2pPr marL="144655" algn="l" defTabSz="289308" rtl="0" eaLnBrk="1" latinLnBrk="0" hangingPunct="1">
        <a:defRPr sz="570" kern="1200">
          <a:solidFill>
            <a:schemeClr val="tx1"/>
          </a:solidFill>
          <a:latin typeface="+mn-lt"/>
          <a:ea typeface="+mn-ea"/>
          <a:cs typeface="+mn-cs"/>
        </a:defRPr>
      </a:lvl2pPr>
      <a:lvl3pPr marL="289308" algn="l" defTabSz="289308" rtl="0" eaLnBrk="1" latinLnBrk="0" hangingPunct="1">
        <a:defRPr sz="570" kern="1200">
          <a:solidFill>
            <a:schemeClr val="tx1"/>
          </a:solidFill>
          <a:latin typeface="+mn-lt"/>
          <a:ea typeface="+mn-ea"/>
          <a:cs typeface="+mn-cs"/>
        </a:defRPr>
      </a:lvl3pPr>
      <a:lvl4pPr marL="433962" algn="l" defTabSz="289308" rtl="0" eaLnBrk="1" latinLnBrk="0" hangingPunct="1">
        <a:defRPr sz="570" kern="1200">
          <a:solidFill>
            <a:schemeClr val="tx1"/>
          </a:solidFill>
          <a:latin typeface="+mn-lt"/>
          <a:ea typeface="+mn-ea"/>
          <a:cs typeface="+mn-cs"/>
        </a:defRPr>
      </a:lvl4pPr>
      <a:lvl5pPr marL="578615" algn="l" defTabSz="289308" rtl="0" eaLnBrk="1" latinLnBrk="0" hangingPunct="1">
        <a:defRPr sz="570" kern="1200">
          <a:solidFill>
            <a:schemeClr val="tx1"/>
          </a:solidFill>
          <a:latin typeface="+mn-lt"/>
          <a:ea typeface="+mn-ea"/>
          <a:cs typeface="+mn-cs"/>
        </a:defRPr>
      </a:lvl5pPr>
      <a:lvl6pPr marL="723269" algn="l" defTabSz="289308" rtl="0" eaLnBrk="1" latinLnBrk="0" hangingPunct="1">
        <a:defRPr sz="570" kern="1200">
          <a:solidFill>
            <a:schemeClr val="tx1"/>
          </a:solidFill>
          <a:latin typeface="+mn-lt"/>
          <a:ea typeface="+mn-ea"/>
          <a:cs typeface="+mn-cs"/>
        </a:defRPr>
      </a:lvl6pPr>
      <a:lvl7pPr marL="867923" algn="l" defTabSz="289308" rtl="0" eaLnBrk="1" latinLnBrk="0" hangingPunct="1">
        <a:defRPr sz="570" kern="1200">
          <a:solidFill>
            <a:schemeClr val="tx1"/>
          </a:solidFill>
          <a:latin typeface="+mn-lt"/>
          <a:ea typeface="+mn-ea"/>
          <a:cs typeface="+mn-cs"/>
        </a:defRPr>
      </a:lvl7pPr>
      <a:lvl8pPr marL="1012577" algn="l" defTabSz="289308" rtl="0" eaLnBrk="1" latinLnBrk="0" hangingPunct="1">
        <a:defRPr sz="570" kern="1200">
          <a:solidFill>
            <a:schemeClr val="tx1"/>
          </a:solidFill>
          <a:latin typeface="+mn-lt"/>
          <a:ea typeface="+mn-ea"/>
          <a:cs typeface="+mn-cs"/>
        </a:defRPr>
      </a:lvl8pPr>
      <a:lvl9pPr marL="1157230" algn="l" defTabSz="289308" rtl="0" eaLnBrk="1" latinLnBrk="0" hangingPunct="1">
        <a:defRPr sz="57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chart" Target="../charts/chart8.xml"/><Relationship Id="rId7" Type="http://schemas.openxmlformats.org/officeDocument/2006/relationships/chart" Target="../charts/chart11.xml"/><Relationship Id="rId2" Type="http://schemas.openxmlformats.org/officeDocument/2006/relationships/notesSlide" Target="../notesSlides/notesSlide4.xml"/><Relationship Id="rId1" Type="http://schemas.openxmlformats.org/officeDocument/2006/relationships/slideLayout" Target="../slideLayouts/slideLayout28.xml"/><Relationship Id="rId6" Type="http://schemas.openxmlformats.org/officeDocument/2006/relationships/chart" Target="../charts/chart10.xml"/><Relationship Id="rId5" Type="http://schemas.openxmlformats.org/officeDocument/2006/relationships/image" Target="../media/image15.png"/><Relationship Id="rId4" Type="http://schemas.openxmlformats.org/officeDocument/2006/relationships/chart" Target="../charts/chart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8" Type="http://schemas.openxmlformats.org/officeDocument/2006/relationships/hyperlink" Target="https://www.hbf.co.uk/policy/wattasave/" TargetMode="External"/><Relationship Id="rId13" Type="http://schemas.openxmlformats.org/officeDocument/2006/relationships/hyperlink" Target="https://assets.publishing.service.gov.uk/media/65d8bb1454f1e70011165960/_Wales_summary__.pdf" TargetMode="External"/><Relationship Id="rId3" Type="http://schemas.openxmlformats.org/officeDocument/2006/relationships/hyperlink" Target="https://www.hbf.co.uk/documents/13924/The_Economic_Footprint_of_Home_Building_in_England_and_Wales_report_-_September_2024.pdf" TargetMode="External"/><Relationship Id="rId7" Type="http://schemas.openxmlformats.org/officeDocument/2006/relationships/hyperlink" Target="https://statswales.gov.wales/Catalogue/Housing/Help-To-Buy" TargetMode="External"/><Relationship Id="rId12" Type="http://schemas.openxmlformats.org/officeDocument/2006/relationships/hyperlink" Target="https://www.hbf.co.uk/news/hbf-home-building-workforce-census-2023/" TargetMode="External"/><Relationship Id="rId2" Type="http://schemas.openxmlformats.org/officeDocument/2006/relationships/hyperlink" Target="https://statswales.gov.wales/Catalogue/Housing/New-House-Building" TargetMode="External"/><Relationship Id="rId16" Type="http://schemas.openxmlformats.org/officeDocument/2006/relationships/hyperlink" Target="https://www.hbf.co.uk/news/hbf-report-state-play-challenges-and-opportunities-facing-sme-home-builders/" TargetMode="External"/><Relationship Id="rId1" Type="http://schemas.openxmlformats.org/officeDocument/2006/relationships/slideLayout" Target="../slideLayouts/slideLayout2.xml"/><Relationship Id="rId6" Type="http://schemas.openxmlformats.org/officeDocument/2006/relationships/hyperlink" Target="https://www.hbf.co.uk/news/securing-futures-the-success-and-impact-of-help-to-buy-wales/" TargetMode="External"/><Relationship Id="rId11" Type="http://schemas.openxmlformats.org/officeDocument/2006/relationships/hyperlink" Target="https://www.gov.uk/government/collections/uk-house-price-index-reports-2023" TargetMode="External"/><Relationship Id="rId5" Type="http://schemas.openxmlformats.org/officeDocument/2006/relationships/hyperlink" Target="https://statswales.gov.wales/Catalogue/Housing/Affordable-Housing" TargetMode="External"/><Relationship Id="rId15" Type="http://schemas.openxmlformats.org/officeDocument/2006/relationships/hyperlink" Target="https://www.hbf.co.uk/news/section-106-report/" TargetMode="External"/><Relationship Id="rId10" Type="http://schemas.openxmlformats.org/officeDocument/2006/relationships/hyperlink" Target="https://www.gov.uk/government/statistics/monthly-property-transactions-completed-in-the-uk-with-value-40000-or-above/uk-monthly-property-transactions-commentary" TargetMode="External"/><Relationship Id="rId4" Type="http://schemas.openxmlformats.org/officeDocument/2006/relationships/hyperlink" Target="https://www.hbf.co.uk/policy/policy-and-wider-work-program/new-housing-pipeline/" TargetMode="External"/><Relationship Id="rId9" Type="http://schemas.openxmlformats.org/officeDocument/2006/relationships/hyperlink" Target="https://www.gov.uk/government/collections/energy-performance-of-buildings-certificates" TargetMode="External"/><Relationship Id="rId14" Type="http://schemas.openxmlformats.org/officeDocument/2006/relationships/hyperlink" Target="https://www.hbf.co.uk/policy/customer-satisfaction-survey/" TargetMode="External"/></Relationships>
</file>

<file path=ppt/slides/_rels/slide2.xml.rels><?xml version="1.0" encoding="UTF-8" standalone="yes"?>
<Relationships xmlns="http://schemas.openxmlformats.org/package/2006/relationships"><Relationship Id="rId8" Type="http://schemas.openxmlformats.org/officeDocument/2006/relationships/chart" Target="../charts/chart1.xml"/><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6.svg"/><Relationship Id="rId13" Type="http://schemas.openxmlformats.org/officeDocument/2006/relationships/image" Target="../media/image11.png"/><Relationship Id="rId3" Type="http://schemas.openxmlformats.org/officeDocument/2006/relationships/diagramLayout" Target="../diagrams/layout2.xml"/><Relationship Id="rId7" Type="http://schemas.openxmlformats.org/officeDocument/2006/relationships/image" Target="../media/image5.png"/><Relationship Id="rId12" Type="http://schemas.openxmlformats.org/officeDocument/2006/relationships/image" Target="../media/image10.svg"/><Relationship Id="rId17" Type="http://schemas.openxmlformats.org/officeDocument/2006/relationships/image" Target="../media/image15.png"/><Relationship Id="rId2" Type="http://schemas.openxmlformats.org/officeDocument/2006/relationships/diagramData" Target="../diagrams/data2.xml"/><Relationship Id="rId16" Type="http://schemas.openxmlformats.org/officeDocument/2006/relationships/image" Target="../media/image14.svg"/><Relationship Id="rId1" Type="http://schemas.openxmlformats.org/officeDocument/2006/relationships/slideLayout" Target="../slideLayouts/slideLayout11.xml"/><Relationship Id="rId6" Type="http://schemas.microsoft.com/office/2007/relationships/diagramDrawing" Target="../diagrams/drawing2.xml"/><Relationship Id="rId11" Type="http://schemas.openxmlformats.org/officeDocument/2006/relationships/image" Target="../media/image9.png"/><Relationship Id="rId5" Type="http://schemas.openxmlformats.org/officeDocument/2006/relationships/diagramColors" Target="../diagrams/colors2.xml"/><Relationship Id="rId15" Type="http://schemas.openxmlformats.org/officeDocument/2006/relationships/image" Target="../media/image13.png"/><Relationship Id="rId10" Type="http://schemas.openxmlformats.org/officeDocument/2006/relationships/image" Target="../media/image8.svg"/><Relationship Id="rId4" Type="http://schemas.openxmlformats.org/officeDocument/2006/relationships/diagramQuickStyle" Target="../diagrams/quickStyle2.xml"/><Relationship Id="rId9" Type="http://schemas.openxmlformats.org/officeDocument/2006/relationships/image" Target="../media/image7.png"/><Relationship Id="rId14" Type="http://schemas.openxmlformats.org/officeDocument/2006/relationships/image" Target="../media/image12.svg"/></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chart" Target="../charts/char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xml"/><Relationship Id="rId1" Type="http://schemas.openxmlformats.org/officeDocument/2006/relationships/slideLayout" Target="../slideLayouts/slideLayout28.xml"/><Relationship Id="rId4" Type="http://schemas.openxmlformats.org/officeDocument/2006/relationships/chart" Target="../charts/chart4.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15.png"/><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15.png"/><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92C3B-E84C-475B-A569-E4376AD800A3}"/>
              </a:ext>
            </a:extLst>
          </p:cNvPr>
          <p:cNvSpPr>
            <a:spLocks noGrp="1"/>
          </p:cNvSpPr>
          <p:nvPr>
            <p:ph type="title"/>
          </p:nvPr>
        </p:nvSpPr>
        <p:spPr>
          <a:xfrm>
            <a:off x="899592" y="2070373"/>
            <a:ext cx="7632848" cy="2582763"/>
          </a:xfrm>
        </p:spPr>
        <p:txBody>
          <a:bodyPr>
            <a:noAutofit/>
          </a:bodyPr>
          <a:lstStyle/>
          <a:p>
            <a:r>
              <a:rPr lang="en-GB" sz="3600" dirty="0">
                <a:latin typeface="Aptos Display" panose="020B0004020202020204" pitchFamily="34" charset="0"/>
              </a:rPr>
              <a:t>Home Building By numbers: WALES</a:t>
            </a:r>
            <a:br>
              <a:rPr lang="en-GB" sz="3600" dirty="0">
                <a:latin typeface="Aptos Display" panose="020B0004020202020204" pitchFamily="34" charset="0"/>
              </a:rPr>
            </a:br>
            <a:br>
              <a:rPr lang="en-GB" sz="3600" dirty="0">
                <a:latin typeface="Aptos Display" panose="020B0004020202020204" pitchFamily="34" charset="0"/>
              </a:rPr>
            </a:br>
            <a:r>
              <a:rPr lang="en-GB" sz="3600" dirty="0">
                <a:solidFill>
                  <a:schemeClr val="accent1"/>
                </a:solidFill>
                <a:latin typeface="Aptos Display" panose="020B0004020202020204" pitchFamily="34" charset="0"/>
              </a:rPr>
              <a:t>FEBRUARY 2025</a:t>
            </a:r>
          </a:p>
        </p:txBody>
      </p:sp>
      <p:sp>
        <p:nvSpPr>
          <p:cNvPr id="3" name="TextBox 2">
            <a:extLst>
              <a:ext uri="{FF2B5EF4-FFF2-40B4-BE49-F238E27FC236}">
                <a16:creationId xmlns:a16="http://schemas.microsoft.com/office/drawing/2014/main" id="{6F2655B8-72BC-776F-EA64-296E519EDA1C}"/>
              </a:ext>
            </a:extLst>
          </p:cNvPr>
          <p:cNvSpPr txBox="1"/>
          <p:nvPr/>
        </p:nvSpPr>
        <p:spPr>
          <a:xfrm>
            <a:off x="8172400" y="5805264"/>
            <a:ext cx="792088" cy="792088"/>
          </a:xfrm>
          <a:prstGeom prst="rect">
            <a:avLst/>
          </a:prstGeom>
          <a:solidFill>
            <a:schemeClr val="tx2"/>
          </a:solidFill>
        </p:spPr>
        <p:txBody>
          <a:bodyPr wrap="square" rtlCol="0">
            <a:spAutoFit/>
          </a:bodyPr>
          <a:lstStyle/>
          <a:p>
            <a:endParaRPr lang="en-GB" dirty="0"/>
          </a:p>
        </p:txBody>
      </p:sp>
      <p:pic>
        <p:nvPicPr>
          <p:cNvPr id="4" name="Picture 3">
            <a:extLst>
              <a:ext uri="{FF2B5EF4-FFF2-40B4-BE49-F238E27FC236}">
                <a16:creationId xmlns:a16="http://schemas.microsoft.com/office/drawing/2014/main" id="{30EB87AE-F514-16D9-BC0D-14EF69D3D14B}"/>
              </a:ext>
            </a:extLst>
          </p:cNvPr>
          <p:cNvPicPr>
            <a:picLocks noChangeAspect="1"/>
          </p:cNvPicPr>
          <p:nvPr/>
        </p:nvPicPr>
        <p:blipFill>
          <a:blip r:embed="rId2"/>
          <a:stretch>
            <a:fillRect/>
          </a:stretch>
        </p:blipFill>
        <p:spPr>
          <a:xfrm>
            <a:off x="8010128" y="5780120"/>
            <a:ext cx="933784" cy="961248"/>
          </a:xfrm>
          <a:prstGeom prst="rect">
            <a:avLst/>
          </a:prstGeom>
        </p:spPr>
      </p:pic>
    </p:spTree>
    <p:extLst>
      <p:ext uri="{BB962C8B-B14F-4D97-AF65-F5344CB8AC3E}">
        <p14:creationId xmlns:p14="http://schemas.microsoft.com/office/powerpoint/2010/main" val="1469999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4E1810-81AC-429F-B8BA-C51692BBCA9A}"/>
              </a:ext>
            </a:extLst>
          </p:cNvPr>
          <p:cNvSpPr>
            <a:spLocks noGrp="1"/>
          </p:cNvSpPr>
          <p:nvPr>
            <p:ph type="title"/>
          </p:nvPr>
        </p:nvSpPr>
        <p:spPr/>
        <p:txBody>
          <a:bodyPr>
            <a:normAutofit/>
          </a:bodyPr>
          <a:lstStyle/>
          <a:p>
            <a:r>
              <a:rPr lang="en-GB" b="1" dirty="0">
                <a:latin typeface="Aptos Display" panose="020B0004020202020204" pitchFamily="34" charset="0"/>
              </a:rPr>
              <a:t>9. The home building workforce</a:t>
            </a:r>
          </a:p>
        </p:txBody>
      </p:sp>
      <p:sp>
        <p:nvSpPr>
          <p:cNvPr id="3" name="Content Placeholder 2">
            <a:extLst>
              <a:ext uri="{FF2B5EF4-FFF2-40B4-BE49-F238E27FC236}">
                <a16:creationId xmlns:a16="http://schemas.microsoft.com/office/drawing/2014/main" id="{23BC2CDC-1BD1-47C8-BE76-A986682C1DF0}"/>
              </a:ext>
            </a:extLst>
          </p:cNvPr>
          <p:cNvSpPr>
            <a:spLocks noGrp="1"/>
          </p:cNvSpPr>
          <p:nvPr>
            <p:ph sz="half" idx="4294967295"/>
          </p:nvPr>
        </p:nvSpPr>
        <p:spPr>
          <a:xfrm>
            <a:off x="4499992" y="1267569"/>
            <a:ext cx="4464496" cy="4105647"/>
          </a:xfrm>
          <a:solidFill>
            <a:schemeClr val="bg2"/>
          </a:solidFill>
        </p:spPr>
        <p:txBody>
          <a:bodyPr>
            <a:noAutofit/>
          </a:bodyPr>
          <a:lstStyle/>
          <a:p>
            <a:pPr marL="0" indent="0">
              <a:spcBef>
                <a:spcPts val="0"/>
              </a:spcBef>
              <a:buNone/>
            </a:pPr>
            <a:r>
              <a:rPr lang="en-GB" sz="1300" dirty="0">
                <a:solidFill>
                  <a:schemeClr val="tx1"/>
                </a:solidFill>
                <a:latin typeface="Aptos Display" panose="020B0004020202020204" pitchFamily="34" charset="0"/>
              </a:rPr>
              <a:t>HBF’s 2023 census of the on-site home-building workforce has found that:</a:t>
            </a:r>
          </a:p>
          <a:p>
            <a:pPr marL="0" indent="0">
              <a:spcBef>
                <a:spcPts val="0"/>
              </a:spcBef>
              <a:buNone/>
            </a:pPr>
            <a:endParaRPr lang="en-GB" sz="1300" dirty="0">
              <a:solidFill>
                <a:schemeClr val="tx1"/>
              </a:solidFill>
              <a:latin typeface="Aptos Display" panose="020B0004020202020204" pitchFamily="34" charset="0"/>
            </a:endParaRPr>
          </a:p>
          <a:p>
            <a:pPr>
              <a:spcBef>
                <a:spcPts val="0"/>
              </a:spcBef>
            </a:pPr>
            <a:r>
              <a:rPr lang="en-GB" sz="1300" dirty="0">
                <a:solidFill>
                  <a:schemeClr val="tx1"/>
                </a:solidFill>
                <a:latin typeface="Aptos Display" panose="020B0004020202020204" pitchFamily="34" charset="0"/>
              </a:rPr>
              <a:t>The onsite homebuilding workforce in Wales is predominately made up of UK/British passport holders, at 95.62%. </a:t>
            </a:r>
          </a:p>
          <a:p>
            <a:pPr>
              <a:spcBef>
                <a:spcPts val="0"/>
              </a:spcBef>
            </a:pPr>
            <a:r>
              <a:rPr lang="en-GB" sz="1300" dirty="0">
                <a:solidFill>
                  <a:schemeClr val="tx1"/>
                </a:solidFill>
                <a:latin typeface="Aptos Display" panose="020B0004020202020204" pitchFamily="34" charset="0"/>
              </a:rPr>
              <a:t>Of the 4.28% of non-British workers, 2.86% were from EU/EEA countries. </a:t>
            </a:r>
          </a:p>
          <a:p>
            <a:pPr>
              <a:spcBef>
                <a:spcPts val="0"/>
              </a:spcBef>
            </a:pPr>
            <a:r>
              <a:rPr lang="en-GB" sz="1300" dirty="0">
                <a:solidFill>
                  <a:schemeClr val="tx1"/>
                </a:solidFill>
                <a:latin typeface="Aptos Display" panose="020B0004020202020204" pitchFamily="34" charset="0"/>
              </a:rPr>
              <a:t>In the UK workforce as a whole, however, non-British workers make up 20% of the workforce. </a:t>
            </a:r>
          </a:p>
          <a:p>
            <a:pPr>
              <a:spcBef>
                <a:spcPts val="0"/>
              </a:spcBef>
            </a:pPr>
            <a:r>
              <a:rPr lang="en-GB" sz="1300" dirty="0">
                <a:solidFill>
                  <a:schemeClr val="tx1"/>
                </a:solidFill>
                <a:latin typeface="Aptos Display" panose="020B0004020202020204" pitchFamily="34" charset="0"/>
              </a:rPr>
              <a:t>94% of the workforce in Wales is male.</a:t>
            </a:r>
          </a:p>
          <a:p>
            <a:pPr>
              <a:spcBef>
                <a:spcPts val="0"/>
              </a:spcBef>
            </a:pPr>
            <a:r>
              <a:rPr lang="en-GB" sz="1300" dirty="0">
                <a:solidFill>
                  <a:schemeClr val="tx1"/>
                </a:solidFill>
                <a:latin typeface="Aptos Display" panose="020B0004020202020204" pitchFamily="34" charset="0"/>
              </a:rPr>
              <a:t>The most prevalent age group is 20-29 – making up 30% of respondents. </a:t>
            </a:r>
          </a:p>
          <a:p>
            <a:pPr>
              <a:spcBef>
                <a:spcPts val="0"/>
              </a:spcBef>
            </a:pPr>
            <a:r>
              <a:rPr lang="en-GB" sz="1300" dirty="0">
                <a:solidFill>
                  <a:schemeClr val="tx1"/>
                </a:solidFill>
                <a:latin typeface="Aptos Display" panose="020B0004020202020204" pitchFamily="34" charset="0"/>
              </a:rPr>
              <a:t>Around 58% of the workforce is under 40.</a:t>
            </a:r>
          </a:p>
          <a:p>
            <a:pPr>
              <a:spcBef>
                <a:spcPts val="0"/>
              </a:spcBef>
            </a:pPr>
            <a:endParaRPr lang="en-GB" sz="1300" dirty="0">
              <a:solidFill>
                <a:schemeClr val="tx1"/>
              </a:solidFill>
              <a:latin typeface="Aptos Display" panose="020B0004020202020204" pitchFamily="34" charset="0"/>
            </a:endParaRPr>
          </a:p>
          <a:p>
            <a:pPr marL="0" marR="0" lvl="0" indent="0" algn="just" defTabSz="914400" rtl="0" eaLnBrk="1" fontAlgn="base" latinLnBrk="0" hangingPunct="1">
              <a:lnSpc>
                <a:spcPct val="115000"/>
              </a:lnSpc>
              <a:spcBef>
                <a:spcPct val="20000"/>
              </a:spcBef>
              <a:spcAft>
                <a:spcPts val="1000"/>
              </a:spcAft>
              <a:buClrTx/>
              <a:buSzTx/>
              <a:buFontTx/>
              <a:buNone/>
              <a:tabLst/>
              <a:defRPr/>
            </a:pPr>
            <a:r>
              <a:rPr kumimoji="0" lang="en-GB" sz="1300" b="0" i="0" u="none" strike="noStrike" kern="0" cap="none" spc="0" normalizeH="0" baseline="0" noProof="0" dirty="0">
                <a:ln>
                  <a:noFill/>
                </a:ln>
                <a:solidFill>
                  <a:srgbClr val="000000"/>
                </a:solidFill>
                <a:effectLst/>
                <a:uLnTx/>
                <a:uFillTx/>
                <a:latin typeface="Aptos Display" panose="020B0004020202020204" pitchFamily="34" charset="0"/>
                <a:ea typeface="Times New Roman" panose="02020603050405020304" pitchFamily="18" charset="0"/>
                <a:cs typeface="Times New Roman" panose="02020603050405020304" pitchFamily="18" charset="0"/>
              </a:rPr>
              <a:t>Research </a:t>
            </a:r>
            <a:r>
              <a:rPr kumimoji="0" lang="en-US" sz="1300" b="0" i="0" u="none" strike="noStrike" kern="0" cap="none" spc="0" normalizeH="0" baseline="0" noProof="0" dirty="0">
                <a:ln>
                  <a:noFill/>
                </a:ln>
                <a:solidFill>
                  <a:srgbClr val="000000"/>
                </a:solidFill>
                <a:effectLst/>
                <a:uLnTx/>
                <a:uFillTx/>
                <a:latin typeface="Aptos Display" panose="020B0004020202020204" pitchFamily="34" charset="0"/>
                <a:ea typeface="Times New Roman" panose="02020603050405020304" pitchFamily="18" charset="0"/>
                <a:cs typeface="Times New Roman" panose="02020603050405020304" pitchFamily="18" charset="0"/>
              </a:rPr>
              <a:t>undertaken by HBF’s Home Building Skills Partnership has also found that for every 10,000 new homes the industry builds 30,000 new recruits are needed, including 2,500 bricklayers, 2,500 groundwork/plant operatives and 1,000 carpenters.</a:t>
            </a:r>
            <a:endParaRPr kumimoji="0" lang="en-GB" sz="1300" b="0" i="0" u="none" strike="noStrike" kern="0" cap="none" spc="0" normalizeH="0" baseline="0" noProof="0" dirty="0">
              <a:ln>
                <a:noFill/>
              </a:ln>
              <a:solidFill>
                <a:srgbClr val="000000"/>
              </a:solidFill>
              <a:effectLst/>
              <a:uLnTx/>
              <a:uFillTx/>
              <a:latin typeface="Aptos Display" panose="020B0004020202020204" pitchFamily="34" charset="0"/>
              <a:ea typeface="Times New Roman" panose="02020603050405020304" pitchFamily="18" charset="0"/>
              <a:cs typeface="Times New Roman" panose="02020603050405020304" pitchFamily="18" charset="0"/>
            </a:endParaRPr>
          </a:p>
          <a:p>
            <a:pPr marL="0" indent="0">
              <a:spcBef>
                <a:spcPts val="0"/>
              </a:spcBef>
              <a:buNone/>
            </a:pPr>
            <a:endParaRPr lang="en-GB" sz="1600" dirty="0">
              <a:solidFill>
                <a:schemeClr val="tx1"/>
              </a:solidFill>
              <a:latin typeface="Aptos Display" panose="020B0004020202020204" pitchFamily="34" charset="0"/>
            </a:endParaRPr>
          </a:p>
          <a:p>
            <a:pPr>
              <a:spcBef>
                <a:spcPts val="0"/>
              </a:spcBef>
            </a:pPr>
            <a:endParaRPr lang="en-GB" sz="1200" dirty="0">
              <a:solidFill>
                <a:schemeClr val="tx1"/>
              </a:solidFill>
            </a:endParaRPr>
          </a:p>
        </p:txBody>
      </p:sp>
      <p:graphicFrame>
        <p:nvGraphicFramePr>
          <p:cNvPr id="6" name="Chart 5">
            <a:extLst>
              <a:ext uri="{FF2B5EF4-FFF2-40B4-BE49-F238E27FC236}">
                <a16:creationId xmlns:a16="http://schemas.microsoft.com/office/drawing/2014/main" id="{A8A426E6-BEB0-4025-D988-7B69462F77AA}"/>
              </a:ext>
            </a:extLst>
          </p:cNvPr>
          <p:cNvGraphicFramePr/>
          <p:nvPr>
            <p:extLst>
              <p:ext uri="{D42A27DB-BD31-4B8C-83A1-F6EECF244321}">
                <p14:modId xmlns:p14="http://schemas.microsoft.com/office/powerpoint/2010/main" val="2936443192"/>
              </p:ext>
            </p:extLst>
          </p:nvPr>
        </p:nvGraphicFramePr>
        <p:xfrm>
          <a:off x="179512" y="1192075"/>
          <a:ext cx="4104456" cy="209290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a:extLst>
              <a:ext uri="{FF2B5EF4-FFF2-40B4-BE49-F238E27FC236}">
                <a16:creationId xmlns:a16="http://schemas.microsoft.com/office/drawing/2014/main" id="{CEBDCD52-0297-4FCE-384F-4C461BC1736E}"/>
              </a:ext>
            </a:extLst>
          </p:cNvPr>
          <p:cNvGraphicFramePr/>
          <p:nvPr>
            <p:extLst>
              <p:ext uri="{D42A27DB-BD31-4B8C-83A1-F6EECF244321}">
                <p14:modId xmlns:p14="http://schemas.microsoft.com/office/powerpoint/2010/main" val="1000466364"/>
              </p:ext>
            </p:extLst>
          </p:nvPr>
        </p:nvGraphicFramePr>
        <p:xfrm>
          <a:off x="179512" y="3417565"/>
          <a:ext cx="4104456" cy="2176103"/>
        </p:xfrm>
        <a:graphic>
          <a:graphicData uri="http://schemas.openxmlformats.org/drawingml/2006/chart">
            <c:chart xmlns:c="http://schemas.openxmlformats.org/drawingml/2006/chart" xmlns:r="http://schemas.openxmlformats.org/officeDocument/2006/relationships" r:id="rId4"/>
          </a:graphicData>
        </a:graphic>
      </p:graphicFrame>
      <p:pic>
        <p:nvPicPr>
          <p:cNvPr id="5" name="Picture 4">
            <a:extLst>
              <a:ext uri="{FF2B5EF4-FFF2-40B4-BE49-F238E27FC236}">
                <a16:creationId xmlns:a16="http://schemas.microsoft.com/office/drawing/2014/main" id="{6172CDDA-3124-74DC-DB60-C415B95299E9}"/>
              </a:ext>
            </a:extLst>
          </p:cNvPr>
          <p:cNvPicPr>
            <a:picLocks noChangeAspect="1"/>
          </p:cNvPicPr>
          <p:nvPr/>
        </p:nvPicPr>
        <p:blipFill>
          <a:blip r:embed="rId5"/>
          <a:stretch>
            <a:fillRect/>
          </a:stretch>
        </p:blipFill>
        <p:spPr>
          <a:xfrm>
            <a:off x="5867677" y="6066602"/>
            <a:ext cx="865707" cy="719390"/>
          </a:xfrm>
          <a:prstGeom prst="rect">
            <a:avLst/>
          </a:prstGeom>
        </p:spPr>
      </p:pic>
      <p:graphicFrame>
        <p:nvGraphicFramePr>
          <p:cNvPr id="8" name="Chart 7">
            <a:extLst>
              <a:ext uri="{FF2B5EF4-FFF2-40B4-BE49-F238E27FC236}">
                <a16:creationId xmlns:a16="http://schemas.microsoft.com/office/drawing/2014/main" id="{1EB80CC9-0E4F-EAF3-8653-0B5EAD8FCB63}"/>
              </a:ext>
            </a:extLst>
          </p:cNvPr>
          <p:cNvGraphicFramePr/>
          <p:nvPr>
            <p:extLst>
              <p:ext uri="{D42A27DB-BD31-4B8C-83A1-F6EECF244321}">
                <p14:modId xmlns:p14="http://schemas.microsoft.com/office/powerpoint/2010/main" val="1210851962"/>
              </p:ext>
            </p:extLst>
          </p:nvPr>
        </p:nvGraphicFramePr>
        <p:xfrm>
          <a:off x="213808" y="3449562"/>
          <a:ext cx="4032448" cy="2080299"/>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9" name="Chart 8">
            <a:extLst>
              <a:ext uri="{FF2B5EF4-FFF2-40B4-BE49-F238E27FC236}">
                <a16:creationId xmlns:a16="http://schemas.microsoft.com/office/drawing/2014/main" id="{7ABF439C-7AD4-309E-672E-52C49DFD383C}"/>
              </a:ext>
            </a:extLst>
          </p:cNvPr>
          <p:cNvGraphicFramePr/>
          <p:nvPr>
            <p:extLst>
              <p:ext uri="{D42A27DB-BD31-4B8C-83A1-F6EECF244321}">
                <p14:modId xmlns:p14="http://schemas.microsoft.com/office/powerpoint/2010/main" val="1984701158"/>
              </p:ext>
            </p:extLst>
          </p:nvPr>
        </p:nvGraphicFramePr>
        <p:xfrm>
          <a:off x="213808" y="1264332"/>
          <a:ext cx="4032448" cy="1948642"/>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2905043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D269B2-7763-4947-B93D-FBD26B5B6969}"/>
              </a:ext>
            </a:extLst>
          </p:cNvPr>
          <p:cNvSpPr>
            <a:spLocks noGrp="1"/>
          </p:cNvSpPr>
          <p:nvPr>
            <p:ph type="title"/>
          </p:nvPr>
        </p:nvSpPr>
        <p:spPr/>
        <p:txBody>
          <a:bodyPr>
            <a:normAutofit/>
          </a:bodyPr>
          <a:lstStyle/>
          <a:p>
            <a:r>
              <a:rPr lang="en-GB" sz="2400" b="1" dirty="0">
                <a:latin typeface="Aptos Display" panose="020B0004020202020204" pitchFamily="34" charset="0"/>
              </a:rPr>
              <a:t>Other key statistics and figures</a:t>
            </a:r>
          </a:p>
        </p:txBody>
      </p:sp>
      <p:graphicFrame>
        <p:nvGraphicFramePr>
          <p:cNvPr id="4" name="Content Placeholder 3">
            <a:extLst>
              <a:ext uri="{FF2B5EF4-FFF2-40B4-BE49-F238E27FC236}">
                <a16:creationId xmlns:a16="http://schemas.microsoft.com/office/drawing/2014/main" id="{C2A5B7C9-5327-4905-874C-4DCDCB97D1BC}"/>
              </a:ext>
            </a:extLst>
          </p:cNvPr>
          <p:cNvGraphicFramePr>
            <a:graphicFrameLocks noGrp="1"/>
          </p:cNvGraphicFramePr>
          <p:nvPr>
            <p:ph idx="1"/>
            <p:extLst>
              <p:ext uri="{D42A27DB-BD31-4B8C-83A1-F6EECF244321}">
                <p14:modId xmlns:p14="http://schemas.microsoft.com/office/powerpoint/2010/main" val="616880007"/>
              </p:ext>
            </p:extLst>
          </p:nvPr>
        </p:nvGraphicFramePr>
        <p:xfrm>
          <a:off x="755650" y="1052513"/>
          <a:ext cx="7920806" cy="46087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655477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B6D50-DCD4-6119-983F-32109405F0AE}"/>
              </a:ext>
            </a:extLst>
          </p:cNvPr>
          <p:cNvSpPr>
            <a:spLocks noGrp="1"/>
          </p:cNvSpPr>
          <p:nvPr>
            <p:ph type="title"/>
          </p:nvPr>
        </p:nvSpPr>
        <p:spPr/>
        <p:txBody>
          <a:bodyPr/>
          <a:lstStyle/>
          <a:p>
            <a:r>
              <a:rPr lang="en-GB" b="1" dirty="0">
                <a:latin typeface="Aptos Display" panose="020B0004020202020204" pitchFamily="34" charset="0"/>
              </a:rPr>
              <a:t>References</a:t>
            </a:r>
          </a:p>
        </p:txBody>
      </p:sp>
      <p:sp>
        <p:nvSpPr>
          <p:cNvPr id="3" name="Content Placeholder 2">
            <a:extLst>
              <a:ext uri="{FF2B5EF4-FFF2-40B4-BE49-F238E27FC236}">
                <a16:creationId xmlns:a16="http://schemas.microsoft.com/office/drawing/2014/main" id="{8357474B-6410-9EC6-F7A0-60720E33B44E}"/>
              </a:ext>
            </a:extLst>
          </p:cNvPr>
          <p:cNvSpPr>
            <a:spLocks noGrp="1" noRot="1" noMove="1" noResize="1" noEditPoints="1" noAdjustHandles="1" noChangeArrowheads="1" noChangeShapeType="1"/>
          </p:cNvSpPr>
          <p:nvPr>
            <p:ph idx="1"/>
          </p:nvPr>
        </p:nvSpPr>
        <p:spPr/>
        <p:txBody>
          <a:bodyPr>
            <a:normAutofit/>
          </a:bodyPr>
          <a:lstStyle/>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defRPr/>
            </a:pPr>
            <a:r>
              <a:rPr kumimoji="0" lang="en-GB" sz="1800" b="0" i="0" u="sng" strike="noStrike" kern="0" cap="none" spc="0" normalizeH="0" baseline="0" noProof="0" dirty="0" err="1">
                <a:ln>
                  <a:noFill/>
                </a:ln>
                <a:effectLst/>
                <a:uLnTx/>
                <a:uFillTx/>
                <a:latin typeface="Aptos Display" panose="020B0004020202020204" pitchFamily="34" charset="0"/>
                <a:ea typeface="ＭＳ Ｐゴシック" pitchFamily="34" charset="-128"/>
                <a:cs typeface="+mn-cs"/>
                <a:hlinkClick r:id="rId2">
                  <a:extLst>
                    <a:ext uri="{A12FA001-AC4F-418D-AE19-62706E023703}">
                      <ahyp:hlinkClr xmlns:ahyp="http://schemas.microsoft.com/office/drawing/2018/hyperlinkcolor" val="tx"/>
                    </a:ext>
                  </a:extLst>
                </a:hlinkClick>
              </a:rPr>
              <a:t>StatsWales</a:t>
            </a:r>
            <a:endParaRPr kumimoji="0" lang="en-GB" sz="1800" b="0" i="0" u="sng" strike="noStrike" kern="0" cap="none" spc="0" normalizeH="0" baseline="0" noProof="0" dirty="0">
              <a:ln>
                <a:noFill/>
              </a:ln>
              <a:effectLst/>
              <a:uLnTx/>
              <a:uFillTx/>
              <a:latin typeface="Aptos Display" panose="020B0004020202020204" pitchFamily="34" charset="0"/>
              <a:ea typeface="ＭＳ Ｐゴシック" pitchFamily="34" charset="-128"/>
              <a:cs typeface="+mn-cs"/>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defRPr/>
            </a:pPr>
            <a:r>
              <a:rPr kumimoji="0" lang="en-GB" sz="1800" b="0" i="0" u="sng" strike="noStrike" kern="0" cap="none" spc="0" normalizeH="0" baseline="0" noProof="0" dirty="0">
                <a:ln>
                  <a:noFill/>
                </a:ln>
                <a:solidFill>
                  <a:srgbClr val="003144"/>
                </a:solidFill>
                <a:effectLst/>
                <a:uLnTx/>
                <a:uFillTx/>
                <a:latin typeface="Aptos Display" panose="020B0004020202020204" pitchFamily="34" charset="0"/>
                <a:ea typeface="ＭＳ Ｐゴシック" pitchFamily="34" charset="-128"/>
                <a:cs typeface="+mn-cs"/>
                <a:hlinkClick r:id="rId3">
                  <a:extLst>
                    <a:ext uri="{A12FA001-AC4F-418D-AE19-62706E023703}">
                      <ahyp:hlinkClr xmlns:ahyp="http://schemas.microsoft.com/office/drawing/2018/hyperlinkcolor" val="tx"/>
                    </a:ext>
                  </a:extLst>
                </a:hlinkClick>
              </a:rPr>
              <a:t>HBF, The Economic Footprint of House Building in England and Wales</a:t>
            </a:r>
            <a:endParaRPr kumimoji="0" lang="en-GB" sz="1800" b="0" i="0" u="sng" strike="noStrike" kern="0" cap="none" spc="0" normalizeH="0" baseline="0" noProof="0" dirty="0">
              <a:ln>
                <a:noFill/>
              </a:ln>
              <a:solidFill>
                <a:srgbClr val="003144"/>
              </a:solidFill>
              <a:effectLst/>
              <a:uLnTx/>
              <a:uFillTx/>
              <a:latin typeface="Aptos Display" panose="020B0004020202020204" pitchFamily="34" charset="0"/>
              <a:ea typeface="ＭＳ Ｐゴシック" pitchFamily="34" charset="-128"/>
              <a:cs typeface="+mn-cs"/>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defRPr/>
            </a:pPr>
            <a:r>
              <a:rPr kumimoji="0" lang="en-GB" sz="1800" b="0" i="0" u="sng" strike="noStrike" kern="0" cap="none" spc="0" normalizeH="0" baseline="0" noProof="0" dirty="0" err="1">
                <a:ln>
                  <a:noFill/>
                </a:ln>
                <a:solidFill>
                  <a:srgbClr val="003144"/>
                </a:solidFill>
                <a:effectLst/>
                <a:uLnTx/>
                <a:uFillTx/>
                <a:latin typeface="Aptos Display" panose="020B0004020202020204" pitchFamily="34" charset="0"/>
                <a:ea typeface="ＭＳ Ｐゴシック" pitchFamily="34" charset="-128"/>
                <a:cs typeface="+mn-cs"/>
                <a:hlinkClick r:id="rId4">
                  <a:extLst>
                    <a:ext uri="{A12FA001-AC4F-418D-AE19-62706E023703}">
                      <ahyp:hlinkClr xmlns:ahyp="http://schemas.microsoft.com/office/drawing/2018/hyperlinkcolor" val="tx"/>
                    </a:ext>
                  </a:extLst>
                </a:hlinkClick>
              </a:rPr>
              <a:t>Glenigan</a:t>
            </a:r>
            <a:r>
              <a:rPr kumimoji="0" lang="en-GB" sz="1800" b="0" i="0" u="sng" strike="noStrike" kern="0" cap="none" spc="0" normalizeH="0" baseline="0" noProof="0" dirty="0">
                <a:ln>
                  <a:noFill/>
                </a:ln>
                <a:solidFill>
                  <a:srgbClr val="003144"/>
                </a:solidFill>
                <a:effectLst/>
                <a:uLnTx/>
                <a:uFillTx/>
                <a:latin typeface="Aptos Display" panose="020B0004020202020204" pitchFamily="34" charset="0"/>
                <a:ea typeface="ＭＳ Ｐゴシック" pitchFamily="34" charset="-128"/>
                <a:cs typeface="+mn-cs"/>
                <a:hlinkClick r:id="rId4">
                  <a:extLst>
                    <a:ext uri="{A12FA001-AC4F-418D-AE19-62706E023703}">
                      <ahyp:hlinkClr xmlns:ahyp="http://schemas.microsoft.com/office/drawing/2018/hyperlinkcolor" val="tx"/>
                    </a:ext>
                  </a:extLst>
                </a:hlinkClick>
              </a:rPr>
              <a:t>/HBF, Housing Pipeline Report</a:t>
            </a:r>
            <a:endParaRPr kumimoji="0" lang="en-GB" sz="1800" b="0" i="0" u="sng" strike="noStrike" kern="0" cap="none" spc="0" normalizeH="0" baseline="0" noProof="0" dirty="0">
              <a:ln>
                <a:noFill/>
              </a:ln>
              <a:solidFill>
                <a:srgbClr val="003144"/>
              </a:solidFill>
              <a:effectLst/>
              <a:uLnTx/>
              <a:uFillTx/>
              <a:latin typeface="Aptos Display" panose="020B0004020202020204" pitchFamily="34" charset="0"/>
              <a:ea typeface="ＭＳ Ｐゴシック" pitchFamily="34" charset="-128"/>
              <a:cs typeface="+mn-cs"/>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defRPr/>
            </a:pPr>
            <a:r>
              <a:rPr lang="en-GB" sz="1800" u="sng" dirty="0" err="1">
                <a:latin typeface="Aptos Display" panose="020B0004020202020204" pitchFamily="34" charset="0"/>
                <a:ea typeface="ＭＳ Ｐゴシック" pitchFamily="34" charset="-128"/>
                <a:cs typeface="+mn-cs"/>
                <a:hlinkClick r:id="rId5">
                  <a:extLst>
                    <a:ext uri="{A12FA001-AC4F-418D-AE19-62706E023703}">
                      <ahyp:hlinkClr xmlns:ahyp="http://schemas.microsoft.com/office/drawing/2018/hyperlinkcolor" val="tx"/>
                    </a:ext>
                  </a:extLst>
                </a:hlinkClick>
              </a:rPr>
              <a:t>StatsWales</a:t>
            </a:r>
            <a:endParaRPr lang="en-GB" sz="1800" u="sng" dirty="0">
              <a:latin typeface="Aptos Display" panose="020B0004020202020204" pitchFamily="34" charset="0"/>
              <a:ea typeface="ＭＳ Ｐゴシック" pitchFamily="34" charset="-128"/>
              <a:cs typeface="+mn-cs"/>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defRPr/>
            </a:pPr>
            <a:r>
              <a:rPr kumimoji="0" lang="en-GB" sz="1800" b="0" i="0" u="sng" strike="noStrike" kern="0" cap="none" spc="0" normalizeH="0" baseline="0" noProof="0" dirty="0">
                <a:ln>
                  <a:noFill/>
                </a:ln>
                <a:effectLst/>
                <a:uLnTx/>
                <a:uFillTx/>
                <a:latin typeface="Aptos Display" panose="020B0004020202020204" pitchFamily="34" charset="0"/>
                <a:ea typeface="ＭＳ Ｐゴシック" pitchFamily="34" charset="-128"/>
                <a:cs typeface="+mn-cs"/>
                <a:hlinkClick r:id="rId6">
                  <a:extLst>
                    <a:ext uri="{A12FA001-AC4F-418D-AE19-62706E023703}">
                      <ahyp:hlinkClr xmlns:ahyp="http://schemas.microsoft.com/office/drawing/2018/hyperlinkcolor" val="tx"/>
                    </a:ext>
                  </a:extLst>
                </a:hlinkClick>
              </a:rPr>
              <a:t>HBF, Securing F</a:t>
            </a:r>
            <a:r>
              <a:rPr lang="en-GB" sz="1800" u="sng" dirty="0" err="1">
                <a:latin typeface="Aptos Display" panose="020B0004020202020204" pitchFamily="34" charset="0"/>
                <a:ea typeface="ＭＳ Ｐゴシック" pitchFamily="34" charset="-128"/>
                <a:cs typeface="+mn-cs"/>
                <a:hlinkClick r:id="rId6">
                  <a:extLst>
                    <a:ext uri="{A12FA001-AC4F-418D-AE19-62706E023703}">
                      <ahyp:hlinkClr xmlns:ahyp="http://schemas.microsoft.com/office/drawing/2018/hyperlinkcolor" val="tx"/>
                    </a:ext>
                  </a:extLst>
                </a:hlinkClick>
              </a:rPr>
              <a:t>utures</a:t>
            </a:r>
            <a:r>
              <a:rPr lang="en-GB" sz="1800" u="sng" dirty="0">
                <a:latin typeface="Aptos Display" panose="020B0004020202020204" pitchFamily="34" charset="0"/>
                <a:ea typeface="ＭＳ Ｐゴシック" pitchFamily="34" charset="-128"/>
                <a:cs typeface="+mn-cs"/>
                <a:hlinkClick r:id="rId6">
                  <a:extLst>
                    <a:ext uri="{A12FA001-AC4F-418D-AE19-62706E023703}">
                      <ahyp:hlinkClr xmlns:ahyp="http://schemas.microsoft.com/office/drawing/2018/hyperlinkcolor" val="tx"/>
                    </a:ext>
                  </a:extLst>
                </a:hlinkClick>
              </a:rPr>
              <a:t>: The Success and Impact of Help to Buy Wales</a:t>
            </a:r>
            <a:r>
              <a:rPr lang="en-GB" sz="1800" dirty="0">
                <a:latin typeface="Aptos Display" panose="020B0004020202020204" pitchFamily="34" charset="0"/>
                <a:ea typeface="ＭＳ Ｐゴシック" pitchFamily="34" charset="-128"/>
                <a:cs typeface="+mn-cs"/>
              </a:rPr>
              <a:t> </a:t>
            </a:r>
            <a:r>
              <a:rPr lang="en-GB" sz="1800" dirty="0">
                <a:solidFill>
                  <a:srgbClr val="003144"/>
                </a:solidFill>
                <a:latin typeface="Aptos Display" panose="020B0004020202020204" pitchFamily="34" charset="0"/>
                <a:ea typeface="ＭＳ Ｐゴシック" pitchFamily="34" charset="-128"/>
                <a:cs typeface="+mn-cs"/>
              </a:rPr>
              <a:t>and </a:t>
            </a:r>
            <a:r>
              <a:rPr lang="en-GB" sz="1800" u="sng" dirty="0">
                <a:latin typeface="Aptos Display" panose="020B0004020202020204" pitchFamily="34" charset="0"/>
                <a:ea typeface="ＭＳ Ｐゴシック" pitchFamily="34" charset="-128"/>
                <a:cs typeface="+mn-cs"/>
                <a:hlinkClick r:id="rId7">
                  <a:extLst>
                    <a:ext uri="{A12FA001-AC4F-418D-AE19-62706E023703}">
                      <ahyp:hlinkClr xmlns:ahyp="http://schemas.microsoft.com/office/drawing/2018/hyperlinkcolor" val="tx"/>
                    </a:ext>
                  </a:extLst>
                </a:hlinkClick>
              </a:rPr>
              <a:t>Stats Wales</a:t>
            </a:r>
            <a:endParaRPr kumimoji="0" lang="en-GB" sz="1800" b="0" i="0" u="sng" strike="noStrike" kern="0" cap="none" spc="0" normalizeH="0" baseline="0" noProof="0" dirty="0">
              <a:ln>
                <a:noFill/>
              </a:ln>
              <a:effectLst/>
              <a:uLnTx/>
              <a:uFillTx/>
              <a:latin typeface="Aptos Display" panose="020B0004020202020204" pitchFamily="34" charset="0"/>
              <a:ea typeface="ＭＳ Ｐゴシック" pitchFamily="34" charset="-128"/>
              <a:cs typeface="+mn-cs"/>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defRPr/>
            </a:pPr>
            <a:r>
              <a:rPr kumimoji="0" lang="en-GB" sz="1800" b="0" i="0" u="sng" strike="noStrike" kern="0" cap="none" spc="0" normalizeH="0" baseline="0" noProof="0" dirty="0">
                <a:ln>
                  <a:noFill/>
                </a:ln>
                <a:solidFill>
                  <a:srgbClr val="003144"/>
                </a:solidFill>
                <a:effectLst/>
                <a:uLnTx/>
                <a:uFillTx/>
                <a:latin typeface="Aptos Display" panose="020B0004020202020204" pitchFamily="34" charset="0"/>
                <a:ea typeface="ＭＳ Ｐゴシック" pitchFamily="34" charset="-128"/>
                <a:cs typeface="+mn-cs"/>
                <a:hlinkClick r:id="rId8">
                  <a:extLst>
                    <a:ext uri="{A12FA001-AC4F-418D-AE19-62706E023703}">
                      <ahyp:hlinkClr xmlns:ahyp="http://schemas.microsoft.com/office/drawing/2018/hyperlinkcolor" val="tx"/>
                    </a:ext>
                  </a:extLst>
                </a:hlinkClick>
              </a:rPr>
              <a:t>HBF, Watt a Save energy efficiency data</a:t>
            </a:r>
            <a:r>
              <a:rPr kumimoji="0" lang="en-GB" sz="1800" b="0" i="0" u="none" strike="noStrike" kern="0" cap="none" spc="0" normalizeH="0" baseline="0" noProof="0" dirty="0">
                <a:ln>
                  <a:noFill/>
                </a:ln>
                <a:solidFill>
                  <a:srgbClr val="003144"/>
                </a:solidFill>
                <a:effectLst/>
                <a:uLnTx/>
                <a:uFillTx/>
                <a:latin typeface="Aptos Display" panose="020B0004020202020204" pitchFamily="34" charset="0"/>
                <a:ea typeface="ＭＳ Ｐゴシック" pitchFamily="34" charset="-128"/>
                <a:cs typeface="+mn-cs"/>
                <a:hlinkClick r:id="rId8">
                  <a:extLst>
                    <a:ext uri="{A12FA001-AC4F-418D-AE19-62706E023703}">
                      <ahyp:hlinkClr xmlns:ahyp="http://schemas.microsoft.com/office/drawing/2018/hyperlinkcolor" val="tx"/>
                    </a:ext>
                  </a:extLst>
                </a:hlinkClick>
              </a:rPr>
              <a:t> </a:t>
            </a:r>
            <a:r>
              <a:rPr kumimoji="0" lang="en-GB" sz="1800" b="0" i="0" u="none" strike="noStrike" kern="0" cap="none" spc="0" normalizeH="0" baseline="0" noProof="0" dirty="0">
                <a:ln>
                  <a:noFill/>
                </a:ln>
                <a:solidFill>
                  <a:srgbClr val="003144"/>
                </a:solidFill>
                <a:effectLst/>
                <a:uLnTx/>
                <a:uFillTx/>
                <a:latin typeface="Aptos Display" panose="020B0004020202020204" pitchFamily="34" charset="0"/>
                <a:ea typeface="ＭＳ Ｐゴシック" pitchFamily="34" charset="-128"/>
                <a:cs typeface="+mn-cs"/>
              </a:rPr>
              <a:t>and </a:t>
            </a:r>
            <a:r>
              <a:rPr kumimoji="0" lang="en-GB" sz="1800" b="0" i="0" u="sng" strike="noStrike" kern="0" cap="none" spc="0" normalizeH="0" baseline="0" noProof="0" dirty="0">
                <a:ln>
                  <a:noFill/>
                </a:ln>
                <a:solidFill>
                  <a:srgbClr val="003144"/>
                </a:solidFill>
                <a:effectLst/>
                <a:uLnTx/>
                <a:uFillTx/>
                <a:latin typeface="Aptos Display" panose="020B0004020202020204" pitchFamily="34" charset="0"/>
                <a:ea typeface="ＭＳ Ｐゴシック" pitchFamily="34" charset="-128"/>
                <a:cs typeface="+mn-cs"/>
                <a:hlinkClick r:id="rId9">
                  <a:extLst>
                    <a:ext uri="{A12FA001-AC4F-418D-AE19-62706E023703}">
                      <ahyp:hlinkClr xmlns:ahyp="http://schemas.microsoft.com/office/drawing/2018/hyperlinkcolor" val="tx"/>
                    </a:ext>
                  </a:extLst>
                </a:hlinkClick>
              </a:rPr>
              <a:t>MHCLG, Energy Performance of Buildings Certificates statistical release: England and Wales</a:t>
            </a:r>
            <a:endParaRPr kumimoji="0" lang="en-GB" sz="1800" b="0" i="0" u="sng" strike="noStrike" kern="0" cap="none" spc="0" normalizeH="0" baseline="0" noProof="0" dirty="0">
              <a:ln>
                <a:noFill/>
              </a:ln>
              <a:solidFill>
                <a:srgbClr val="003144"/>
              </a:solidFill>
              <a:effectLst/>
              <a:uLnTx/>
              <a:uFillTx/>
              <a:latin typeface="Aptos Display" panose="020B0004020202020204" pitchFamily="34" charset="0"/>
              <a:ea typeface="ＭＳ Ｐゴシック" pitchFamily="34" charset="-128"/>
              <a:cs typeface="+mn-cs"/>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defRPr/>
            </a:pPr>
            <a:r>
              <a:rPr kumimoji="0" lang="en-GB" sz="1800" b="0" i="0" u="sng" strike="noStrike" kern="0" cap="none" spc="0" normalizeH="0" baseline="0" noProof="0" dirty="0">
                <a:ln>
                  <a:noFill/>
                </a:ln>
                <a:solidFill>
                  <a:srgbClr val="003144"/>
                </a:solidFill>
                <a:effectLst/>
                <a:uLnTx/>
                <a:uFillTx/>
                <a:latin typeface="Aptos Display" panose="020B0004020202020204" pitchFamily="34" charset="0"/>
                <a:ea typeface="ＭＳ Ｐゴシック" pitchFamily="34" charset="-128"/>
                <a:cs typeface="+mn-cs"/>
                <a:hlinkClick r:id="rId10">
                  <a:extLst>
                    <a:ext uri="{A12FA001-AC4F-418D-AE19-62706E023703}">
                      <ahyp:hlinkClr xmlns:ahyp="http://schemas.microsoft.com/office/drawing/2018/hyperlinkcolor" val="tx"/>
                    </a:ext>
                  </a:extLst>
                </a:hlinkClick>
              </a:rPr>
              <a:t>HMRC, Monthly property transactions completed in the UK with value of £40,000 or above</a:t>
            </a:r>
            <a:endParaRPr kumimoji="0" lang="en-GB" sz="1800" b="0" i="0" u="sng" strike="noStrike" kern="0" cap="none" spc="0" normalizeH="0" baseline="0" noProof="0" dirty="0">
              <a:ln>
                <a:noFill/>
              </a:ln>
              <a:solidFill>
                <a:srgbClr val="003144"/>
              </a:solidFill>
              <a:effectLst/>
              <a:uLnTx/>
              <a:uFillTx/>
              <a:latin typeface="Aptos Display" panose="020B0004020202020204" pitchFamily="34" charset="0"/>
              <a:ea typeface="ＭＳ Ｐゴシック" pitchFamily="34" charset="-128"/>
              <a:cs typeface="+mn-cs"/>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defRPr/>
            </a:pPr>
            <a:r>
              <a:rPr kumimoji="0" lang="en-GB" sz="1800" b="0" i="0" u="sng" strike="noStrike" kern="0" cap="none" spc="0" normalizeH="0" baseline="0" noProof="0" dirty="0">
                <a:ln>
                  <a:noFill/>
                </a:ln>
                <a:solidFill>
                  <a:srgbClr val="003144"/>
                </a:solidFill>
                <a:effectLst/>
                <a:uLnTx/>
                <a:uFillTx/>
                <a:latin typeface="Aptos Display" panose="020B0004020202020204" pitchFamily="34" charset="0"/>
                <a:ea typeface="ＭＳ Ｐゴシック" pitchFamily="34" charset="-128"/>
                <a:cs typeface="+mn-cs"/>
                <a:hlinkClick r:id="rId11">
                  <a:extLst>
                    <a:ext uri="{A12FA001-AC4F-418D-AE19-62706E023703}">
                      <ahyp:hlinkClr xmlns:ahyp="http://schemas.microsoft.com/office/drawing/2018/hyperlinkcolor" val="tx"/>
                    </a:ext>
                  </a:extLst>
                </a:hlinkClick>
              </a:rPr>
              <a:t>HM Land Registry, UK House Price Index summary</a:t>
            </a:r>
            <a:endParaRPr kumimoji="0" lang="en-GB" sz="1800" b="0" i="0" u="sng" strike="noStrike" kern="0" cap="none" spc="0" normalizeH="0" baseline="0" noProof="0" dirty="0">
              <a:ln>
                <a:noFill/>
              </a:ln>
              <a:solidFill>
                <a:srgbClr val="003144"/>
              </a:solidFill>
              <a:effectLst/>
              <a:uLnTx/>
              <a:uFillTx/>
              <a:latin typeface="Aptos Display" panose="020B0004020202020204" pitchFamily="34" charset="0"/>
              <a:ea typeface="ＭＳ Ｐゴシック" pitchFamily="34" charset="-128"/>
              <a:cs typeface="+mn-cs"/>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defRPr/>
            </a:pPr>
            <a:r>
              <a:rPr kumimoji="0" lang="en-GB" sz="1800" b="0" i="0" u="sng" strike="noStrike" kern="0" cap="none" spc="0" normalizeH="0" baseline="0" noProof="0" dirty="0">
                <a:ln>
                  <a:noFill/>
                </a:ln>
                <a:effectLst/>
                <a:uLnTx/>
                <a:uFillTx/>
                <a:latin typeface="Aptos Display" panose="020B0004020202020204" pitchFamily="34" charset="0"/>
                <a:ea typeface="ＭＳ Ｐゴシック" pitchFamily="34" charset="-128"/>
                <a:cs typeface="+mn-cs"/>
                <a:hlinkClick r:id="rId12">
                  <a:extLst>
                    <a:ext uri="{A12FA001-AC4F-418D-AE19-62706E023703}">
                      <ahyp:hlinkClr xmlns:ahyp="http://schemas.microsoft.com/office/drawing/2018/hyperlinkcolor" val="tx"/>
                    </a:ext>
                  </a:extLst>
                </a:hlinkClick>
              </a:rPr>
              <a:t>HBF, Home Building Workforce Census</a:t>
            </a:r>
            <a:endParaRPr kumimoji="0" lang="en-GB" sz="1800" b="0" i="0" u="sng" strike="noStrike" kern="0" cap="none" spc="0" normalizeH="0" baseline="0" noProof="0" dirty="0">
              <a:ln>
                <a:noFill/>
              </a:ln>
              <a:effectLst/>
              <a:uLnTx/>
              <a:uFillTx/>
              <a:latin typeface="Aptos Display" panose="020B0004020202020204" pitchFamily="34" charset="0"/>
              <a:ea typeface="ＭＳ Ｐゴシック" pitchFamily="34" charset="-128"/>
              <a:cs typeface="+mn-cs"/>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defRPr/>
            </a:pPr>
            <a:r>
              <a:rPr lang="en-GB" sz="1800" dirty="0">
                <a:latin typeface="Aptos Display" panose="020B0004020202020204" pitchFamily="34" charset="0"/>
                <a:ea typeface="ＭＳ Ｐゴシック" pitchFamily="34" charset="-128"/>
                <a:cs typeface="+mn-cs"/>
              </a:rPr>
              <a:t> HBF and </a:t>
            </a:r>
            <a:r>
              <a:rPr lang="en-GB" sz="1800" dirty="0">
                <a:latin typeface="Aptos Display" panose="020B0004020202020204" pitchFamily="34" charset="0"/>
                <a:ea typeface="ＭＳ Ｐゴシック" pitchFamily="34" charset="-128"/>
                <a:cs typeface="+mn-cs"/>
                <a:hlinkClick r:id="rId13">
                  <a:extLst>
                    <a:ext uri="{A12FA001-AC4F-418D-AE19-62706E023703}">
                      <ahyp:hlinkClr xmlns:ahyp="http://schemas.microsoft.com/office/drawing/2018/hyperlinkcolor" val="tx"/>
                    </a:ext>
                  </a:extLst>
                </a:hlinkClick>
              </a:rPr>
              <a:t>Competition and Markets Authority Housebuilding Market Study</a:t>
            </a:r>
            <a:endParaRPr lang="en-GB" sz="1800" dirty="0">
              <a:latin typeface="Aptos Display" panose="020B0004020202020204" pitchFamily="34" charset="0"/>
              <a:ea typeface="ＭＳ Ｐゴシック" pitchFamily="34" charset="-128"/>
              <a:cs typeface="+mn-cs"/>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defRPr/>
            </a:pPr>
            <a:r>
              <a:rPr kumimoji="0" lang="en-GB" sz="1800" b="0" i="0" strike="noStrike" kern="0" cap="none" spc="0" normalizeH="0" baseline="0" noProof="0" dirty="0">
                <a:ln>
                  <a:noFill/>
                </a:ln>
                <a:effectLst/>
                <a:uLnTx/>
                <a:uFillTx/>
                <a:latin typeface="Aptos Display" panose="020B0004020202020204" pitchFamily="34" charset="0"/>
                <a:ea typeface="ＭＳ Ｐゴシック" pitchFamily="34" charset="-128"/>
                <a:cs typeface="+mn-cs"/>
              </a:rPr>
              <a:t> </a:t>
            </a:r>
            <a:r>
              <a:rPr kumimoji="0" lang="en-GB" sz="1800" b="0" i="0" u="sng" strike="noStrike" kern="0" cap="none" spc="0" normalizeH="0" baseline="0" noProof="0" dirty="0">
                <a:ln>
                  <a:noFill/>
                </a:ln>
                <a:effectLst/>
                <a:uLnTx/>
                <a:uFillTx/>
                <a:latin typeface="Aptos Display" panose="020B0004020202020204" pitchFamily="34" charset="0"/>
                <a:ea typeface="ＭＳ Ｐゴシック" pitchFamily="34" charset="-128"/>
                <a:cs typeface="+mn-cs"/>
                <a:hlinkClick r:id="rId14">
                  <a:extLst>
                    <a:ext uri="{A12FA001-AC4F-418D-AE19-62706E023703}">
                      <ahyp:hlinkClr xmlns:ahyp="http://schemas.microsoft.com/office/drawing/2018/hyperlinkcolor" val="tx"/>
                    </a:ext>
                  </a:extLst>
                </a:hlinkClick>
              </a:rPr>
              <a:t>HBF/NHBC, Customer Satisfaction Survey</a:t>
            </a:r>
            <a:endParaRPr kumimoji="0" lang="en-GB" sz="1800" b="0" i="0" u="sng" strike="noStrike" kern="0" cap="none" spc="0" normalizeH="0" baseline="0" noProof="0" dirty="0">
              <a:ln>
                <a:noFill/>
              </a:ln>
              <a:effectLst/>
              <a:uLnTx/>
              <a:uFillTx/>
              <a:latin typeface="Aptos Display" panose="020B0004020202020204" pitchFamily="34" charset="0"/>
              <a:ea typeface="ＭＳ Ｐゴシック" pitchFamily="34" charset="-128"/>
              <a:cs typeface="+mn-cs"/>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defRPr/>
            </a:pPr>
            <a:r>
              <a:rPr lang="en-GB" sz="1800" dirty="0">
                <a:latin typeface="Aptos Display" panose="020B0004020202020204" pitchFamily="34" charset="0"/>
                <a:ea typeface="ＭＳ Ｐゴシック" pitchFamily="34" charset="-128"/>
                <a:cs typeface="+mn-cs"/>
              </a:rPr>
              <a:t> </a:t>
            </a:r>
            <a:r>
              <a:rPr lang="en-GB" sz="1800" u="sng" dirty="0">
                <a:latin typeface="Aptos Display" panose="020B0004020202020204" pitchFamily="34" charset="0"/>
                <a:ea typeface="ＭＳ Ｐゴシック" pitchFamily="34" charset="-128"/>
                <a:cs typeface="+mn-cs"/>
                <a:hlinkClick r:id="rId15">
                  <a:extLst>
                    <a:ext uri="{A12FA001-AC4F-418D-AE19-62706E023703}">
                      <ahyp:hlinkClr xmlns:ahyp="http://schemas.microsoft.com/office/drawing/2018/hyperlinkcolor" val="tx"/>
                    </a:ext>
                  </a:extLst>
                </a:hlinkClick>
              </a:rPr>
              <a:t>HBF, Unspent Developer Contributions in England and Wales</a:t>
            </a:r>
            <a:endParaRPr lang="en-GB" sz="1800" u="sng" dirty="0">
              <a:latin typeface="Aptos Display" panose="020B0004020202020204" pitchFamily="34" charset="0"/>
              <a:ea typeface="ＭＳ Ｐゴシック" pitchFamily="34" charset="-128"/>
              <a:cs typeface="+mn-cs"/>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defRPr/>
            </a:pPr>
            <a:r>
              <a:rPr kumimoji="0" lang="en-GB" sz="1800" b="0" i="0" u="none" strike="noStrike" kern="1200" cap="none" spc="0" normalizeH="0" baseline="0" noProof="0" dirty="0">
                <a:ln>
                  <a:noFill/>
                </a:ln>
                <a:solidFill>
                  <a:srgbClr val="003144"/>
                </a:solidFill>
                <a:effectLst/>
                <a:uLnTx/>
                <a:uFillTx/>
                <a:latin typeface="Aptos Display" panose="020B0004020202020204" pitchFamily="34" charset="0"/>
                <a:ea typeface="ＭＳ Ｐゴシック" pitchFamily="34" charset="-128"/>
                <a:cs typeface="+mn-cs"/>
                <a:hlinkClick r:id="rId16">
                  <a:extLst>
                    <a:ext uri="{A12FA001-AC4F-418D-AE19-62706E023703}">
                      <ahyp:hlinkClr xmlns:ahyp="http://schemas.microsoft.com/office/drawing/2018/hyperlinkcolor" val="tx"/>
                    </a:ext>
                  </a:extLst>
                </a:hlinkClick>
              </a:rPr>
              <a:t>HBF, SME State of Play report 2024/25</a:t>
            </a:r>
            <a:endParaRPr kumimoji="0" lang="en-GB" sz="1800" b="0" i="0" u="none" strike="noStrike" kern="1200" cap="none" spc="0" normalizeH="0" baseline="0" noProof="0" dirty="0">
              <a:ln>
                <a:noFill/>
              </a:ln>
              <a:solidFill>
                <a:srgbClr val="003144"/>
              </a:solidFill>
              <a:effectLst/>
              <a:uLnTx/>
              <a:uFillTx/>
              <a:latin typeface="Aptos Display" panose="020B0004020202020204" pitchFamily="34" charset="0"/>
              <a:ea typeface="ＭＳ Ｐゴシック" pitchFamily="34" charset="-128"/>
              <a:cs typeface="+mn-cs"/>
            </a:endParaRPr>
          </a:p>
          <a:p>
            <a:pPr marL="0" marR="0" lvl="0" indent="0" algn="l" defTabSz="914400" rtl="0" eaLnBrk="0" fontAlgn="base" latinLnBrk="0" hangingPunct="0">
              <a:lnSpc>
                <a:spcPct val="100000"/>
              </a:lnSpc>
              <a:spcBef>
                <a:spcPct val="0"/>
              </a:spcBef>
              <a:spcAft>
                <a:spcPct val="0"/>
              </a:spcAft>
              <a:buClrTx/>
              <a:buSzTx/>
              <a:buNone/>
              <a:tabLst/>
              <a:defRPr/>
            </a:pPr>
            <a:endParaRPr kumimoji="0" lang="en-GB" sz="1800" b="0" i="0" u="sng" strike="noStrike" kern="0" cap="none" spc="0" normalizeH="0" baseline="0" noProof="0" dirty="0">
              <a:ln>
                <a:noFill/>
              </a:ln>
              <a:effectLst/>
              <a:uLnTx/>
              <a:uFillTx/>
              <a:latin typeface="Aptos Display" panose="020B0004020202020204" pitchFamily="34" charset="0"/>
              <a:ea typeface="ＭＳ Ｐゴシック" pitchFamily="34" charset="-128"/>
              <a:cs typeface="+mn-cs"/>
            </a:endParaRPr>
          </a:p>
        </p:txBody>
      </p:sp>
    </p:spTree>
    <p:extLst>
      <p:ext uri="{BB962C8B-B14F-4D97-AF65-F5344CB8AC3E}">
        <p14:creationId xmlns:p14="http://schemas.microsoft.com/office/powerpoint/2010/main" val="1658081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4">
            <a:extLst>
              <a:ext uri="{FF2B5EF4-FFF2-40B4-BE49-F238E27FC236}">
                <a16:creationId xmlns:a16="http://schemas.microsoft.com/office/drawing/2014/main" id="{7FBBC99E-ED11-43E2-927A-CD1506AD1291}"/>
              </a:ext>
            </a:extLst>
          </p:cNvPr>
          <p:cNvSpPr txBox="1">
            <a:spLocks/>
          </p:cNvSpPr>
          <p:nvPr/>
        </p:nvSpPr>
        <p:spPr>
          <a:xfrm>
            <a:off x="602826" y="1115366"/>
            <a:ext cx="8184752" cy="526578"/>
          </a:xfrm>
          <a:prstGeom prst="rect">
            <a:avLst/>
          </a:prstGeom>
          <a:solidFill>
            <a:schemeClr val="bg2"/>
          </a:solidFill>
        </p:spPr>
        <p:txBody>
          <a:bodyPr>
            <a:normAutofit/>
          </a:bodyPr>
          <a:lstStyle>
            <a:lvl1pPr marL="108491" indent="-108491" algn="l" rtl="0" eaLnBrk="1" fontAlgn="base" hangingPunct="1">
              <a:spcBef>
                <a:spcPct val="20000"/>
              </a:spcBef>
              <a:spcAft>
                <a:spcPct val="0"/>
              </a:spcAft>
              <a:buChar char="•"/>
              <a:defRPr sz="1575">
                <a:solidFill>
                  <a:schemeClr val="tx2"/>
                </a:solidFill>
                <a:latin typeface="+mn-lt"/>
                <a:ea typeface="+mn-ea"/>
                <a:cs typeface="ＭＳ Ｐゴシック"/>
              </a:defRPr>
            </a:lvl1pPr>
            <a:lvl2pPr marL="235063" indent="-90409" algn="l" rtl="0" eaLnBrk="1" fontAlgn="base" hangingPunct="1">
              <a:spcBef>
                <a:spcPct val="20000"/>
              </a:spcBef>
              <a:spcAft>
                <a:spcPct val="0"/>
              </a:spcAft>
              <a:buChar char="–"/>
              <a:defRPr sz="1350">
                <a:solidFill>
                  <a:schemeClr val="tx2"/>
                </a:solidFill>
                <a:latin typeface="+mn-lt"/>
                <a:ea typeface="+mn-ea"/>
                <a:cs typeface="ＭＳ Ｐゴシック"/>
              </a:defRPr>
            </a:lvl2pPr>
            <a:lvl3pPr marL="361635" indent="-72327" algn="l" rtl="0" eaLnBrk="1" fontAlgn="base" hangingPunct="1">
              <a:spcBef>
                <a:spcPct val="20000"/>
              </a:spcBef>
              <a:spcAft>
                <a:spcPct val="0"/>
              </a:spcAft>
              <a:buChar char="•"/>
              <a:defRPr sz="1200">
                <a:solidFill>
                  <a:schemeClr val="tx2"/>
                </a:solidFill>
                <a:latin typeface="+mn-lt"/>
                <a:ea typeface="+mn-ea"/>
                <a:cs typeface="ＭＳ Ｐゴシック"/>
              </a:defRPr>
            </a:lvl3pPr>
            <a:lvl4pPr marL="506288" indent="-72327" algn="l" rtl="0" eaLnBrk="1" fontAlgn="base" hangingPunct="1">
              <a:spcBef>
                <a:spcPct val="20000"/>
              </a:spcBef>
              <a:spcAft>
                <a:spcPct val="0"/>
              </a:spcAft>
              <a:buChar char="–"/>
              <a:defRPr sz="1050">
                <a:solidFill>
                  <a:schemeClr val="tx2"/>
                </a:solidFill>
                <a:latin typeface="+mn-lt"/>
                <a:ea typeface="+mn-ea"/>
                <a:cs typeface="ＭＳ Ｐゴシック"/>
              </a:defRPr>
            </a:lvl4pPr>
            <a:lvl5pPr marL="650943" indent="-72327" algn="l" rtl="0" eaLnBrk="1" fontAlgn="base" hangingPunct="1">
              <a:spcBef>
                <a:spcPct val="20000"/>
              </a:spcBef>
              <a:spcAft>
                <a:spcPct val="0"/>
              </a:spcAft>
              <a:buChar char="»"/>
              <a:defRPr sz="900">
                <a:solidFill>
                  <a:schemeClr val="tx2"/>
                </a:solidFill>
                <a:latin typeface="+mn-lt"/>
                <a:ea typeface="+mn-ea"/>
                <a:cs typeface="ＭＳ Ｐゴシック"/>
              </a:defRPr>
            </a:lvl5pPr>
            <a:lvl6pPr marL="795595" indent="-72327" algn="l" rtl="0" eaLnBrk="1" fontAlgn="base" hangingPunct="1">
              <a:spcBef>
                <a:spcPct val="20000"/>
              </a:spcBef>
              <a:spcAft>
                <a:spcPct val="0"/>
              </a:spcAft>
              <a:buChar char="»"/>
              <a:defRPr sz="633">
                <a:solidFill>
                  <a:schemeClr val="tx1"/>
                </a:solidFill>
                <a:latin typeface="+mn-lt"/>
                <a:ea typeface="+mn-ea"/>
              </a:defRPr>
            </a:lvl6pPr>
            <a:lvl7pPr marL="940250" indent="-72327" algn="l" rtl="0" eaLnBrk="1" fontAlgn="base" hangingPunct="1">
              <a:spcBef>
                <a:spcPct val="20000"/>
              </a:spcBef>
              <a:spcAft>
                <a:spcPct val="0"/>
              </a:spcAft>
              <a:buChar char="»"/>
              <a:defRPr sz="633">
                <a:solidFill>
                  <a:schemeClr val="tx1"/>
                </a:solidFill>
                <a:latin typeface="+mn-lt"/>
                <a:ea typeface="+mn-ea"/>
              </a:defRPr>
            </a:lvl7pPr>
            <a:lvl8pPr marL="1084904" indent="-72327" algn="l" rtl="0" eaLnBrk="1" fontAlgn="base" hangingPunct="1">
              <a:spcBef>
                <a:spcPct val="20000"/>
              </a:spcBef>
              <a:spcAft>
                <a:spcPct val="0"/>
              </a:spcAft>
              <a:buChar char="»"/>
              <a:defRPr sz="633">
                <a:solidFill>
                  <a:schemeClr val="tx1"/>
                </a:solidFill>
                <a:latin typeface="+mn-lt"/>
                <a:ea typeface="+mn-ea"/>
              </a:defRPr>
            </a:lvl8pPr>
            <a:lvl9pPr marL="1229558" indent="-72327" algn="l" rtl="0" eaLnBrk="1" fontAlgn="base" hangingPunct="1">
              <a:spcBef>
                <a:spcPct val="20000"/>
              </a:spcBef>
              <a:spcAft>
                <a:spcPct val="0"/>
              </a:spcAft>
              <a:buChar char="»"/>
              <a:defRPr sz="633">
                <a:solidFill>
                  <a:schemeClr val="tx1"/>
                </a:solidFill>
                <a:latin typeface="+mn-lt"/>
                <a:ea typeface="+mn-ea"/>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2000" b="1" i="0" u="none" strike="noStrike" kern="0" cap="none" spc="0" normalizeH="0" baseline="0" noProof="0" dirty="0">
                <a:ln>
                  <a:noFill/>
                </a:ln>
                <a:effectLst/>
                <a:uLnTx/>
                <a:uFillTx/>
                <a:latin typeface="Aptos Display" panose="020B0004020202020204" pitchFamily="34" charset="0"/>
                <a:ea typeface="ＭＳ Ｐゴシック" pitchFamily="34" charset="-128"/>
                <a:cs typeface="+mn-cs"/>
              </a:rPr>
              <a:t>Additional Dwellings </a:t>
            </a:r>
            <a:r>
              <a:rPr kumimoji="0" lang="en-GB" sz="2000" b="0" i="0" u="none" strike="noStrike" kern="0" cap="none" spc="0" normalizeH="0" baseline="0" noProof="0" dirty="0">
                <a:ln>
                  <a:noFill/>
                </a:ln>
                <a:effectLst/>
                <a:uLnTx/>
                <a:uFillTx/>
                <a:latin typeface="Aptos Display" panose="020B0004020202020204" pitchFamily="34" charset="0"/>
                <a:ea typeface="ＭＳ Ｐゴシック" pitchFamily="34" charset="-128"/>
                <a:cs typeface="+mn-cs"/>
              </a:rPr>
              <a:t>2023/2024: 4,756 new dwellings</a:t>
            </a:r>
            <a:endParaRPr kumimoji="0" lang="en-GB" sz="800" b="0" i="0" u="none" strike="noStrike" kern="0" cap="none" spc="0" normalizeH="0" baseline="0" noProof="0" dirty="0">
              <a:ln>
                <a:noFill/>
              </a:ln>
              <a:effectLst/>
              <a:uLnTx/>
              <a:uFillTx/>
              <a:latin typeface="Aptos Display" panose="020B0004020202020204" pitchFamily="34" charset="0"/>
              <a:ea typeface="ＭＳ Ｐゴシック" pitchFamily="34" charset="-128"/>
              <a:cs typeface="+mn-cs"/>
            </a:endParaRPr>
          </a:p>
        </p:txBody>
      </p:sp>
      <p:graphicFrame>
        <p:nvGraphicFramePr>
          <p:cNvPr id="15" name="Diagram 14">
            <a:extLst>
              <a:ext uri="{FF2B5EF4-FFF2-40B4-BE49-F238E27FC236}">
                <a16:creationId xmlns:a16="http://schemas.microsoft.com/office/drawing/2014/main" id="{E75B2D41-AD02-4B16-8165-1567342F0A80}"/>
              </a:ext>
            </a:extLst>
          </p:cNvPr>
          <p:cNvGraphicFramePr/>
          <p:nvPr>
            <p:extLst>
              <p:ext uri="{D42A27DB-BD31-4B8C-83A1-F6EECF244321}">
                <p14:modId xmlns:p14="http://schemas.microsoft.com/office/powerpoint/2010/main" val="2417635257"/>
              </p:ext>
            </p:extLst>
          </p:nvPr>
        </p:nvGraphicFramePr>
        <p:xfrm>
          <a:off x="251520" y="1798827"/>
          <a:ext cx="3753472" cy="39013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a:extLst>
              <a:ext uri="{FF2B5EF4-FFF2-40B4-BE49-F238E27FC236}">
                <a16:creationId xmlns:a16="http://schemas.microsoft.com/office/drawing/2014/main" id="{790B4F92-A547-45A6-BB2E-12C89867CF36}"/>
              </a:ext>
            </a:extLst>
          </p:cNvPr>
          <p:cNvSpPr>
            <a:spLocks noGrp="1"/>
          </p:cNvSpPr>
          <p:nvPr>
            <p:ph type="title"/>
          </p:nvPr>
        </p:nvSpPr>
        <p:spPr/>
        <p:txBody>
          <a:bodyPr>
            <a:normAutofit/>
          </a:bodyPr>
          <a:lstStyle/>
          <a:p>
            <a:r>
              <a:rPr lang="en-GB" sz="2400" b="1" dirty="0">
                <a:latin typeface="Aptos Display" panose="020B0004020202020204" pitchFamily="34" charset="0"/>
              </a:rPr>
              <a:t>1. Housing Supply</a:t>
            </a:r>
          </a:p>
        </p:txBody>
      </p:sp>
      <p:graphicFrame>
        <p:nvGraphicFramePr>
          <p:cNvPr id="7" name="Chart 6">
            <a:extLst>
              <a:ext uri="{FF2B5EF4-FFF2-40B4-BE49-F238E27FC236}">
                <a16:creationId xmlns:a16="http://schemas.microsoft.com/office/drawing/2014/main" id="{5D8F0DAA-D62D-D7CF-D0B9-022430EB9A03}"/>
              </a:ext>
            </a:extLst>
          </p:cNvPr>
          <p:cNvGraphicFramePr/>
          <p:nvPr>
            <p:extLst>
              <p:ext uri="{D42A27DB-BD31-4B8C-83A1-F6EECF244321}">
                <p14:modId xmlns:p14="http://schemas.microsoft.com/office/powerpoint/2010/main" val="2119600888"/>
              </p:ext>
            </p:extLst>
          </p:nvPr>
        </p:nvGraphicFramePr>
        <p:xfrm>
          <a:off x="4139952" y="1798827"/>
          <a:ext cx="5004047" cy="3901388"/>
        </p:xfrm>
        <a:graphic>
          <a:graphicData uri="http://schemas.openxmlformats.org/drawingml/2006/chart">
            <c:chart xmlns:c="http://schemas.openxmlformats.org/drawingml/2006/chart" xmlns:r="http://schemas.openxmlformats.org/officeDocument/2006/relationships" r:id="rId8"/>
          </a:graphicData>
        </a:graphic>
      </p:graphicFrame>
    </p:spTree>
    <p:extLst>
      <p:ext uri="{BB962C8B-B14F-4D97-AF65-F5344CB8AC3E}">
        <p14:creationId xmlns:p14="http://schemas.microsoft.com/office/powerpoint/2010/main" val="3669916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1E47E74-06DF-4788-BBAE-0A78C373FAA2}"/>
              </a:ext>
            </a:extLst>
          </p:cNvPr>
          <p:cNvSpPr>
            <a:spLocks noGrp="1"/>
          </p:cNvSpPr>
          <p:nvPr>
            <p:ph type="title"/>
          </p:nvPr>
        </p:nvSpPr>
        <p:spPr/>
        <p:txBody>
          <a:bodyPr>
            <a:normAutofit/>
          </a:bodyPr>
          <a:lstStyle/>
          <a:p>
            <a:r>
              <a:rPr lang="en-GB" b="1" dirty="0">
                <a:latin typeface="Aptos Display" panose="020B0004020202020204" pitchFamily="34" charset="0"/>
              </a:rPr>
              <a:t>2. </a:t>
            </a:r>
            <a:r>
              <a:rPr lang="en-US" b="1" dirty="0">
                <a:latin typeface="Aptos Display" panose="020B0004020202020204" pitchFamily="34" charset="0"/>
              </a:rPr>
              <a:t>Socioeconomic contribution of the home building industry</a:t>
            </a:r>
            <a:endParaRPr lang="en-GB" b="1" dirty="0">
              <a:latin typeface="Aptos Display" panose="020B0004020202020204" pitchFamily="34" charset="0"/>
            </a:endParaRPr>
          </a:p>
        </p:txBody>
      </p:sp>
      <p:graphicFrame>
        <p:nvGraphicFramePr>
          <p:cNvPr id="3" name="Diagram 2">
            <a:extLst>
              <a:ext uri="{FF2B5EF4-FFF2-40B4-BE49-F238E27FC236}">
                <a16:creationId xmlns:a16="http://schemas.microsoft.com/office/drawing/2014/main" id="{0ED0A86D-C14D-7F10-D78B-364A5C7EC37B}"/>
              </a:ext>
            </a:extLst>
          </p:cNvPr>
          <p:cNvGraphicFramePr/>
          <p:nvPr>
            <p:extLst>
              <p:ext uri="{D42A27DB-BD31-4B8C-83A1-F6EECF244321}">
                <p14:modId xmlns:p14="http://schemas.microsoft.com/office/powerpoint/2010/main" val="492749613"/>
              </p:ext>
            </p:extLst>
          </p:nvPr>
        </p:nvGraphicFramePr>
        <p:xfrm>
          <a:off x="467544" y="1772817"/>
          <a:ext cx="7990656" cy="38884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699D2EC1-5801-D200-08D8-00D28EE519BD}"/>
              </a:ext>
            </a:extLst>
          </p:cNvPr>
          <p:cNvSpPr txBox="1"/>
          <p:nvPr/>
        </p:nvSpPr>
        <p:spPr>
          <a:xfrm>
            <a:off x="570911" y="1198686"/>
            <a:ext cx="7772400" cy="707886"/>
          </a:xfrm>
          <a:prstGeom prst="rect">
            <a:avLst/>
          </a:prstGeom>
          <a:noFill/>
        </p:spPr>
        <p:txBody>
          <a:bodyPr wrap="square" lIns="91440" tIns="45720" rIns="91440" bIns="45720" rtlCol="0" anchor="t">
            <a:spAutoFit/>
          </a:bodyPr>
          <a:lstStyle/>
          <a:p>
            <a:r>
              <a:rPr lang="en-GB" sz="2000" dirty="0">
                <a:latin typeface="Aptos Display"/>
                <a:ea typeface="ＭＳ Ｐゴシック"/>
              </a:rPr>
              <a:t>The 4,756 new homes delivered in 2023-24 in Wales </a:t>
            </a:r>
            <a:endParaRPr lang="en-US" dirty="0"/>
          </a:p>
          <a:p>
            <a:r>
              <a:rPr lang="en-GB" sz="2000" dirty="0">
                <a:latin typeface="Aptos Display"/>
                <a:ea typeface="ＭＳ Ｐゴシック"/>
              </a:rPr>
              <a:t>have:</a:t>
            </a:r>
            <a:endParaRPr lang="en-GB" dirty="0"/>
          </a:p>
        </p:txBody>
      </p:sp>
      <p:pic>
        <p:nvPicPr>
          <p:cNvPr id="6" name="Graphic 5" descr="Office worker male outline">
            <a:extLst>
              <a:ext uri="{FF2B5EF4-FFF2-40B4-BE49-F238E27FC236}">
                <a16:creationId xmlns:a16="http://schemas.microsoft.com/office/drawing/2014/main" id="{0F4640F6-D507-C4ED-6728-18D922670075}"/>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70911" y="1972400"/>
            <a:ext cx="524852" cy="524852"/>
          </a:xfrm>
          <a:prstGeom prst="rect">
            <a:avLst/>
          </a:prstGeom>
        </p:spPr>
      </p:pic>
      <p:pic>
        <p:nvPicPr>
          <p:cNvPr id="12" name="Graphic 11" descr="Shopping bag outline">
            <a:extLst>
              <a:ext uri="{FF2B5EF4-FFF2-40B4-BE49-F238E27FC236}">
                <a16:creationId xmlns:a16="http://schemas.microsoft.com/office/drawing/2014/main" id="{9A5F6B9E-2C5E-64E7-009F-64818F418629}"/>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043608" y="3421270"/>
            <a:ext cx="524852" cy="524852"/>
          </a:xfrm>
          <a:prstGeom prst="rect">
            <a:avLst/>
          </a:prstGeom>
        </p:spPr>
      </p:pic>
      <p:pic>
        <p:nvPicPr>
          <p:cNvPr id="16" name="Graphic 15" descr="Park scene outline">
            <a:extLst>
              <a:ext uri="{FF2B5EF4-FFF2-40B4-BE49-F238E27FC236}">
                <a16:creationId xmlns:a16="http://schemas.microsoft.com/office/drawing/2014/main" id="{66B687D1-8C62-BC22-68DC-9DD5D3C9E173}"/>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63616" y="4212524"/>
            <a:ext cx="432048" cy="432048"/>
          </a:xfrm>
          <a:prstGeom prst="rect">
            <a:avLst/>
          </a:prstGeom>
        </p:spPr>
      </p:pic>
      <p:pic>
        <p:nvPicPr>
          <p:cNvPr id="18" name="Graphic 17" descr="Dump truck outline">
            <a:extLst>
              <a:ext uri="{FF2B5EF4-FFF2-40B4-BE49-F238E27FC236}">
                <a16:creationId xmlns:a16="http://schemas.microsoft.com/office/drawing/2014/main" id="{CACDB310-0840-B3FC-B42A-D7B57AC1E63D}"/>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607204" y="4909815"/>
            <a:ext cx="524852" cy="524852"/>
          </a:xfrm>
          <a:prstGeom prst="rect">
            <a:avLst/>
          </a:prstGeom>
        </p:spPr>
      </p:pic>
      <p:pic>
        <p:nvPicPr>
          <p:cNvPr id="21" name="Graphic 20" descr="Tax outline">
            <a:extLst>
              <a:ext uri="{FF2B5EF4-FFF2-40B4-BE49-F238E27FC236}">
                <a16:creationId xmlns:a16="http://schemas.microsoft.com/office/drawing/2014/main" id="{95855642-BB96-2158-B696-C4B04CE9C96E}"/>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923877" y="2720348"/>
            <a:ext cx="524852" cy="524852"/>
          </a:xfrm>
          <a:prstGeom prst="rect">
            <a:avLst/>
          </a:prstGeom>
        </p:spPr>
      </p:pic>
      <p:pic>
        <p:nvPicPr>
          <p:cNvPr id="13" name="Picture 12">
            <a:extLst>
              <a:ext uri="{FF2B5EF4-FFF2-40B4-BE49-F238E27FC236}">
                <a16:creationId xmlns:a16="http://schemas.microsoft.com/office/drawing/2014/main" id="{A5939067-82A4-CB09-04C6-43D5AB29675F}"/>
              </a:ext>
            </a:extLst>
          </p:cNvPr>
          <p:cNvPicPr>
            <a:picLocks noChangeAspect="1"/>
          </p:cNvPicPr>
          <p:nvPr/>
        </p:nvPicPr>
        <p:blipFill>
          <a:blip r:embed="rId17"/>
          <a:stretch>
            <a:fillRect/>
          </a:stretch>
        </p:blipFill>
        <p:spPr>
          <a:xfrm>
            <a:off x="5940152" y="6066602"/>
            <a:ext cx="865707" cy="719390"/>
          </a:xfrm>
          <a:prstGeom prst="rect">
            <a:avLst/>
          </a:prstGeom>
        </p:spPr>
      </p:pic>
    </p:spTree>
    <p:extLst>
      <p:ext uri="{BB962C8B-B14F-4D97-AF65-F5344CB8AC3E}">
        <p14:creationId xmlns:p14="http://schemas.microsoft.com/office/powerpoint/2010/main" val="2632844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7A226-BA5B-85AF-79A8-AE1563CFEF3D}"/>
              </a:ext>
            </a:extLst>
          </p:cNvPr>
          <p:cNvSpPr>
            <a:spLocks noGrp="1"/>
          </p:cNvSpPr>
          <p:nvPr>
            <p:ph type="title"/>
          </p:nvPr>
        </p:nvSpPr>
        <p:spPr/>
        <p:txBody>
          <a:bodyPr>
            <a:normAutofit/>
          </a:bodyPr>
          <a:lstStyle/>
          <a:p>
            <a:r>
              <a:rPr lang="en-GB" sz="2400" b="1" dirty="0">
                <a:latin typeface="Aptos Display" panose="020B0004020202020204" pitchFamily="34" charset="0"/>
              </a:rPr>
              <a:t>3. Recent planning permissions</a:t>
            </a:r>
          </a:p>
        </p:txBody>
      </p:sp>
      <p:sp>
        <p:nvSpPr>
          <p:cNvPr id="5" name="Content Placeholder 2">
            <a:extLst>
              <a:ext uri="{FF2B5EF4-FFF2-40B4-BE49-F238E27FC236}">
                <a16:creationId xmlns:a16="http://schemas.microsoft.com/office/drawing/2014/main" id="{30099533-AD58-EFB6-7132-3B24EFD2A8B2}"/>
              </a:ext>
            </a:extLst>
          </p:cNvPr>
          <p:cNvSpPr txBox="1">
            <a:spLocks/>
          </p:cNvSpPr>
          <p:nvPr/>
        </p:nvSpPr>
        <p:spPr>
          <a:xfrm>
            <a:off x="7524327" y="1455310"/>
            <a:ext cx="1440160" cy="3917905"/>
          </a:xfrm>
          <a:prstGeom prst="rect">
            <a:avLst/>
          </a:prstGeom>
          <a:solidFill>
            <a:schemeClr val="bg2"/>
          </a:solidFill>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15000"/>
              </a:lnSpc>
              <a:spcAft>
                <a:spcPts val="1000"/>
              </a:spcAft>
              <a:buNone/>
            </a:pPr>
            <a:r>
              <a:rPr lang="en-GB" sz="1200" dirty="0">
                <a:effectLst/>
                <a:latin typeface="Aptos Display" panose="020B0004020202020204" pitchFamily="34" charset="0"/>
                <a:ea typeface="Times New Roman" panose="02020603050405020304" pitchFamily="18" charset="0"/>
                <a:cs typeface="Times New Roman" panose="02020603050405020304" pitchFamily="18" charset="0"/>
              </a:rPr>
              <a:t>The number of units approved in Wales during Q</a:t>
            </a:r>
            <a:r>
              <a:rPr lang="en-GB" sz="1200" dirty="0">
                <a:latin typeface="Aptos Display" panose="020B0004020202020204" pitchFamily="34" charset="0"/>
                <a:ea typeface="Times New Roman" panose="02020603050405020304" pitchFamily="18" charset="0"/>
                <a:cs typeface="Times New Roman" panose="02020603050405020304" pitchFamily="18" charset="0"/>
              </a:rPr>
              <a:t>3</a:t>
            </a:r>
            <a:r>
              <a:rPr lang="en-GB" sz="1200" dirty="0">
                <a:effectLst/>
                <a:latin typeface="Aptos Display" panose="020B0004020202020204" pitchFamily="34" charset="0"/>
                <a:ea typeface="Times New Roman" panose="02020603050405020304" pitchFamily="18" charset="0"/>
                <a:cs typeface="Times New Roman" panose="02020603050405020304" pitchFamily="18" charset="0"/>
              </a:rPr>
              <a:t> 2024 totalled 1</a:t>
            </a:r>
            <a:r>
              <a:rPr lang="en-GB" sz="1200" dirty="0">
                <a:latin typeface="Aptos Display" panose="020B0004020202020204" pitchFamily="34" charset="0"/>
                <a:ea typeface="Times New Roman" panose="02020603050405020304" pitchFamily="18" charset="0"/>
                <a:cs typeface="Times New Roman" panose="02020603050405020304" pitchFamily="18" charset="0"/>
              </a:rPr>
              <a:t>,593</a:t>
            </a:r>
            <a:r>
              <a:rPr lang="en-GB" sz="1200" dirty="0">
                <a:effectLst/>
                <a:latin typeface="Aptos Display" panose="020B0004020202020204" pitchFamily="34" charset="0"/>
                <a:ea typeface="Times New Roman" panose="02020603050405020304" pitchFamily="18" charset="0"/>
                <a:cs typeface="Times New Roman" panose="02020603050405020304" pitchFamily="18" charset="0"/>
              </a:rPr>
              <a:t> – 16% higher than the same quarter in 2023, </a:t>
            </a:r>
            <a:r>
              <a:rPr lang="en-GB" sz="1200" dirty="0">
                <a:latin typeface="Aptos Display" panose="020B0004020202020204" pitchFamily="34" charset="0"/>
                <a:ea typeface="Times New Roman" panose="02020603050405020304" pitchFamily="18" charset="0"/>
                <a:cs typeface="Times New Roman" panose="02020603050405020304" pitchFamily="18" charset="0"/>
              </a:rPr>
              <a:t>but</a:t>
            </a:r>
            <a:r>
              <a:rPr lang="en-GB" sz="1200" dirty="0">
                <a:effectLst/>
                <a:latin typeface="Aptos Display" panose="020B0004020202020204" pitchFamily="34" charset="0"/>
                <a:ea typeface="Times New Roman" panose="02020603050405020304" pitchFamily="18" charset="0"/>
                <a:cs typeface="Times New Roman" panose="02020603050405020304" pitchFamily="18" charset="0"/>
              </a:rPr>
              <a:t> 1</a:t>
            </a:r>
            <a:r>
              <a:rPr lang="en-GB" sz="1200" dirty="0">
                <a:latin typeface="Aptos Display" panose="020B0004020202020204" pitchFamily="34" charset="0"/>
                <a:ea typeface="Times New Roman" panose="02020603050405020304" pitchFamily="18" charset="0"/>
                <a:cs typeface="Times New Roman" panose="02020603050405020304" pitchFamily="18" charset="0"/>
              </a:rPr>
              <a:t>8</a:t>
            </a:r>
            <a:r>
              <a:rPr lang="en-GB" sz="1200" dirty="0">
                <a:effectLst/>
                <a:latin typeface="Aptos Display" panose="020B0004020202020204" pitchFamily="34" charset="0"/>
                <a:ea typeface="Times New Roman" panose="02020603050405020304" pitchFamily="18" charset="0"/>
                <a:cs typeface="Times New Roman" panose="02020603050405020304" pitchFamily="18" charset="0"/>
              </a:rPr>
              <a:t>% down from the previous quarter. </a:t>
            </a:r>
          </a:p>
          <a:p>
            <a:pPr marL="0" indent="0" algn="just">
              <a:lnSpc>
                <a:spcPct val="115000"/>
              </a:lnSpc>
              <a:spcAft>
                <a:spcPts val="1000"/>
              </a:spcAft>
              <a:buNone/>
            </a:pPr>
            <a:r>
              <a:rPr lang="en-GB" sz="1200" dirty="0">
                <a:effectLst/>
                <a:latin typeface="Aptos Display" panose="020B0004020202020204" pitchFamily="34" charset="0"/>
                <a:ea typeface="Times New Roman" panose="02020603050405020304" pitchFamily="18" charset="0"/>
                <a:cs typeface="Times New Roman" panose="02020603050405020304" pitchFamily="18" charset="0"/>
              </a:rPr>
              <a:t>Furthermore, 101 housing projects were granted planning permission in Q3 2024, - a decline of </a:t>
            </a:r>
            <a:r>
              <a:rPr lang="en-GB" sz="1200" dirty="0">
                <a:latin typeface="Aptos Display" panose="020B0004020202020204" pitchFamily="34" charset="0"/>
                <a:ea typeface="Times New Roman" panose="02020603050405020304" pitchFamily="18" charset="0"/>
                <a:cs typeface="Times New Roman" panose="02020603050405020304" pitchFamily="18" charset="0"/>
              </a:rPr>
              <a:t>3</a:t>
            </a:r>
            <a:r>
              <a:rPr lang="en-GB" sz="1200" dirty="0">
                <a:effectLst/>
                <a:latin typeface="Aptos Display" panose="020B0004020202020204" pitchFamily="34" charset="0"/>
                <a:ea typeface="Times New Roman" panose="02020603050405020304" pitchFamily="18" charset="0"/>
                <a:cs typeface="Times New Roman" panose="02020603050405020304" pitchFamily="18" charset="0"/>
              </a:rPr>
              <a:t>% from the same quarter in 2023.</a:t>
            </a:r>
          </a:p>
          <a:p>
            <a:pPr marL="0" indent="0" algn="just">
              <a:lnSpc>
                <a:spcPct val="115000"/>
              </a:lnSpc>
              <a:spcAft>
                <a:spcPts val="1000"/>
              </a:spcAft>
              <a:buNone/>
            </a:pPr>
            <a:endParaRPr lang="en-GB" sz="1200" dirty="0">
              <a:effectLst/>
              <a:latin typeface="AvenirNext LT Pro Regular"/>
              <a:ea typeface="Times New Roman" panose="02020603050405020304" pitchFamily="18" charset="0"/>
              <a:cs typeface="Times New Roman" panose="02020603050405020304" pitchFamily="18" charset="0"/>
            </a:endParaRPr>
          </a:p>
        </p:txBody>
      </p:sp>
      <p:sp>
        <p:nvSpPr>
          <p:cNvPr id="6" name="Content Placeholder 5">
            <a:extLst>
              <a:ext uri="{FF2B5EF4-FFF2-40B4-BE49-F238E27FC236}">
                <a16:creationId xmlns:a16="http://schemas.microsoft.com/office/drawing/2014/main" id="{84B59BE2-FDF9-A1A8-6DA9-46000947AED8}"/>
              </a:ext>
            </a:extLst>
          </p:cNvPr>
          <p:cNvSpPr>
            <a:spLocks noGrp="1"/>
          </p:cNvSpPr>
          <p:nvPr>
            <p:ph idx="1"/>
          </p:nvPr>
        </p:nvSpPr>
        <p:spPr>
          <a:xfrm>
            <a:off x="467544" y="1772816"/>
            <a:ext cx="6021732" cy="3787554"/>
          </a:xfrm>
        </p:spPr>
        <p:txBody>
          <a:bodyPr/>
          <a:lstStyle/>
          <a:p>
            <a:pPr marL="0" indent="0">
              <a:buNone/>
            </a:pPr>
            <a:endParaRPr lang="en-GB" dirty="0"/>
          </a:p>
          <a:p>
            <a:pPr marL="0" indent="0">
              <a:buNone/>
            </a:pPr>
            <a:endParaRPr lang="en-GB" dirty="0"/>
          </a:p>
        </p:txBody>
      </p:sp>
      <p:graphicFrame>
        <p:nvGraphicFramePr>
          <p:cNvPr id="4" name="Chart 3">
            <a:extLst>
              <a:ext uri="{FF2B5EF4-FFF2-40B4-BE49-F238E27FC236}">
                <a16:creationId xmlns:a16="http://schemas.microsoft.com/office/drawing/2014/main" id="{DDE53C62-3A3A-8645-4D7C-17C62B88E964}"/>
              </a:ext>
            </a:extLst>
          </p:cNvPr>
          <p:cNvGraphicFramePr>
            <a:graphicFrameLocks/>
          </p:cNvGraphicFramePr>
          <p:nvPr>
            <p:extLst>
              <p:ext uri="{D42A27DB-BD31-4B8C-83A1-F6EECF244321}">
                <p14:modId xmlns:p14="http://schemas.microsoft.com/office/powerpoint/2010/main" val="1710350345"/>
              </p:ext>
            </p:extLst>
          </p:nvPr>
        </p:nvGraphicFramePr>
        <p:xfrm>
          <a:off x="107504" y="1196752"/>
          <a:ext cx="7200800" cy="453650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636768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6AA48-76AD-166B-40D8-EED5168EFAE8}"/>
              </a:ext>
            </a:extLst>
          </p:cNvPr>
          <p:cNvSpPr>
            <a:spLocks noGrp="1"/>
          </p:cNvSpPr>
          <p:nvPr>
            <p:ph type="title"/>
          </p:nvPr>
        </p:nvSpPr>
        <p:spPr/>
        <p:txBody>
          <a:bodyPr/>
          <a:lstStyle/>
          <a:p>
            <a:r>
              <a:rPr lang="en-GB" b="1" dirty="0">
                <a:latin typeface="Aptos Display" panose="020B0004020202020204" pitchFamily="34" charset="0"/>
              </a:rPr>
              <a:t>4. Affordable Housing</a:t>
            </a:r>
          </a:p>
        </p:txBody>
      </p:sp>
      <p:graphicFrame>
        <p:nvGraphicFramePr>
          <p:cNvPr id="10" name="Content Placeholder 3">
            <a:extLst>
              <a:ext uri="{FF2B5EF4-FFF2-40B4-BE49-F238E27FC236}">
                <a16:creationId xmlns:a16="http://schemas.microsoft.com/office/drawing/2014/main" id="{DD736563-19E4-BA76-9CF0-7E3E001D5D01}"/>
              </a:ext>
            </a:extLst>
          </p:cNvPr>
          <p:cNvGraphicFramePr>
            <a:graphicFrameLocks noGrp="1"/>
          </p:cNvGraphicFramePr>
          <p:nvPr>
            <p:ph idx="1"/>
            <p:extLst>
              <p:ext uri="{D42A27DB-BD31-4B8C-83A1-F6EECF244321}">
                <p14:modId xmlns:p14="http://schemas.microsoft.com/office/powerpoint/2010/main" val="3716650753"/>
              </p:ext>
            </p:extLst>
          </p:nvPr>
        </p:nvGraphicFramePr>
        <p:xfrm>
          <a:off x="323528" y="1077617"/>
          <a:ext cx="2664295" cy="50876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3" name="Chart 2">
            <a:extLst>
              <a:ext uri="{FF2B5EF4-FFF2-40B4-BE49-F238E27FC236}">
                <a16:creationId xmlns:a16="http://schemas.microsoft.com/office/drawing/2014/main" id="{D6ABB323-432C-2B18-24B3-31A77D08B36D}"/>
              </a:ext>
            </a:extLst>
          </p:cNvPr>
          <p:cNvGraphicFramePr>
            <a:graphicFrameLocks/>
          </p:cNvGraphicFramePr>
          <p:nvPr>
            <p:extLst>
              <p:ext uri="{D42A27DB-BD31-4B8C-83A1-F6EECF244321}">
                <p14:modId xmlns:p14="http://schemas.microsoft.com/office/powerpoint/2010/main" val="1709686158"/>
              </p:ext>
            </p:extLst>
          </p:nvPr>
        </p:nvGraphicFramePr>
        <p:xfrm>
          <a:off x="3059832" y="1077617"/>
          <a:ext cx="5976664" cy="4367607"/>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2395301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4E1810-81AC-429F-B8BA-C51692BBCA9A}"/>
              </a:ext>
            </a:extLst>
          </p:cNvPr>
          <p:cNvSpPr>
            <a:spLocks noGrp="1"/>
          </p:cNvSpPr>
          <p:nvPr>
            <p:ph type="title"/>
          </p:nvPr>
        </p:nvSpPr>
        <p:spPr/>
        <p:txBody>
          <a:bodyPr>
            <a:normAutofit/>
          </a:bodyPr>
          <a:lstStyle/>
          <a:p>
            <a:r>
              <a:rPr lang="en-GB" b="1" dirty="0">
                <a:latin typeface="Aptos Display" panose="020B0004020202020204" pitchFamily="34" charset="0"/>
              </a:rPr>
              <a:t>5. Help to Buy Wales</a:t>
            </a:r>
          </a:p>
        </p:txBody>
      </p:sp>
      <p:sp>
        <p:nvSpPr>
          <p:cNvPr id="3" name="Content Placeholder 2">
            <a:extLst>
              <a:ext uri="{FF2B5EF4-FFF2-40B4-BE49-F238E27FC236}">
                <a16:creationId xmlns:a16="http://schemas.microsoft.com/office/drawing/2014/main" id="{23BC2CDC-1BD1-47C8-BE76-A986682C1DF0}"/>
              </a:ext>
            </a:extLst>
          </p:cNvPr>
          <p:cNvSpPr>
            <a:spLocks noGrp="1"/>
          </p:cNvSpPr>
          <p:nvPr>
            <p:ph sz="half" idx="4294967295"/>
          </p:nvPr>
        </p:nvSpPr>
        <p:spPr>
          <a:xfrm>
            <a:off x="323528" y="1368104"/>
            <a:ext cx="3413453" cy="3707904"/>
          </a:xfrm>
          <a:solidFill>
            <a:schemeClr val="bg2"/>
          </a:solidFill>
        </p:spPr>
        <p:txBody>
          <a:bodyPr>
            <a:normAutofit fontScale="92500" lnSpcReduction="20000"/>
          </a:bodyPr>
          <a:lstStyle/>
          <a:p>
            <a:pPr marL="0" indent="0" algn="just">
              <a:spcBef>
                <a:spcPts val="0"/>
              </a:spcBef>
              <a:buNone/>
            </a:pPr>
            <a:r>
              <a:rPr lang="en-GB" sz="1400" dirty="0">
                <a:solidFill>
                  <a:schemeClr val="tx1"/>
                </a:solidFill>
                <a:latin typeface="Aptos Display" panose="020B0004020202020204" pitchFamily="34" charset="0"/>
              </a:rPr>
              <a:t>Help to Buy Wales has been well managed by the Bank for Wales and has resulted in 14,158 properties being bought since its introduction on 2 January 2014. First-time buyers were responsible for over three quarters of all completed purchases. </a:t>
            </a:r>
          </a:p>
          <a:p>
            <a:pPr marL="0" indent="0" algn="just">
              <a:spcBef>
                <a:spcPts val="0"/>
              </a:spcBef>
              <a:buNone/>
            </a:pPr>
            <a:endParaRPr lang="en-GB" sz="1400" dirty="0">
              <a:solidFill>
                <a:schemeClr val="tx1"/>
              </a:solidFill>
              <a:latin typeface="Aptos Display" panose="020B0004020202020204" pitchFamily="34" charset="0"/>
            </a:endParaRPr>
          </a:p>
          <a:p>
            <a:pPr marL="0" indent="0" algn="just">
              <a:spcBef>
                <a:spcPts val="0"/>
              </a:spcBef>
              <a:buNone/>
            </a:pPr>
            <a:r>
              <a:rPr lang="en-GB" sz="1400" dirty="0">
                <a:solidFill>
                  <a:schemeClr val="tx1"/>
                </a:solidFill>
                <a:latin typeface="Aptos Display" panose="020B0004020202020204" pitchFamily="34" charset="0"/>
              </a:rPr>
              <a:t>The scheme has provided support to lower- and middle-income households. 64% of households had an overall income of £40,000 or less.</a:t>
            </a:r>
          </a:p>
          <a:p>
            <a:pPr marL="0" indent="0" algn="just">
              <a:spcBef>
                <a:spcPts val="0"/>
              </a:spcBef>
              <a:buNone/>
            </a:pPr>
            <a:endParaRPr lang="en-GB" sz="1400" dirty="0">
              <a:solidFill>
                <a:schemeClr val="tx1"/>
              </a:solidFill>
              <a:latin typeface="Aptos Display" panose="020B0004020202020204" pitchFamily="34" charset="0"/>
            </a:endParaRPr>
          </a:p>
          <a:p>
            <a:pPr marL="0" indent="0" algn="just">
              <a:spcBef>
                <a:spcPts val="0"/>
              </a:spcBef>
              <a:buNone/>
            </a:pPr>
            <a:r>
              <a:rPr lang="en-GB" sz="1400" dirty="0">
                <a:solidFill>
                  <a:schemeClr val="tx1"/>
                </a:solidFill>
                <a:latin typeface="Aptos Display" panose="020B0004020202020204" pitchFamily="34" charset="0"/>
              </a:rPr>
              <a:t>On average, every year the scheme has led to investments of £39.3 million in affordable housing, supported 4,400 jobs and generated £240 million in economic activity. </a:t>
            </a:r>
          </a:p>
          <a:p>
            <a:pPr marL="0" indent="0" algn="just">
              <a:spcBef>
                <a:spcPts val="0"/>
              </a:spcBef>
              <a:buNone/>
            </a:pPr>
            <a:endParaRPr lang="en-GB" sz="1400" dirty="0">
              <a:solidFill>
                <a:schemeClr val="tx1"/>
              </a:solidFill>
              <a:latin typeface="Aptos Display" panose="020B0004020202020204" pitchFamily="34" charset="0"/>
            </a:endParaRPr>
          </a:p>
          <a:p>
            <a:pPr marL="0" indent="0" algn="just">
              <a:spcBef>
                <a:spcPts val="0"/>
              </a:spcBef>
              <a:buNone/>
            </a:pPr>
            <a:r>
              <a:rPr lang="en-GB" sz="1400" dirty="0">
                <a:solidFill>
                  <a:schemeClr val="tx1"/>
                </a:solidFill>
                <a:latin typeface="Aptos Display" panose="020B0004020202020204" pitchFamily="34" charset="0"/>
              </a:rPr>
              <a:t>The scheme has also generated returns to the taxpayer of £6,500 per equity loan on average - £40 million in total – as the value of repaid Government equity loans is higher than their original value.</a:t>
            </a:r>
          </a:p>
        </p:txBody>
      </p:sp>
      <p:pic>
        <p:nvPicPr>
          <p:cNvPr id="6" name="Picture 5">
            <a:extLst>
              <a:ext uri="{FF2B5EF4-FFF2-40B4-BE49-F238E27FC236}">
                <a16:creationId xmlns:a16="http://schemas.microsoft.com/office/drawing/2014/main" id="{F557989F-0100-30FD-D43B-82DC908A0685}"/>
              </a:ext>
            </a:extLst>
          </p:cNvPr>
          <p:cNvPicPr>
            <a:picLocks noChangeAspect="1"/>
          </p:cNvPicPr>
          <p:nvPr/>
        </p:nvPicPr>
        <p:blipFill>
          <a:blip r:embed="rId3"/>
          <a:stretch>
            <a:fillRect/>
          </a:stretch>
        </p:blipFill>
        <p:spPr>
          <a:xfrm>
            <a:off x="6012160" y="6066602"/>
            <a:ext cx="865707" cy="719390"/>
          </a:xfrm>
          <a:prstGeom prst="rect">
            <a:avLst/>
          </a:prstGeom>
        </p:spPr>
      </p:pic>
      <p:graphicFrame>
        <p:nvGraphicFramePr>
          <p:cNvPr id="9" name="Chart 8">
            <a:extLst>
              <a:ext uri="{FF2B5EF4-FFF2-40B4-BE49-F238E27FC236}">
                <a16:creationId xmlns:a16="http://schemas.microsoft.com/office/drawing/2014/main" id="{7C71F916-4EA0-55E4-40B6-F01ABD3DFA28}"/>
              </a:ext>
            </a:extLst>
          </p:cNvPr>
          <p:cNvGraphicFramePr/>
          <p:nvPr>
            <p:extLst>
              <p:ext uri="{D42A27DB-BD31-4B8C-83A1-F6EECF244321}">
                <p14:modId xmlns:p14="http://schemas.microsoft.com/office/powerpoint/2010/main" val="286585734"/>
              </p:ext>
            </p:extLst>
          </p:nvPr>
        </p:nvGraphicFramePr>
        <p:xfrm>
          <a:off x="3995936" y="1268760"/>
          <a:ext cx="5040560" cy="432048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0415930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0BB2D-A06D-950E-F45C-01E321F8033A}"/>
              </a:ext>
            </a:extLst>
          </p:cNvPr>
          <p:cNvSpPr>
            <a:spLocks noGrp="1"/>
          </p:cNvSpPr>
          <p:nvPr>
            <p:ph type="title"/>
          </p:nvPr>
        </p:nvSpPr>
        <p:spPr/>
        <p:txBody>
          <a:bodyPr/>
          <a:lstStyle/>
          <a:p>
            <a:r>
              <a:rPr lang="en-GB" b="1" dirty="0">
                <a:latin typeface="Aptos Display" panose="020B0004020202020204" pitchFamily="34" charset="0"/>
              </a:rPr>
              <a:t>6. Carbon efficiency and energy bill savings of new homes</a:t>
            </a:r>
          </a:p>
        </p:txBody>
      </p:sp>
      <p:sp>
        <p:nvSpPr>
          <p:cNvPr id="4" name="Content Placeholder 2">
            <a:extLst>
              <a:ext uri="{FF2B5EF4-FFF2-40B4-BE49-F238E27FC236}">
                <a16:creationId xmlns:a16="http://schemas.microsoft.com/office/drawing/2014/main" id="{08828E1B-550D-DB80-6B63-BDA5DBE00402}"/>
              </a:ext>
            </a:extLst>
          </p:cNvPr>
          <p:cNvSpPr txBox="1">
            <a:spLocks/>
          </p:cNvSpPr>
          <p:nvPr/>
        </p:nvSpPr>
        <p:spPr bwMode="auto">
          <a:xfrm>
            <a:off x="179512" y="1354114"/>
            <a:ext cx="3600400" cy="3600400"/>
          </a:xfrm>
          <a:prstGeom prst="rect">
            <a:avLst/>
          </a:prstGeom>
          <a:solidFill>
            <a:schemeClr val="bg2"/>
          </a:solidFill>
          <a:ln w="9525">
            <a:noFill/>
            <a:miter lim="800000"/>
            <a:headEnd/>
            <a:tailEnd/>
          </a:ln>
        </p:spPr>
        <p:txBody>
          <a:bodyPr vert="horz" wrap="square" lIns="91440" tIns="45720" rIns="91440" bIns="45720" numCol="1" anchor="t" anchorCtr="0" compatLnSpc="1">
            <a:prstTxWarp prst="textNoShape">
              <a:avLst/>
            </a:prstTxWarp>
            <a:normAutofit/>
          </a:bodyPr>
          <a:lstStyle>
            <a:lvl1pPr marL="108491" indent="-108491" algn="l" rtl="0" eaLnBrk="1" fontAlgn="base" hangingPunct="1">
              <a:spcBef>
                <a:spcPct val="20000"/>
              </a:spcBef>
              <a:spcAft>
                <a:spcPct val="0"/>
              </a:spcAft>
              <a:buChar char="•"/>
              <a:defRPr sz="1575">
                <a:solidFill>
                  <a:schemeClr val="tx2"/>
                </a:solidFill>
                <a:latin typeface="+mn-lt"/>
                <a:ea typeface="+mn-ea"/>
                <a:cs typeface="ＭＳ Ｐゴシック"/>
              </a:defRPr>
            </a:lvl1pPr>
            <a:lvl2pPr marL="235063" indent="-90409" algn="l" rtl="0" eaLnBrk="1" fontAlgn="base" hangingPunct="1">
              <a:spcBef>
                <a:spcPct val="20000"/>
              </a:spcBef>
              <a:spcAft>
                <a:spcPct val="0"/>
              </a:spcAft>
              <a:buChar char="–"/>
              <a:defRPr sz="1350">
                <a:solidFill>
                  <a:schemeClr val="tx2"/>
                </a:solidFill>
                <a:latin typeface="+mn-lt"/>
                <a:ea typeface="+mn-ea"/>
                <a:cs typeface="ＭＳ Ｐゴシック"/>
              </a:defRPr>
            </a:lvl2pPr>
            <a:lvl3pPr marL="361635" indent="-72327" algn="l" rtl="0" eaLnBrk="1" fontAlgn="base" hangingPunct="1">
              <a:spcBef>
                <a:spcPct val="20000"/>
              </a:spcBef>
              <a:spcAft>
                <a:spcPct val="0"/>
              </a:spcAft>
              <a:buChar char="•"/>
              <a:defRPr sz="1200">
                <a:solidFill>
                  <a:schemeClr val="tx2"/>
                </a:solidFill>
                <a:latin typeface="+mn-lt"/>
                <a:ea typeface="+mn-ea"/>
                <a:cs typeface="ＭＳ Ｐゴシック"/>
              </a:defRPr>
            </a:lvl3pPr>
            <a:lvl4pPr marL="506288" indent="-72327" algn="l" rtl="0" eaLnBrk="1" fontAlgn="base" hangingPunct="1">
              <a:spcBef>
                <a:spcPct val="20000"/>
              </a:spcBef>
              <a:spcAft>
                <a:spcPct val="0"/>
              </a:spcAft>
              <a:buChar char="–"/>
              <a:defRPr sz="1050">
                <a:solidFill>
                  <a:schemeClr val="tx2"/>
                </a:solidFill>
                <a:latin typeface="+mn-lt"/>
                <a:ea typeface="+mn-ea"/>
                <a:cs typeface="ＭＳ Ｐゴシック"/>
              </a:defRPr>
            </a:lvl4pPr>
            <a:lvl5pPr marL="650943" indent="-72327" algn="l" rtl="0" eaLnBrk="1" fontAlgn="base" hangingPunct="1">
              <a:spcBef>
                <a:spcPct val="20000"/>
              </a:spcBef>
              <a:spcAft>
                <a:spcPct val="0"/>
              </a:spcAft>
              <a:buChar char="»"/>
              <a:defRPr sz="900">
                <a:solidFill>
                  <a:schemeClr val="tx2"/>
                </a:solidFill>
                <a:latin typeface="+mn-lt"/>
                <a:ea typeface="+mn-ea"/>
                <a:cs typeface="ＭＳ Ｐゴシック"/>
              </a:defRPr>
            </a:lvl5pPr>
            <a:lvl6pPr marL="795595" indent="-72327" algn="l" rtl="0" eaLnBrk="1" fontAlgn="base" hangingPunct="1">
              <a:spcBef>
                <a:spcPct val="20000"/>
              </a:spcBef>
              <a:spcAft>
                <a:spcPct val="0"/>
              </a:spcAft>
              <a:buChar char="»"/>
              <a:defRPr sz="633">
                <a:solidFill>
                  <a:schemeClr val="tx1"/>
                </a:solidFill>
                <a:latin typeface="+mn-lt"/>
                <a:ea typeface="+mn-ea"/>
              </a:defRPr>
            </a:lvl6pPr>
            <a:lvl7pPr marL="940250" indent="-72327" algn="l" rtl="0" eaLnBrk="1" fontAlgn="base" hangingPunct="1">
              <a:spcBef>
                <a:spcPct val="20000"/>
              </a:spcBef>
              <a:spcAft>
                <a:spcPct val="0"/>
              </a:spcAft>
              <a:buChar char="»"/>
              <a:defRPr sz="633">
                <a:solidFill>
                  <a:schemeClr val="tx1"/>
                </a:solidFill>
                <a:latin typeface="+mn-lt"/>
                <a:ea typeface="+mn-ea"/>
              </a:defRPr>
            </a:lvl7pPr>
            <a:lvl8pPr marL="1084904" indent="-72327" algn="l" rtl="0" eaLnBrk="1" fontAlgn="base" hangingPunct="1">
              <a:spcBef>
                <a:spcPct val="20000"/>
              </a:spcBef>
              <a:spcAft>
                <a:spcPct val="0"/>
              </a:spcAft>
              <a:buChar char="»"/>
              <a:defRPr sz="633">
                <a:solidFill>
                  <a:schemeClr val="tx1"/>
                </a:solidFill>
                <a:latin typeface="+mn-lt"/>
                <a:ea typeface="+mn-ea"/>
              </a:defRPr>
            </a:lvl8pPr>
            <a:lvl9pPr marL="1229558" indent="-72327" algn="l" rtl="0" eaLnBrk="1" fontAlgn="base" hangingPunct="1">
              <a:spcBef>
                <a:spcPct val="20000"/>
              </a:spcBef>
              <a:spcAft>
                <a:spcPct val="0"/>
              </a:spcAft>
              <a:buChar char="»"/>
              <a:defRPr sz="633">
                <a:solidFill>
                  <a:schemeClr val="tx1"/>
                </a:solidFill>
                <a:latin typeface="+mn-lt"/>
                <a:ea typeface="+mn-ea"/>
              </a:defRPr>
            </a:lvl9pPr>
          </a:lstStyle>
          <a:p>
            <a:pPr marL="0" indent="0">
              <a:spcBef>
                <a:spcPts val="0"/>
              </a:spcBef>
              <a:buFontTx/>
              <a:buNone/>
            </a:pPr>
            <a:r>
              <a:rPr lang="en-GB" sz="1400" kern="0" dirty="0">
                <a:solidFill>
                  <a:schemeClr val="tx1"/>
                </a:solidFill>
                <a:latin typeface="Aptos Display" panose="020B0004020202020204" pitchFamily="34" charset="0"/>
              </a:rPr>
              <a:t>A key advantage for purchasers of new build homes is that they are considerably more energy efficient than their predecessors. </a:t>
            </a:r>
          </a:p>
          <a:p>
            <a:pPr marL="0" indent="0">
              <a:spcBef>
                <a:spcPts val="0"/>
              </a:spcBef>
              <a:buFontTx/>
              <a:buNone/>
            </a:pPr>
            <a:endParaRPr lang="en-GB" sz="1400" kern="0" dirty="0">
              <a:solidFill>
                <a:schemeClr val="tx1"/>
              </a:solidFill>
              <a:latin typeface="Aptos Display" panose="020B0004020202020204" pitchFamily="34" charset="0"/>
            </a:endParaRPr>
          </a:p>
          <a:p>
            <a:pPr marL="0" indent="0">
              <a:spcBef>
                <a:spcPts val="0"/>
              </a:spcBef>
              <a:buFontTx/>
              <a:buNone/>
            </a:pPr>
            <a:r>
              <a:rPr lang="en-GB" sz="1400" kern="0" dirty="0">
                <a:solidFill>
                  <a:schemeClr val="tx1"/>
                </a:solidFill>
                <a:latin typeface="Aptos Display" panose="020B0004020202020204" pitchFamily="34" charset="0"/>
              </a:rPr>
              <a:t>94% of new build homes in Wales were rated with an EPC of B or above from September to December 2024, while only 7.9% of existing dwellings reached the same standard. </a:t>
            </a:r>
          </a:p>
          <a:p>
            <a:pPr marL="0" indent="0">
              <a:spcBef>
                <a:spcPts val="0"/>
              </a:spcBef>
              <a:buFontTx/>
              <a:buNone/>
            </a:pPr>
            <a:endParaRPr lang="en-GB" sz="1400" kern="0" dirty="0">
              <a:solidFill>
                <a:schemeClr val="tx1"/>
              </a:solidFill>
              <a:latin typeface="Aptos Display" panose="020B0004020202020204" pitchFamily="34" charset="0"/>
            </a:endParaRPr>
          </a:p>
          <a:p>
            <a:pPr marL="0" indent="0">
              <a:spcBef>
                <a:spcPts val="0"/>
              </a:spcBef>
              <a:buFontTx/>
              <a:buNone/>
            </a:pPr>
            <a:r>
              <a:rPr lang="en-GB" sz="1400" kern="0" dirty="0">
                <a:solidFill>
                  <a:schemeClr val="tx1"/>
                </a:solidFill>
                <a:latin typeface="Aptos Display" panose="020B0004020202020204" pitchFamily="34" charset="0"/>
              </a:rPr>
              <a:t>New build homes also emit 65% less carbon a year, making heating, hot water and lighting costs 50% cheaper and emitting just 35% of the emissions of the average older property. The average new build buyer in England and Wales saves almost £1,000 a year on energy bills.</a:t>
            </a:r>
          </a:p>
        </p:txBody>
      </p:sp>
      <p:pic>
        <p:nvPicPr>
          <p:cNvPr id="7" name="Picture 6">
            <a:extLst>
              <a:ext uri="{FF2B5EF4-FFF2-40B4-BE49-F238E27FC236}">
                <a16:creationId xmlns:a16="http://schemas.microsoft.com/office/drawing/2014/main" id="{7CA7C95C-6183-B98A-6706-7FEFFEC2EDD5}"/>
              </a:ext>
            </a:extLst>
          </p:cNvPr>
          <p:cNvPicPr>
            <a:picLocks noChangeAspect="1"/>
          </p:cNvPicPr>
          <p:nvPr/>
        </p:nvPicPr>
        <p:blipFill>
          <a:blip r:embed="rId2"/>
          <a:stretch>
            <a:fillRect/>
          </a:stretch>
        </p:blipFill>
        <p:spPr>
          <a:xfrm>
            <a:off x="6047358" y="6066602"/>
            <a:ext cx="865707" cy="719390"/>
          </a:xfrm>
          <a:prstGeom prst="rect">
            <a:avLst/>
          </a:prstGeom>
        </p:spPr>
      </p:pic>
      <p:graphicFrame>
        <p:nvGraphicFramePr>
          <p:cNvPr id="3" name="Chart 2">
            <a:extLst>
              <a:ext uri="{FF2B5EF4-FFF2-40B4-BE49-F238E27FC236}">
                <a16:creationId xmlns:a16="http://schemas.microsoft.com/office/drawing/2014/main" id="{FAD0363A-29EE-C1DE-5D79-C7D04BDEF03F}"/>
              </a:ext>
            </a:extLst>
          </p:cNvPr>
          <p:cNvGraphicFramePr/>
          <p:nvPr>
            <p:extLst>
              <p:ext uri="{D42A27DB-BD31-4B8C-83A1-F6EECF244321}">
                <p14:modId xmlns:p14="http://schemas.microsoft.com/office/powerpoint/2010/main" val="3255275710"/>
              </p:ext>
            </p:extLst>
          </p:nvPr>
        </p:nvGraphicFramePr>
        <p:xfrm>
          <a:off x="3851920" y="1196752"/>
          <a:ext cx="5184576" cy="417646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73512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6FA95AA-312E-4882-9603-F8788A4EB2CD}"/>
              </a:ext>
            </a:extLst>
          </p:cNvPr>
          <p:cNvSpPr txBox="1">
            <a:spLocks/>
          </p:cNvSpPr>
          <p:nvPr/>
        </p:nvSpPr>
        <p:spPr>
          <a:xfrm>
            <a:off x="323528" y="1538059"/>
            <a:ext cx="2302024" cy="3781881"/>
          </a:xfrm>
          <a:prstGeom prst="rect">
            <a:avLst/>
          </a:prstGeom>
          <a:solidFill>
            <a:schemeClr val="bg2"/>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200" dirty="0">
                <a:latin typeface="Aptos Display" panose="020B0004020202020204" pitchFamily="34" charset="0"/>
              </a:rPr>
              <a:t>The total number of residential property transactions in Wales in 2023/24 declined by 18% compared to 2022/23, falling from 53,490 to 43,940.</a:t>
            </a:r>
          </a:p>
          <a:p>
            <a:pPr marL="0" indent="0" algn="just">
              <a:buNone/>
            </a:pPr>
            <a:r>
              <a:rPr lang="en-GB" sz="1200" dirty="0">
                <a:latin typeface="Aptos Display" panose="020B0004020202020204" pitchFamily="34" charset="0"/>
              </a:rPr>
              <a:t>However, the market is showing early signs of turning a corner. The provisional estimate of the number of residential transactions in Wales in December 2024 (the latest month for which data was available) was 4,390, up 13% from the same month in 2023.</a:t>
            </a:r>
          </a:p>
          <a:p>
            <a:pPr marL="0" indent="0">
              <a:buNone/>
            </a:pPr>
            <a:r>
              <a:rPr kumimoji="0" lang="en-GB" sz="1200" b="0" i="0" u="none" strike="noStrike" kern="1200" cap="none" spc="0" normalizeH="0" baseline="0" noProof="0" dirty="0">
                <a:ln>
                  <a:noFill/>
                </a:ln>
                <a:solidFill>
                  <a:srgbClr val="000000"/>
                </a:solidFill>
                <a:effectLst/>
                <a:uLnTx/>
                <a:uFillTx/>
                <a:latin typeface="Aptos Display" panose="020B0004020202020204" pitchFamily="34" charset="0"/>
                <a:ea typeface="ＭＳ Ｐゴシック" pitchFamily="34" charset="-128"/>
              </a:rPr>
              <a:t>Overall, housing transactions in recent years have been lower than the numbers seen during the 1990s and 2000s. In that period, typically 6-8% of the housing stock would change hands each year. Since 2008, this rate has hovered around 4%.</a:t>
            </a:r>
          </a:p>
          <a:p>
            <a:pPr marL="0" indent="0">
              <a:buNone/>
            </a:pPr>
            <a:endParaRPr lang="en-GB" sz="1200" dirty="0">
              <a:latin typeface="Aptos Display" panose="020B0004020202020204" pitchFamily="34" charset="0"/>
            </a:endParaRPr>
          </a:p>
          <a:p>
            <a:pPr marL="0" indent="0">
              <a:buNone/>
            </a:pPr>
            <a:endParaRPr lang="en-GB" sz="1200" dirty="0">
              <a:latin typeface="Aptos Display" panose="020B0004020202020204" pitchFamily="34" charset="0"/>
            </a:endParaRPr>
          </a:p>
        </p:txBody>
      </p:sp>
      <p:sp>
        <p:nvSpPr>
          <p:cNvPr id="2" name="Title 1">
            <a:extLst>
              <a:ext uri="{FF2B5EF4-FFF2-40B4-BE49-F238E27FC236}">
                <a16:creationId xmlns:a16="http://schemas.microsoft.com/office/drawing/2014/main" id="{05F09DDB-A7F3-45F9-BFB6-A8A86F733792}"/>
              </a:ext>
            </a:extLst>
          </p:cNvPr>
          <p:cNvSpPr>
            <a:spLocks noGrp="1"/>
          </p:cNvSpPr>
          <p:nvPr>
            <p:ph type="title"/>
          </p:nvPr>
        </p:nvSpPr>
        <p:spPr/>
        <p:txBody>
          <a:bodyPr/>
          <a:lstStyle/>
          <a:p>
            <a:r>
              <a:rPr lang="en-GB" b="1" dirty="0">
                <a:latin typeface="Aptos Display" panose="020B0004020202020204" pitchFamily="34" charset="0"/>
              </a:rPr>
              <a:t>7. Residential property transactions</a:t>
            </a:r>
          </a:p>
        </p:txBody>
      </p:sp>
      <p:pic>
        <p:nvPicPr>
          <p:cNvPr id="7" name="Picture 6">
            <a:extLst>
              <a:ext uri="{FF2B5EF4-FFF2-40B4-BE49-F238E27FC236}">
                <a16:creationId xmlns:a16="http://schemas.microsoft.com/office/drawing/2014/main" id="{7C2B1871-4609-E1E0-485E-6C19CA527CF7}"/>
              </a:ext>
            </a:extLst>
          </p:cNvPr>
          <p:cNvPicPr>
            <a:picLocks noChangeAspect="1"/>
          </p:cNvPicPr>
          <p:nvPr/>
        </p:nvPicPr>
        <p:blipFill>
          <a:blip r:embed="rId2"/>
          <a:stretch>
            <a:fillRect/>
          </a:stretch>
        </p:blipFill>
        <p:spPr>
          <a:xfrm>
            <a:off x="5935807" y="6066602"/>
            <a:ext cx="865707" cy="719390"/>
          </a:xfrm>
          <a:prstGeom prst="rect">
            <a:avLst/>
          </a:prstGeom>
        </p:spPr>
      </p:pic>
      <p:graphicFrame>
        <p:nvGraphicFramePr>
          <p:cNvPr id="8" name="Chart 7">
            <a:extLst>
              <a:ext uri="{FF2B5EF4-FFF2-40B4-BE49-F238E27FC236}">
                <a16:creationId xmlns:a16="http://schemas.microsoft.com/office/drawing/2014/main" id="{7B0E1F15-B515-2258-FE69-A87CE14FD64D}"/>
              </a:ext>
            </a:extLst>
          </p:cNvPr>
          <p:cNvGraphicFramePr/>
          <p:nvPr>
            <p:extLst>
              <p:ext uri="{D42A27DB-BD31-4B8C-83A1-F6EECF244321}">
                <p14:modId xmlns:p14="http://schemas.microsoft.com/office/powerpoint/2010/main" val="142080465"/>
              </p:ext>
            </p:extLst>
          </p:nvPr>
        </p:nvGraphicFramePr>
        <p:xfrm>
          <a:off x="2915816" y="1124744"/>
          <a:ext cx="5904656" cy="423017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68058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C8613B8-0CB4-464C-86F4-D4E0938F0BE1}"/>
              </a:ext>
            </a:extLst>
          </p:cNvPr>
          <p:cNvSpPr>
            <a:spLocks noGrp="1"/>
          </p:cNvSpPr>
          <p:nvPr>
            <p:ph type="title"/>
          </p:nvPr>
        </p:nvSpPr>
        <p:spPr/>
        <p:txBody>
          <a:bodyPr>
            <a:normAutofit/>
          </a:bodyPr>
          <a:lstStyle/>
          <a:p>
            <a:r>
              <a:rPr lang="en-GB" b="1" dirty="0">
                <a:latin typeface="Aptos Display" panose="020B0004020202020204" pitchFamily="34" charset="0"/>
              </a:rPr>
              <a:t>8. New build and wider house prices</a:t>
            </a:r>
          </a:p>
        </p:txBody>
      </p:sp>
      <p:sp>
        <p:nvSpPr>
          <p:cNvPr id="5" name="Content Placeholder 4">
            <a:extLst>
              <a:ext uri="{FF2B5EF4-FFF2-40B4-BE49-F238E27FC236}">
                <a16:creationId xmlns:a16="http://schemas.microsoft.com/office/drawing/2014/main" id="{91D2D749-9782-4351-B011-0CC32927A30D}"/>
              </a:ext>
            </a:extLst>
          </p:cNvPr>
          <p:cNvSpPr>
            <a:spLocks noGrp="1"/>
          </p:cNvSpPr>
          <p:nvPr>
            <p:ph sz="half" idx="1"/>
          </p:nvPr>
        </p:nvSpPr>
        <p:spPr>
          <a:xfrm>
            <a:off x="251520" y="1124744"/>
            <a:ext cx="2520280" cy="4680520"/>
          </a:xfrm>
          <a:solidFill>
            <a:schemeClr val="bg2"/>
          </a:solidFill>
        </p:spPr>
        <p:txBody>
          <a:bodyPr>
            <a:normAutofit/>
          </a:bodyPr>
          <a:lstStyle/>
          <a:p>
            <a:pPr marL="0" indent="0">
              <a:buNone/>
            </a:pPr>
            <a:r>
              <a:rPr lang="en-GB" sz="1200" dirty="0">
                <a:solidFill>
                  <a:schemeClr val="tx1"/>
                </a:solidFill>
                <a:latin typeface="Aptos Display" panose="020B0004020202020204" pitchFamily="34" charset="0"/>
              </a:rPr>
              <a:t>The annual percentage change rate for average Wales house prices was +3% in the year to November 2024 (the latest month for which figures are available). This was down from +3.3% in the year to October. As of November 2024, the average property price in Wales was £219,000.</a:t>
            </a:r>
          </a:p>
          <a:p>
            <a:pPr marL="0" indent="0">
              <a:buNone/>
            </a:pPr>
            <a:endParaRPr lang="en-GB" sz="1200" dirty="0">
              <a:solidFill>
                <a:schemeClr val="tx1"/>
              </a:solidFill>
              <a:latin typeface="Aptos Display" panose="020B0004020202020204" pitchFamily="34" charset="0"/>
            </a:endParaRPr>
          </a:p>
          <a:p>
            <a:pPr marL="0" indent="0">
              <a:buNone/>
            </a:pPr>
            <a:r>
              <a:rPr lang="en-GB" sz="1200" dirty="0">
                <a:solidFill>
                  <a:schemeClr val="tx1"/>
                </a:solidFill>
                <a:latin typeface="Aptos Display" panose="020B0004020202020204" pitchFamily="34" charset="0"/>
              </a:rPr>
              <a:t>15 of the 22 local authority areas showed an increase in average house prices in the 12 months to November. Blaenau Gwent had the highest growth, where the annual percentage change increased by +8.9% in the 12 months to November 2024. The lowest annual growth was in Gwynedd, where prices decreased by 7.1% in the year to November.</a:t>
            </a:r>
          </a:p>
          <a:p>
            <a:pPr marL="0" indent="0">
              <a:buNone/>
            </a:pPr>
            <a:endParaRPr lang="en-GB" sz="1200" dirty="0">
              <a:solidFill>
                <a:schemeClr val="tx1"/>
              </a:solidFill>
              <a:latin typeface="Aptos Display" panose="020B0004020202020204" pitchFamily="34" charset="0"/>
            </a:endParaRPr>
          </a:p>
          <a:p>
            <a:pPr marL="0" indent="0">
              <a:buNone/>
            </a:pPr>
            <a:r>
              <a:rPr lang="en-GB" sz="1200" dirty="0">
                <a:solidFill>
                  <a:schemeClr val="tx1"/>
                </a:solidFill>
                <a:latin typeface="Aptos Display" panose="020B0004020202020204" pitchFamily="34" charset="0"/>
              </a:rPr>
              <a:t>Furthermore, despite some claims to the contrary, new build prices have historically tracked the wider housing market and continue to do so.</a:t>
            </a:r>
          </a:p>
        </p:txBody>
      </p:sp>
      <p:graphicFrame>
        <p:nvGraphicFramePr>
          <p:cNvPr id="8" name="Chart 7">
            <a:extLst>
              <a:ext uri="{FF2B5EF4-FFF2-40B4-BE49-F238E27FC236}">
                <a16:creationId xmlns:a16="http://schemas.microsoft.com/office/drawing/2014/main" id="{25A2B350-3902-2D12-6758-DA52DB82C99E}"/>
              </a:ext>
            </a:extLst>
          </p:cNvPr>
          <p:cNvGraphicFramePr/>
          <p:nvPr>
            <p:extLst>
              <p:ext uri="{D42A27DB-BD31-4B8C-83A1-F6EECF244321}">
                <p14:modId xmlns:p14="http://schemas.microsoft.com/office/powerpoint/2010/main" val="3671174945"/>
              </p:ext>
            </p:extLst>
          </p:nvPr>
        </p:nvGraphicFramePr>
        <p:xfrm>
          <a:off x="2987824" y="1263236"/>
          <a:ext cx="6015355" cy="41052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70901876"/>
      </p:ext>
    </p:extLst>
  </p:cSld>
  <p:clrMapOvr>
    <a:masterClrMapping/>
  </p:clrMapOvr>
</p:sld>
</file>

<file path=ppt/theme/theme1.xml><?xml version="1.0" encoding="utf-8"?>
<a:theme xmlns:a="http://schemas.openxmlformats.org/drawingml/2006/main" name="HBFThemePW2014">
  <a:themeElements>
    <a:clrScheme name="HBF 2018 v2">
      <a:dk1>
        <a:srgbClr val="000000"/>
      </a:dk1>
      <a:lt1>
        <a:sysClr val="window" lastClr="FFFFFF"/>
      </a:lt1>
      <a:dk2>
        <a:srgbClr val="003144"/>
      </a:dk2>
      <a:lt2>
        <a:srgbClr val="E9F7FC"/>
      </a:lt2>
      <a:accent1>
        <a:srgbClr val="53AAB1"/>
      </a:accent1>
      <a:accent2>
        <a:srgbClr val="E85355"/>
      </a:accent2>
      <a:accent3>
        <a:srgbClr val="64AA7D"/>
      </a:accent3>
      <a:accent4>
        <a:srgbClr val="79547F"/>
      </a:accent4>
      <a:accent5>
        <a:srgbClr val="F17BB0"/>
      </a:accent5>
      <a:accent6>
        <a:srgbClr val="CEDA6C"/>
      </a:accent6>
      <a:hlink>
        <a:srgbClr val="FAB72C"/>
      </a:hlink>
      <a:folHlink>
        <a:srgbClr val="94D7F3"/>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Home Building by Numbers April 2018 v2.potx" id="{132B0E16-16B6-4D0D-8FE3-61DE58F3C580}" vid="{81FC5C99-3E62-46A9-A6FE-F2C65164DBB5}"/>
    </a:ext>
  </a:extLst>
</a:theme>
</file>

<file path=ppt/theme/theme2.xml><?xml version="1.0" encoding="utf-8"?>
<a:theme xmlns:a="http://schemas.openxmlformats.org/drawingml/2006/main" name="1_HBFThemePW2014">
  <a:themeElements>
    <a:clrScheme name="HBF 2018 v2">
      <a:dk1>
        <a:srgbClr val="000000"/>
      </a:dk1>
      <a:lt1>
        <a:sysClr val="window" lastClr="FFFFFF"/>
      </a:lt1>
      <a:dk2>
        <a:srgbClr val="003144"/>
      </a:dk2>
      <a:lt2>
        <a:srgbClr val="E9F7FC"/>
      </a:lt2>
      <a:accent1>
        <a:srgbClr val="53AAB1"/>
      </a:accent1>
      <a:accent2>
        <a:srgbClr val="E85355"/>
      </a:accent2>
      <a:accent3>
        <a:srgbClr val="64AA7D"/>
      </a:accent3>
      <a:accent4>
        <a:srgbClr val="79547F"/>
      </a:accent4>
      <a:accent5>
        <a:srgbClr val="F17BB0"/>
      </a:accent5>
      <a:accent6>
        <a:srgbClr val="CEDA6C"/>
      </a:accent6>
      <a:hlink>
        <a:srgbClr val="FAB72C"/>
      </a:hlink>
      <a:folHlink>
        <a:srgbClr val="94D7F3"/>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Home Building by Numbers April 2018 v2.potx" id="{132B0E16-16B6-4D0D-8FE3-61DE58F3C580}" vid="{81FC5C99-3E62-46A9-A6FE-F2C65164DBB5}"/>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HBF 2018 v2">
    <a:dk1>
      <a:srgbClr val="000000"/>
    </a:dk1>
    <a:lt1>
      <a:sysClr val="window" lastClr="FFFFFF"/>
    </a:lt1>
    <a:dk2>
      <a:srgbClr val="003144"/>
    </a:dk2>
    <a:lt2>
      <a:srgbClr val="E9F7FC"/>
    </a:lt2>
    <a:accent1>
      <a:srgbClr val="53AAB1"/>
    </a:accent1>
    <a:accent2>
      <a:srgbClr val="E85355"/>
    </a:accent2>
    <a:accent3>
      <a:srgbClr val="64AA7D"/>
    </a:accent3>
    <a:accent4>
      <a:srgbClr val="79547F"/>
    </a:accent4>
    <a:accent5>
      <a:srgbClr val="F17BB0"/>
    </a:accent5>
    <a:accent6>
      <a:srgbClr val="CEDA6C"/>
    </a:accent6>
    <a:hlink>
      <a:srgbClr val="FAB72C"/>
    </a:hlink>
    <a:folHlink>
      <a:srgbClr val="94D7F3"/>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ACEACC4E1CDCF488D376413A381FD22" ma:contentTypeVersion="18" ma:contentTypeDescription="Create a new document." ma:contentTypeScope="" ma:versionID="91c4331bd6048fd14331874862854f5f">
  <xsd:schema xmlns:xsd="http://www.w3.org/2001/XMLSchema" xmlns:xs="http://www.w3.org/2001/XMLSchema" xmlns:p="http://schemas.microsoft.com/office/2006/metadata/properties" xmlns:ns2="382e5495-6889-451e-8447-25219879d4f2" xmlns:ns3="98c4065d-ab90-4030-91ac-239e56608fbb" targetNamespace="http://schemas.microsoft.com/office/2006/metadata/properties" ma:root="true" ma:fieldsID="63ebf969025ffdc29f79f0c11859810a" ns2:_="" ns3:_="">
    <xsd:import namespace="382e5495-6889-451e-8447-25219879d4f2"/>
    <xsd:import namespace="98c4065d-ab90-4030-91ac-239e56608fbb"/>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82e5495-6889-451e-8447-25219879d4f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5c48f749-fadf-4388-88e9-b8f5d78bb6b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8c4065d-ab90-4030-91ac-239e56608fbb"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2ad3b124-f129-47eb-af8a-2eceb59fbcab}" ma:internalName="TaxCatchAll" ma:showField="CatchAllData" ma:web="98c4065d-ab90-4030-91ac-239e56608fb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382e5495-6889-451e-8447-25219879d4f2">
      <Terms xmlns="http://schemas.microsoft.com/office/infopath/2007/PartnerControls"/>
    </lcf76f155ced4ddcb4097134ff3c332f>
    <TaxCatchAll xmlns="98c4065d-ab90-4030-91ac-239e56608fbb" xsi:nil="true"/>
  </documentManagement>
</p:properties>
</file>

<file path=customXml/itemProps1.xml><?xml version="1.0" encoding="utf-8"?>
<ds:datastoreItem xmlns:ds="http://schemas.openxmlformats.org/officeDocument/2006/customXml" ds:itemID="{C60E2E33-4510-46CA-92FC-7C2124CAB82C}">
  <ds:schemaRefs>
    <ds:schemaRef ds:uri="http://schemas.microsoft.com/sharepoint/v3/contenttype/forms"/>
  </ds:schemaRefs>
</ds:datastoreItem>
</file>

<file path=customXml/itemProps2.xml><?xml version="1.0" encoding="utf-8"?>
<ds:datastoreItem xmlns:ds="http://schemas.openxmlformats.org/officeDocument/2006/customXml" ds:itemID="{67F2B99E-DDC0-4E5B-AA30-B3950710D1A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82e5495-6889-451e-8447-25219879d4f2"/>
    <ds:schemaRef ds:uri="98c4065d-ab90-4030-91ac-239e56608fb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F9801AA-21A3-48D1-AC42-B387F891E35E}">
  <ds:schemaRefs>
    <ds:schemaRef ds:uri="http://purl.org/dc/elements/1.1/"/>
    <ds:schemaRef ds:uri="98c4065d-ab90-4030-91ac-239e56608fbb"/>
    <ds:schemaRef ds:uri="http://purl.org/dc/terms/"/>
    <ds:schemaRef ds:uri="http://schemas.microsoft.com/office/2006/metadata/properties"/>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382e5495-6889-451e-8447-25219879d4f2"/>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Home Building By Numbers October 2024</Template>
  <TotalTime>109</TotalTime>
  <Words>1602</Words>
  <Application>Microsoft Macintosh PowerPoint</Application>
  <PresentationFormat>On-screen Show (4:3)</PresentationFormat>
  <Paragraphs>104</Paragraphs>
  <Slides>12</Slides>
  <Notes>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Aptos Display</vt:lpstr>
      <vt:lpstr>Aptos Narrow</vt:lpstr>
      <vt:lpstr>Arial</vt:lpstr>
      <vt:lpstr>AvenirNext LT Pro Regular</vt:lpstr>
      <vt:lpstr>Calibri</vt:lpstr>
      <vt:lpstr>HBFThemePW2014</vt:lpstr>
      <vt:lpstr>1_HBFThemePW2014</vt:lpstr>
      <vt:lpstr>Home Building By numbers: WALES  FEBRUARY 2025</vt:lpstr>
      <vt:lpstr>1. Housing Supply</vt:lpstr>
      <vt:lpstr>2. Socioeconomic contribution of the home building industry</vt:lpstr>
      <vt:lpstr>3. Recent planning permissions</vt:lpstr>
      <vt:lpstr>4. Affordable Housing</vt:lpstr>
      <vt:lpstr>5. Help to Buy Wales</vt:lpstr>
      <vt:lpstr>6. Carbon efficiency and energy bill savings of new homes</vt:lpstr>
      <vt:lpstr>7. Residential property transactions</vt:lpstr>
      <vt:lpstr>8. New build and wider house prices</vt:lpstr>
      <vt:lpstr>9. The home building workforce</vt:lpstr>
      <vt:lpstr>Other key statistics and figures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Home Building By numbers: WALES  FEBRUARY 2025</dc:title>
  <dc:creator>Laurence Thompson</dc:creator>
  <cp:lastModifiedBy>Thompson, Laurence</cp:lastModifiedBy>
  <cp:revision>12</cp:revision>
  <cp:lastPrinted>2018-03-13T10:39:02Z</cp:lastPrinted>
  <dcterms:created xsi:type="dcterms:W3CDTF">2024-10-01T12:14:14Z</dcterms:created>
  <dcterms:modified xsi:type="dcterms:W3CDTF">2025-02-03T12:10:32Z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0x0101005ACEACC4E1CDCF488D376413A381FD22</vt:lpwstr>
  </property>
  <property fmtid="{D5CDD505-2E9C-101B-9397-08002B2CF9AE}" pid="3" name="Order">
    <vt:r8>14874200</vt:r8>
  </property>
  <property fmtid="{D5CDD505-2E9C-101B-9397-08002B2CF9AE}" pid="4" name="MediaServiceImageTags">
    <vt:lpwstr/>
  </property>
</Properties>
</file>