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36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59" r:id="rId7"/>
    <p:sldId id="261" r:id="rId8"/>
    <p:sldId id="262" r:id="rId9"/>
    <p:sldId id="276" r:id="rId10"/>
  </p:sldIdLst>
  <p:sldSz cx="12192000" cy="6858000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245"/>
    <a:srgbClr val="FBF6EB"/>
    <a:srgbClr val="002060"/>
    <a:srgbClr val="002776"/>
    <a:srgbClr val="3182C5"/>
    <a:srgbClr val="465147"/>
    <a:srgbClr val="3F4C3E"/>
    <a:srgbClr val="0000FF"/>
    <a:srgbClr val="0033CC"/>
    <a:srgbClr val="1B0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6329" autoAdjust="0"/>
  </p:normalViewPr>
  <p:slideViewPr>
    <p:cSldViewPr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428"/>
    </p:cViewPr>
  </p:sorterViewPr>
  <p:notesViewPr>
    <p:cSldViewPr>
      <p:cViewPr varScale="1">
        <p:scale>
          <a:sx n="64" d="100"/>
          <a:sy n="64" d="100"/>
        </p:scale>
        <p:origin x="320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dirty="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E602A8F-58EA-4D04-8122-BC90816E82B8}" type="datetimeFigureOut">
              <a:rPr lang="en-US" altLang="en-US"/>
              <a:pPr/>
              <a:t>1/6/2022</a:t>
            </a:fld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3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dirty="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3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49736CB-0DD3-41AF-8273-15449623ADC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23331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dirty="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DE3E39-8330-4D4B-A98C-5A5851FB287E}" type="datetimeFigureOut">
              <a:rPr lang="en-US" altLang="en-US"/>
              <a:pPr/>
              <a:t>1/6/2022</a:t>
            </a:fld>
            <a:endParaRPr lang="en-GB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5631"/>
            <a:ext cx="5438775" cy="446793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673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 dirty="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673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FCFE23-32E3-43BA-A0AC-D171F4A0291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24681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73805"/>
            <a:ext cx="10363200" cy="1283199"/>
          </a:xfrm>
          <a:noFill/>
        </p:spPr>
        <p:txBody>
          <a:bodyPr>
            <a:normAutofit/>
          </a:bodyPr>
          <a:lstStyle>
            <a:lvl1pPr algn="ctr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43466"/>
            <a:ext cx="8534400" cy="145637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192873" indent="0" algn="ctr">
              <a:buNone/>
              <a:defRPr/>
            </a:lvl2pPr>
            <a:lvl3pPr marL="385744" indent="0" algn="ctr">
              <a:buNone/>
              <a:defRPr/>
            </a:lvl3pPr>
            <a:lvl4pPr marL="578616" indent="0" algn="ctr">
              <a:buNone/>
              <a:defRPr/>
            </a:lvl4pPr>
            <a:lvl5pPr marL="771487" indent="0" algn="ctr">
              <a:buNone/>
              <a:defRPr/>
            </a:lvl5pPr>
            <a:lvl6pPr marL="964359" indent="0" algn="ctr">
              <a:buNone/>
              <a:defRPr/>
            </a:lvl6pPr>
            <a:lvl7pPr marL="1157230" indent="0" algn="ctr">
              <a:buNone/>
              <a:defRPr/>
            </a:lvl7pPr>
            <a:lvl8pPr marL="1350102" indent="0" algn="ctr">
              <a:buNone/>
              <a:defRPr/>
            </a:lvl8pPr>
            <a:lvl9pPr marL="154297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14400" y="3356992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35982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47420"/>
            <a:ext cx="5386917" cy="537383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73" indent="0">
              <a:buNone/>
              <a:defRPr sz="844" b="1"/>
            </a:lvl2pPr>
            <a:lvl3pPr marL="385744" indent="0">
              <a:buNone/>
              <a:defRPr sz="760" b="1"/>
            </a:lvl3pPr>
            <a:lvl4pPr marL="578616" indent="0">
              <a:buNone/>
              <a:defRPr sz="675" b="1"/>
            </a:lvl4pPr>
            <a:lvl5pPr marL="771487" indent="0">
              <a:buNone/>
              <a:defRPr sz="675" b="1"/>
            </a:lvl5pPr>
            <a:lvl6pPr marL="964359" indent="0">
              <a:buNone/>
              <a:defRPr sz="675" b="1"/>
            </a:lvl6pPr>
            <a:lvl7pPr marL="1157230" indent="0">
              <a:buNone/>
              <a:defRPr sz="675" b="1"/>
            </a:lvl7pPr>
            <a:lvl8pPr marL="1350102" indent="0">
              <a:buNone/>
              <a:defRPr sz="675" b="1"/>
            </a:lvl8pPr>
            <a:lvl9pPr marL="1542973" indent="0">
              <a:buNone/>
              <a:defRPr sz="6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484781"/>
            <a:ext cx="5386917" cy="4032453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82" y="947420"/>
            <a:ext cx="5389033" cy="537385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73" indent="0">
              <a:buNone/>
              <a:defRPr sz="844" b="1"/>
            </a:lvl2pPr>
            <a:lvl3pPr marL="385744" indent="0">
              <a:buNone/>
              <a:defRPr sz="760" b="1"/>
            </a:lvl3pPr>
            <a:lvl4pPr marL="578616" indent="0">
              <a:buNone/>
              <a:defRPr sz="675" b="1"/>
            </a:lvl4pPr>
            <a:lvl5pPr marL="771487" indent="0">
              <a:buNone/>
              <a:defRPr sz="675" b="1"/>
            </a:lvl5pPr>
            <a:lvl6pPr marL="964359" indent="0">
              <a:buNone/>
              <a:defRPr sz="675" b="1"/>
            </a:lvl6pPr>
            <a:lvl7pPr marL="1157230" indent="0">
              <a:buNone/>
              <a:defRPr sz="675" b="1"/>
            </a:lvl7pPr>
            <a:lvl8pPr marL="1350102" indent="0">
              <a:buNone/>
              <a:defRPr sz="675" b="1"/>
            </a:lvl8pPr>
            <a:lvl9pPr marL="1542973" indent="0">
              <a:buNone/>
              <a:defRPr sz="6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82" y="1484782"/>
            <a:ext cx="5389033" cy="4032451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09600" y="908720"/>
            <a:ext cx="11031016" cy="38678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0214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2008"/>
            <a:ext cx="103632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8166939" y="6150505"/>
            <a:ext cx="2540000" cy="457200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E6D2815-91A8-4AF6-8528-A9B73F732090}" type="slidenum">
              <a:rPr lang="en-US" altLang="en-US" sz="1200" smtClean="0"/>
              <a:pPr/>
              <a:t>‹#›</a:t>
            </a:fld>
            <a:endParaRPr lang="en-US" altLang="en-US" sz="1200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932937" y="1006129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54530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olid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715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06710"/>
            <a:ext cx="4011084" cy="1162050"/>
          </a:xfrm>
        </p:spPr>
        <p:txBody>
          <a:bodyPr anchor="b"/>
          <a:lstStyle>
            <a:lvl1pPr algn="l">
              <a:defRPr sz="844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96190"/>
            <a:ext cx="6815667" cy="5349057"/>
          </a:xfrm>
        </p:spPr>
        <p:txBody>
          <a:bodyPr/>
          <a:lstStyle>
            <a:lvl1pPr>
              <a:defRPr sz="1351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268761"/>
            <a:ext cx="4011084" cy="4176464"/>
          </a:xfrm>
        </p:spPr>
        <p:txBody>
          <a:bodyPr/>
          <a:lstStyle>
            <a:lvl1pPr marL="0" indent="0">
              <a:buNone/>
              <a:defRPr sz="591"/>
            </a:lvl1pPr>
            <a:lvl2pPr marL="192873" indent="0">
              <a:buNone/>
              <a:defRPr sz="507"/>
            </a:lvl2pPr>
            <a:lvl3pPr marL="385744" indent="0">
              <a:buNone/>
              <a:defRPr sz="421"/>
            </a:lvl3pPr>
            <a:lvl4pPr marL="578616" indent="0">
              <a:buNone/>
              <a:defRPr sz="380"/>
            </a:lvl4pPr>
            <a:lvl5pPr marL="771487" indent="0">
              <a:buNone/>
              <a:defRPr sz="380"/>
            </a:lvl5pPr>
            <a:lvl6pPr marL="964359" indent="0">
              <a:buNone/>
              <a:defRPr sz="380"/>
            </a:lvl6pPr>
            <a:lvl7pPr marL="1157230" indent="0">
              <a:buNone/>
              <a:defRPr sz="380"/>
            </a:lvl7pPr>
            <a:lvl8pPr marL="1350102" indent="0">
              <a:buNone/>
              <a:defRPr sz="380"/>
            </a:lvl8pPr>
            <a:lvl9pPr marL="1542973" indent="0">
              <a:buNone/>
              <a:defRPr sz="3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8166939" y="6150505"/>
            <a:ext cx="2540000" cy="457200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E6D2815-91A8-4AF6-8528-A9B73F732090}" type="slidenum">
              <a:rPr lang="en-US" altLang="en-US" sz="1200" smtClean="0"/>
              <a:pPr/>
              <a:t>‹#›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88937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302422"/>
            <a:ext cx="7315200" cy="566738"/>
          </a:xfrm>
        </p:spPr>
        <p:txBody>
          <a:bodyPr anchor="b"/>
          <a:lstStyle>
            <a:lvl1pPr algn="l">
              <a:defRPr sz="844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6632"/>
            <a:ext cx="7315200" cy="4114800"/>
          </a:xfrm>
        </p:spPr>
        <p:txBody>
          <a:bodyPr/>
          <a:lstStyle>
            <a:lvl1pPr marL="0" indent="0">
              <a:buNone/>
              <a:defRPr sz="1351"/>
            </a:lvl1pPr>
            <a:lvl2pPr marL="192873" indent="0">
              <a:buNone/>
              <a:defRPr sz="1181"/>
            </a:lvl2pPr>
            <a:lvl3pPr marL="385744" indent="0">
              <a:buNone/>
              <a:defRPr sz="1013"/>
            </a:lvl3pPr>
            <a:lvl4pPr marL="578616" indent="0">
              <a:buNone/>
              <a:defRPr sz="844"/>
            </a:lvl4pPr>
            <a:lvl5pPr marL="771487" indent="0">
              <a:buNone/>
              <a:defRPr sz="844"/>
            </a:lvl5pPr>
            <a:lvl6pPr marL="964359" indent="0">
              <a:buNone/>
              <a:defRPr sz="844"/>
            </a:lvl6pPr>
            <a:lvl7pPr marL="1157230" indent="0">
              <a:buNone/>
              <a:defRPr sz="844"/>
            </a:lvl7pPr>
            <a:lvl8pPr marL="1350102" indent="0">
              <a:buNone/>
              <a:defRPr sz="844"/>
            </a:lvl8pPr>
            <a:lvl9pPr marL="1542973" indent="0">
              <a:buNone/>
              <a:defRPr sz="844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4869160"/>
            <a:ext cx="7315200" cy="648072"/>
          </a:xfrm>
        </p:spPr>
        <p:txBody>
          <a:bodyPr/>
          <a:lstStyle>
            <a:lvl1pPr marL="0" indent="0">
              <a:buNone/>
              <a:defRPr sz="591"/>
            </a:lvl1pPr>
            <a:lvl2pPr marL="192873" indent="0">
              <a:buNone/>
              <a:defRPr sz="507"/>
            </a:lvl2pPr>
            <a:lvl3pPr marL="385744" indent="0">
              <a:buNone/>
              <a:defRPr sz="421"/>
            </a:lvl3pPr>
            <a:lvl4pPr marL="578616" indent="0">
              <a:buNone/>
              <a:defRPr sz="380"/>
            </a:lvl4pPr>
            <a:lvl5pPr marL="771487" indent="0">
              <a:buNone/>
              <a:defRPr sz="380"/>
            </a:lvl5pPr>
            <a:lvl6pPr marL="964359" indent="0">
              <a:buNone/>
              <a:defRPr sz="380"/>
            </a:lvl6pPr>
            <a:lvl7pPr marL="1157230" indent="0">
              <a:buNone/>
              <a:defRPr sz="380"/>
            </a:lvl7pPr>
            <a:lvl8pPr marL="1350102" indent="0">
              <a:buNone/>
              <a:defRPr sz="380"/>
            </a:lvl8pPr>
            <a:lvl9pPr marL="1542973" indent="0">
              <a:buNone/>
              <a:defRPr sz="3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648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103632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980728"/>
            <a:ext cx="10363200" cy="44028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914400" y="908720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472264" y="594928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75720" y="6461833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472264" y="6453336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48ED5A5-580E-4954-828C-FBA94FFDB5E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1424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96267" y="195605"/>
            <a:ext cx="2590800" cy="5486400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7067" y="195605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184232" y="5976595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719736" y="6442292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84232" y="6433795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E6D2815-91A8-4AF6-8528-A9B73F732090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08895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19936" y="1595194"/>
            <a:ext cx="30963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i="0" dirty="0">
                <a:solidFill>
                  <a:schemeClr val="bg1"/>
                </a:solidFill>
              </a:rPr>
              <a:t>The voice of the home building industry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1704" y="3775135"/>
            <a:ext cx="7720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/>
                </a:solidFill>
              </a:rPr>
              <a:t>www.hbf.co.uk</a:t>
            </a:r>
            <a:r>
              <a:rPr lang="en-GB" sz="1600" b="0" dirty="0">
                <a:solidFill>
                  <a:schemeClr val="bg1"/>
                </a:solidFill>
              </a:rPr>
              <a:t> |</a:t>
            </a:r>
            <a:r>
              <a:rPr lang="en-GB" sz="1600" b="0" baseline="0" dirty="0">
                <a:solidFill>
                  <a:schemeClr val="bg1"/>
                </a:solidFill>
              </a:rPr>
              <a:t> 0207 960 1600 | twitter: @</a:t>
            </a:r>
            <a:r>
              <a:rPr lang="en-GB" sz="1600" b="0" baseline="0" dirty="0" err="1">
                <a:solidFill>
                  <a:schemeClr val="bg1"/>
                </a:solidFill>
              </a:rPr>
              <a:t>homebuildersfed</a:t>
            </a:r>
            <a:endParaRPr lang="en-GB" sz="1600" b="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0DB6DD-2B94-49BB-9234-2FF1F31AA4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871" y="1268760"/>
            <a:ext cx="2111889" cy="211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5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435" y="61129"/>
            <a:ext cx="10363200" cy="897354"/>
          </a:xfrm>
        </p:spPr>
        <p:txBody>
          <a:bodyPr>
            <a:normAutofit/>
          </a:bodyPr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7435" y="1052748"/>
            <a:ext cx="10363200" cy="455874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989384" y="980728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0522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87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TEA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49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PURPL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00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20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51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LIM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53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849"/>
            <a:ext cx="10363200" cy="90655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82082"/>
            <a:ext cx="5080000" cy="4407158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016" y="1196752"/>
            <a:ext cx="5037584" cy="4407158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14400" y="980728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4698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9A8326-60D2-4F27-B2B8-177D8B9E3D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008"/>
          <a:stretch/>
        </p:blipFill>
        <p:spPr>
          <a:xfrm>
            <a:off x="-102865" y="5212628"/>
            <a:ext cx="12294865" cy="164537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00417"/>
            <a:ext cx="1036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919831"/>
            <a:ext cx="10363200" cy="446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8168275" y="5916702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014375" y="6404094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66939" y="64008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6D6F297-C1B4-4AE0-B694-AD27B31F12B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66E1B5-2434-4E33-AE57-10FF60E1F1A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573" y="5731608"/>
            <a:ext cx="837793" cy="83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0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40" r:id="rId9"/>
    <p:sldLayoutId id="2147484541" r:id="rId10"/>
    <p:sldLayoutId id="2147484542" r:id="rId11"/>
    <p:sldLayoutId id="2147484544" r:id="rId12"/>
    <p:sldLayoutId id="2147484546" r:id="rId13"/>
    <p:sldLayoutId id="2147484547" r:id="rId14"/>
    <p:sldLayoutId id="2147484548" r:id="rId15"/>
    <p:sldLayoutId id="2147484549" r:id="rId16"/>
    <p:sldLayoutId id="2147484550" r:id="rId1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5pPr>
      <a:lvl6pPr marL="192873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385744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578616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771487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144655" indent="-144655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2"/>
          </a:solidFill>
          <a:latin typeface="+mn-lt"/>
          <a:ea typeface="+mn-ea"/>
          <a:cs typeface="ＭＳ Ｐゴシック"/>
        </a:defRPr>
      </a:lvl1pPr>
      <a:lvl2pPr marL="313417" indent="-120545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+mn-ea"/>
          <a:cs typeface="ＭＳ Ｐゴシック"/>
        </a:defRPr>
      </a:lvl2pPr>
      <a:lvl3pPr marL="482180" indent="-96436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ＭＳ Ｐゴシック"/>
        </a:defRPr>
      </a:lvl3pPr>
      <a:lvl4pPr marL="675051" indent="-96436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+mn-ea"/>
          <a:cs typeface="ＭＳ Ｐゴシック"/>
        </a:defRPr>
      </a:lvl4pPr>
      <a:lvl5pPr marL="867924" indent="-96436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+mn-ea"/>
          <a:cs typeface="ＭＳ Ｐゴシック"/>
        </a:defRPr>
      </a:lvl5pPr>
      <a:lvl6pPr marL="1060793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6pPr>
      <a:lvl7pPr marL="1253667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7pPr>
      <a:lvl8pPr marL="1446539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8pPr>
      <a:lvl9pPr marL="1639410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73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44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16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487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359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30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02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2973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Plasterboard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The Essential Ingredients to Safer Handling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620" y="407017"/>
            <a:ext cx="2125074" cy="19626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75" y="4462508"/>
            <a:ext cx="3476650" cy="54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61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54877" y="276665"/>
            <a:ext cx="2781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Plan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88088" y="1269249"/>
            <a:ext cx="5018296" cy="381642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u="sng" dirty="0"/>
              <a:t>Ensure:</a:t>
            </a:r>
            <a:r>
              <a:rPr lang="en-GB" sz="18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Material and equipment specifications are identified in tender documents and trade specifications provided to contractors.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Allowances are made in prelims for use of lifting accessories, access equipment and additional measures for apartment schemes where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Types of board are reduced to avoid confusion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Narrower board widths for ceilings are considered.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Letterbox positions are identified on working drawings if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Plasterboard loading restrictions are identified.</a:t>
            </a:r>
            <a:endParaRPr lang="en-GB" sz="20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359143"/>
            <a:ext cx="3476650" cy="542929"/>
          </a:xfrm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83281" y="1730734"/>
            <a:ext cx="3999907" cy="270998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79922" y="1825587"/>
            <a:ext cx="3999908" cy="252028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2530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71990" y="296183"/>
            <a:ext cx="27819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Deliver 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96200" y="1628800"/>
            <a:ext cx="3605714" cy="313932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u="sng" dirty="0"/>
              <a:t>Consider:</a:t>
            </a:r>
            <a:r>
              <a:rPr lang="en-GB" sz="18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Forklift access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Suitable material storage arrangements.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Weather protection of materials.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Just in time delivery.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Provision &amp; use of lifting accessories in apartment schemes. 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88226" y="1714635"/>
            <a:ext cx="4158836" cy="296764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45" y="404664"/>
            <a:ext cx="3476650" cy="542929"/>
          </a:xfr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47499" y="1645107"/>
            <a:ext cx="4158837" cy="310670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60260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27848" y="296183"/>
            <a:ext cx="5984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Move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43255" y="1753025"/>
            <a:ext cx="3605714" cy="261610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Provide:</a:t>
            </a:r>
            <a:r>
              <a:rPr lang="en-GB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Correct sized boards for ceiling heights.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Reduced weight boards for ceilings.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Allow for letterbox openings to assist with loading out</a:t>
            </a:r>
            <a:r>
              <a:rPr lang="en-GB" b="1" dirty="0"/>
              <a:t>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378661"/>
            <a:ext cx="3476650" cy="542929"/>
          </a:xfrm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69712" y="1132082"/>
            <a:ext cx="4706207" cy="409711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78766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49247" y="338967"/>
            <a:ext cx="5984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Fix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44947" y="1700808"/>
            <a:ext cx="6194026" cy="193899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Provide:</a:t>
            </a:r>
            <a:r>
              <a:rPr lang="en-GB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Fixing instructions in line with the manufacturers specification.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Insulation requirements and installation methodology.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First fix electrical and plumbing layouts 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421445"/>
            <a:ext cx="3476650" cy="542929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3265" y="1980762"/>
            <a:ext cx="3910816" cy="301810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35631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442568"/>
      </p:ext>
    </p:extLst>
  </p:cSld>
  <p:clrMapOvr>
    <a:masterClrMapping/>
  </p:clrMapOvr>
</p:sld>
</file>

<file path=ppt/theme/theme1.xml><?xml version="1.0" encoding="utf-8"?>
<a:theme xmlns:a="http://schemas.openxmlformats.org/drawingml/2006/main" name="HBFThemePW2014">
  <a:themeElements>
    <a:clrScheme name="HBF 2018 v2">
      <a:dk1>
        <a:srgbClr val="000000"/>
      </a:dk1>
      <a:lt1>
        <a:sysClr val="window" lastClr="FFFFFF"/>
      </a:lt1>
      <a:dk2>
        <a:srgbClr val="003144"/>
      </a:dk2>
      <a:lt2>
        <a:srgbClr val="E9F7FC"/>
      </a:lt2>
      <a:accent1>
        <a:srgbClr val="53AAB1"/>
      </a:accent1>
      <a:accent2>
        <a:srgbClr val="E85355"/>
      </a:accent2>
      <a:accent3>
        <a:srgbClr val="64AA7D"/>
      </a:accent3>
      <a:accent4>
        <a:srgbClr val="79547F"/>
      </a:accent4>
      <a:accent5>
        <a:srgbClr val="F17BB0"/>
      </a:accent5>
      <a:accent6>
        <a:srgbClr val="CEDA6C"/>
      </a:accent6>
      <a:hlink>
        <a:srgbClr val="FAB72C"/>
      </a:hlink>
      <a:folHlink>
        <a:srgbClr val="94D7F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CDCA5606-86BE-4CAA-A5A4-A66D13251D62}" vid="{8F062A4E-6B3E-4CC6-A70B-D7E09EB30E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FDBEFFA42147479FA4C1A90CADC7B9" ma:contentTypeVersion="10" ma:contentTypeDescription="Create a new document." ma:contentTypeScope="" ma:versionID="c231baf36b287c491b96576570240b26">
  <xsd:schema xmlns:xsd="http://www.w3.org/2001/XMLSchema" xmlns:xs="http://www.w3.org/2001/XMLSchema" xmlns:p="http://schemas.microsoft.com/office/2006/metadata/properties" xmlns:ns2="db59e60d-caad-4819-a23b-9c302b5d3768" targetNamespace="http://schemas.microsoft.com/office/2006/metadata/properties" ma:root="true" ma:fieldsID="402cf7e9b29733b67f460258aa72d2c9" ns2:_="">
    <xsd:import namespace="db59e60d-caad-4819-a23b-9c302b5d37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59e60d-caad-4819-a23b-9c302b5d37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9D0057-39C1-4BC7-A8AC-77F5AF78DE3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DE5E808-8782-4CA5-8960-C005D8FE5E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59e60d-caad-4819-a23b-9c302b5d37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87C622-A5E8-4F6D-9733-476E451EB5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HBF branded PowerPoint template</Template>
  <TotalTime>13</TotalTime>
  <Words>165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HBFThemePW2014</vt:lpstr>
      <vt:lpstr>Plasterboard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Hickman</dc:creator>
  <cp:lastModifiedBy>David Hickman</cp:lastModifiedBy>
  <cp:revision>2</cp:revision>
  <cp:lastPrinted>2018-03-13T10:39:02Z</cp:lastPrinted>
  <dcterms:created xsi:type="dcterms:W3CDTF">2022-01-06T17:04:14Z</dcterms:created>
  <dcterms:modified xsi:type="dcterms:W3CDTF">2022-01-06T17:35:18Z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0x01010052FDBEFFA42147479FA4C1A90CADC7B9</vt:lpwstr>
  </property>
</Properties>
</file>