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0693400" cy="7556500"/>
  <p:notesSz cx="10693400" cy="7556500"/>
  <p:embeddedFontLst>
    <p:embeddedFont>
      <p:font typeface="Arial Unicode MS" panose="020B0604020202020204" charset="-128"/>
      <p:regular r:id="rId14"/>
    </p:embeddedFont>
    <p:embeddedFont>
      <p:font typeface="Arial" panose="020B0604020202020204" pitchFamily="34" charset="0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entury Gothic" panose="020B0502020202020204" pitchFamily="34" charset="0"/>
      <p:regular r:id="rId20"/>
      <p:bold r:id="rId21"/>
      <p:italic r:id="rId22"/>
      <p:boldItalic r:id="rId23"/>
    </p:embeddedFont>
    <p:embeddedFont>
      <p:font typeface="Georgia Pro Black" panose="02040A02050405020203" pitchFamily="18" charset="0"/>
      <p:bold r:id="rId24"/>
      <p:boldItalic r:id="rId25"/>
    </p:embeddedFont>
    <p:embeddedFont>
      <p:font typeface="Tahoma" panose="020B0604030504040204" pitchFamily="34" charset="0"/>
      <p:regular r:id="rId26"/>
      <p:bold r:id="rId27"/>
    </p:embeddedFont>
    <p:embeddedFont>
      <p:font typeface="Verdana" panose="020B060403050404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1500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958850"/>
            <a:ext cx="10693400" cy="5827242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64BA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8803" y="2104645"/>
            <a:ext cx="4335145" cy="3220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1640"/>
            <a:ext cx="7485380" cy="1889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93" y="1138529"/>
            <a:ext cx="9888855" cy="403225"/>
          </a:xfrm>
          <a:custGeom>
            <a:avLst/>
            <a:gdLst/>
            <a:ahLst/>
            <a:cxnLst/>
            <a:rect l="l" t="t" r="r" b="b"/>
            <a:pathLst>
              <a:path w="9888855" h="403225">
                <a:moveTo>
                  <a:pt x="9888537" y="402831"/>
                </a:moveTo>
                <a:lnTo>
                  <a:pt x="0" y="402831"/>
                </a:lnTo>
                <a:lnTo>
                  <a:pt x="0" y="0"/>
                </a:lnTo>
                <a:lnTo>
                  <a:pt x="9888537" y="0"/>
                </a:lnTo>
                <a:lnTo>
                  <a:pt x="9888537" y="402831"/>
                </a:lnTo>
                <a:close/>
              </a:path>
            </a:pathLst>
          </a:custGeom>
          <a:solidFill>
            <a:srgbClr val="64BAB5">
              <a:alpha val="5569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50" b="1" i="0">
                <a:solidFill>
                  <a:srgbClr val="042D6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tx1"/>
                </a:solidFill>
                <a:latin typeface="Arial Unicode MS"/>
                <a:cs typeface="Arial Unicode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50" b="1" i="0">
                <a:solidFill>
                  <a:srgbClr val="042D6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7/27/2021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50" b="1" i="0">
                <a:solidFill>
                  <a:srgbClr val="042D6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7/27/2021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7/27/2021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51006" y="1180598"/>
            <a:ext cx="9191387" cy="3105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50" b="1" i="0">
                <a:solidFill>
                  <a:srgbClr val="042D6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3442" y="1684639"/>
            <a:ext cx="9829800" cy="17303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chemeClr val="tx1"/>
                </a:solidFill>
                <a:latin typeface="Arial Unicode MS"/>
                <a:cs typeface="Arial Unicode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27545"/>
            <a:ext cx="3421888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6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8803" y="1324749"/>
            <a:ext cx="9177497" cy="136832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4400" b="1" spc="470" dirty="0">
                <a:solidFill>
                  <a:srgbClr val="0070C0"/>
                </a:solidFill>
                <a:latin typeface="Georgia Pro Black" panose="02040A02050405020203" pitchFamily="18" charset="0"/>
                <a:cs typeface="Calibri" panose="020F0502020204030204" pitchFamily="34" charset="0"/>
              </a:rPr>
              <a:t>H</a:t>
            </a:r>
            <a:r>
              <a:rPr lang="en-GB" sz="4400" b="1" spc="470" dirty="0">
                <a:solidFill>
                  <a:srgbClr val="0070C0"/>
                </a:solidFill>
                <a:latin typeface="Georgia Pro Black" panose="02040A02050405020203" pitchFamily="18" charset="0"/>
                <a:cs typeface="Calibri" panose="020F0502020204030204" pitchFamily="34" charset="0"/>
              </a:rPr>
              <a:t>ome </a:t>
            </a:r>
            <a:r>
              <a:rPr sz="4400" b="1" spc="560" dirty="0">
                <a:solidFill>
                  <a:srgbClr val="0070C0"/>
                </a:solidFill>
                <a:latin typeface="Georgia Pro Black" panose="02040A02050405020203" pitchFamily="18" charset="0"/>
                <a:cs typeface="Calibri" panose="020F0502020204030204" pitchFamily="34" charset="0"/>
              </a:rPr>
              <a:t>B</a:t>
            </a:r>
            <a:r>
              <a:rPr lang="en-GB" sz="4400" b="1" spc="560" dirty="0">
                <a:solidFill>
                  <a:srgbClr val="0070C0"/>
                </a:solidFill>
                <a:latin typeface="Georgia Pro Black" panose="02040A02050405020203" pitchFamily="18" charset="0"/>
                <a:cs typeface="Calibri" panose="020F0502020204030204" pitchFamily="34" charset="0"/>
              </a:rPr>
              <a:t>uilding </a:t>
            </a:r>
            <a:r>
              <a:rPr lang="en-GB" sz="4400" b="1" spc="520" dirty="0">
                <a:solidFill>
                  <a:srgbClr val="0070C0"/>
                </a:solidFill>
                <a:latin typeface="Georgia Pro Black" panose="02040A02050405020203" pitchFamily="18" charset="0"/>
                <a:cs typeface="Calibri" panose="020F0502020204030204" pitchFamily="34" charset="0"/>
              </a:rPr>
              <a:t>Skills Partnership</a:t>
            </a:r>
            <a:endParaRPr sz="4400" dirty="0">
              <a:solidFill>
                <a:srgbClr val="0070C0"/>
              </a:solidFill>
              <a:latin typeface="Georgia Pro Black" panose="02040A02050405020203" pitchFamily="18" charset="0"/>
              <a:cs typeface="Calibri" panose="020F0502020204030204" pitchFamily="34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573941" y="3151629"/>
            <a:ext cx="9649559" cy="1566583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700" marR="5080" algn="ctr">
              <a:lnSpc>
                <a:spcPts val="6140"/>
              </a:lnSpc>
            </a:pPr>
            <a:r>
              <a:rPr sz="3200" spc="85" dirty="0">
                <a:solidFill>
                  <a:schemeClr val="tx1"/>
                </a:solidFill>
                <a:latin typeface="Georgia Pro Black" panose="02040A02050405020203" pitchFamily="18" charset="0"/>
                <a:cs typeface="Calibri" panose="020F0502020204030204" pitchFamily="34" charset="0"/>
              </a:rPr>
              <a:t>Virtual</a:t>
            </a:r>
            <a:r>
              <a:rPr sz="3200" spc="-204" dirty="0">
                <a:solidFill>
                  <a:schemeClr val="tx1"/>
                </a:solidFill>
                <a:latin typeface="Georgia Pro Black" panose="02040A02050405020203" pitchFamily="18" charset="0"/>
                <a:cs typeface="Calibri" panose="020F0502020204030204" pitchFamily="34" charset="0"/>
              </a:rPr>
              <a:t> </a:t>
            </a:r>
            <a:r>
              <a:rPr sz="3200" spc="260" dirty="0">
                <a:solidFill>
                  <a:schemeClr val="tx1"/>
                </a:solidFill>
                <a:latin typeface="Georgia Pro Black" panose="02040A02050405020203" pitchFamily="18" charset="0"/>
                <a:cs typeface="Calibri" panose="020F0502020204030204" pitchFamily="34" charset="0"/>
              </a:rPr>
              <a:t>Work </a:t>
            </a:r>
            <a:r>
              <a:rPr sz="3200" spc="-1550" dirty="0">
                <a:solidFill>
                  <a:schemeClr val="tx1"/>
                </a:solidFill>
                <a:latin typeface="Georgia Pro Black" panose="02040A02050405020203" pitchFamily="18" charset="0"/>
                <a:cs typeface="Calibri" panose="020F0502020204030204" pitchFamily="34" charset="0"/>
              </a:rPr>
              <a:t> </a:t>
            </a:r>
            <a:r>
              <a:rPr sz="3200" spc="-215" dirty="0">
                <a:solidFill>
                  <a:schemeClr val="tx1"/>
                </a:solidFill>
                <a:latin typeface="Georgia Pro Black" panose="02040A02050405020203" pitchFamily="18" charset="0"/>
                <a:cs typeface="Calibri" panose="020F0502020204030204" pitchFamily="34" charset="0"/>
              </a:rPr>
              <a:t>Experience</a:t>
            </a:r>
            <a:r>
              <a:rPr lang="en-GB" sz="3200" spc="-215" dirty="0">
                <a:solidFill>
                  <a:schemeClr val="tx1"/>
                </a:solidFill>
                <a:latin typeface="Georgia Pro Black" panose="02040A02050405020203" pitchFamily="18" charset="0"/>
                <a:cs typeface="Calibri" panose="020F0502020204030204" pitchFamily="34" charset="0"/>
              </a:rPr>
              <a:t>  </a:t>
            </a:r>
            <a:r>
              <a:rPr sz="3200" spc="195" dirty="0">
                <a:solidFill>
                  <a:schemeClr val="tx1"/>
                </a:solidFill>
                <a:latin typeface="Georgia Pro Black" panose="02040A02050405020203" pitchFamily="18" charset="0"/>
                <a:cs typeface="Calibri" panose="020F0502020204030204" pitchFamily="34" charset="0"/>
              </a:rPr>
              <a:t>(VWEX)</a:t>
            </a:r>
            <a:r>
              <a:rPr lang="en-GB" sz="3200" spc="195" dirty="0">
                <a:solidFill>
                  <a:schemeClr val="tx1"/>
                </a:solidFill>
                <a:latin typeface="Georgia Pro Black" panose="02040A02050405020203" pitchFamily="18" charset="0"/>
                <a:cs typeface="Calibri" panose="020F0502020204030204" pitchFamily="34" charset="0"/>
              </a:rPr>
              <a:t> </a:t>
            </a:r>
            <a:r>
              <a:rPr sz="3200" spc="-5" dirty="0">
                <a:solidFill>
                  <a:schemeClr val="tx1"/>
                </a:solidFill>
                <a:latin typeface="Georgia Pro Black" panose="02040A02050405020203" pitchFamily="18" charset="0"/>
                <a:cs typeface="Calibri" panose="020F0502020204030204" pitchFamily="34" charset="0"/>
              </a:rPr>
              <a:t>Framework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88803" y="5887149"/>
            <a:ext cx="1446530" cy="3016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spc="-70" dirty="0">
                <a:solidFill>
                  <a:srgbClr val="FFFFFF"/>
                </a:solidFill>
                <a:latin typeface="Verdana"/>
                <a:cs typeface="Verdana"/>
              </a:rPr>
              <a:t>Early</a:t>
            </a:r>
            <a:r>
              <a:rPr sz="18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65" dirty="0">
                <a:solidFill>
                  <a:srgbClr val="FFFFFF"/>
                </a:solidFill>
                <a:latin typeface="Verdana"/>
                <a:cs typeface="Verdana"/>
              </a:rPr>
              <a:t>Careers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FE5E8-A581-4735-8D77-F5FEF50E3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92" y="155812"/>
            <a:ext cx="2017951" cy="8961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CB604A-A4E0-4B3D-A27B-F5F77BD6E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2971" y="6792013"/>
            <a:ext cx="2447458" cy="76448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1013" y="1180605"/>
            <a:ext cx="4531360" cy="3105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910590" algn="l"/>
              </a:tabLst>
            </a:pPr>
            <a:r>
              <a:rPr b="0" spc="15" dirty="0">
                <a:latin typeface="Arial Unicode MS"/>
                <a:cs typeface="Arial Unicode MS"/>
              </a:rPr>
              <a:t>2.0	</a:t>
            </a:r>
            <a:r>
              <a:rPr spc="45" dirty="0">
                <a:latin typeface="Arial"/>
                <a:cs typeface="Arial"/>
              </a:rPr>
              <a:t>Appendix</a:t>
            </a:r>
            <a:r>
              <a:rPr spc="-50" dirty="0">
                <a:latin typeface="Arial"/>
                <a:cs typeface="Arial"/>
              </a:rPr>
              <a:t> </a:t>
            </a:r>
            <a:r>
              <a:rPr spc="35" dirty="0">
                <a:latin typeface="Arial"/>
                <a:cs typeface="Arial"/>
              </a:rPr>
              <a:t>1</a:t>
            </a:r>
            <a:r>
              <a:rPr spc="-45" dirty="0">
                <a:latin typeface="Arial"/>
                <a:cs typeface="Arial"/>
              </a:rPr>
              <a:t> </a:t>
            </a:r>
            <a:r>
              <a:rPr spc="-15" dirty="0">
                <a:latin typeface="Arial"/>
                <a:cs typeface="Arial"/>
              </a:rPr>
              <a:t>-</a:t>
            </a:r>
            <a:r>
              <a:rPr spc="-50" dirty="0">
                <a:latin typeface="Arial"/>
                <a:cs typeface="Arial"/>
              </a:rPr>
              <a:t> </a:t>
            </a:r>
            <a:r>
              <a:rPr spc="50" dirty="0">
                <a:latin typeface="Arial"/>
                <a:cs typeface="Arial"/>
              </a:rPr>
              <a:t>Activity</a:t>
            </a:r>
            <a:r>
              <a:rPr spc="-45" dirty="0">
                <a:latin typeface="Arial"/>
                <a:cs typeface="Arial"/>
              </a:rPr>
              <a:t> </a:t>
            </a:r>
            <a:r>
              <a:rPr spc="25" dirty="0">
                <a:latin typeface="Arial"/>
                <a:cs typeface="Arial"/>
              </a:rPr>
              <a:t>Examples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3739" y="1695195"/>
            <a:ext cx="2878455" cy="3897862"/>
          </a:xfrm>
          <a:prstGeom prst="rect">
            <a:avLst/>
          </a:prstGeom>
          <a:solidFill>
            <a:srgbClr val="54A3A5"/>
          </a:solidFill>
        </p:spPr>
        <p:txBody>
          <a:bodyPr vert="horz" wrap="square" lIns="0" tIns="65405" rIns="0" bIns="0" rtlCol="0">
            <a:spAutoFit/>
          </a:bodyPr>
          <a:lstStyle/>
          <a:p>
            <a:pPr marL="135255">
              <a:lnSpc>
                <a:spcPct val="100000"/>
              </a:lnSpc>
              <a:spcBef>
                <a:spcPts val="515"/>
              </a:spcBef>
            </a:pPr>
            <a:r>
              <a:rPr sz="1150" b="1" spc="30" dirty="0">
                <a:solidFill>
                  <a:srgbClr val="FFFFFF"/>
                </a:solidFill>
                <a:latin typeface="Arial"/>
                <a:cs typeface="Arial"/>
              </a:rPr>
              <a:t>Example</a:t>
            </a:r>
            <a:r>
              <a:rPr sz="115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50" b="1" spc="-20" dirty="0">
                <a:solidFill>
                  <a:srgbClr val="FFFFFF"/>
                </a:solidFill>
                <a:latin typeface="Arial"/>
                <a:cs typeface="Arial"/>
              </a:rPr>
              <a:t>1:</a:t>
            </a:r>
            <a:endParaRPr sz="1150" dirty="0">
              <a:latin typeface="Arial"/>
              <a:cs typeface="Arial"/>
            </a:endParaRPr>
          </a:p>
          <a:p>
            <a:pPr marL="120650">
              <a:lnSpc>
                <a:spcPct val="100000"/>
              </a:lnSpc>
              <a:spcBef>
                <a:spcPts val="290"/>
              </a:spcBef>
            </a:pPr>
            <a:r>
              <a:rPr sz="1500" b="1" spc="40" dirty="0">
                <a:solidFill>
                  <a:srgbClr val="042D61"/>
                </a:solidFill>
                <a:latin typeface="Arial"/>
                <a:cs typeface="Arial"/>
              </a:rPr>
              <a:t>Sustainability</a:t>
            </a:r>
            <a:r>
              <a:rPr sz="1500" b="1" spc="-40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1500" b="1" spc="55" dirty="0">
                <a:solidFill>
                  <a:srgbClr val="042D61"/>
                </a:solidFill>
                <a:latin typeface="Arial"/>
                <a:cs typeface="Arial"/>
              </a:rPr>
              <a:t>Presentation</a:t>
            </a:r>
            <a:endParaRPr sz="1500" dirty="0">
              <a:latin typeface="Arial"/>
              <a:cs typeface="Arial"/>
            </a:endParaRPr>
          </a:p>
          <a:p>
            <a:pPr marL="88900">
              <a:lnSpc>
                <a:spcPct val="100000"/>
              </a:lnSpc>
              <a:spcBef>
                <a:spcPts val="409"/>
              </a:spcBef>
            </a:pPr>
            <a:r>
              <a:rPr sz="1000" b="1" dirty="0">
                <a:solidFill>
                  <a:srgbClr val="042D61"/>
                </a:solidFill>
                <a:latin typeface="Arial"/>
                <a:cs typeface="Arial"/>
              </a:rPr>
              <a:t>Aim:</a:t>
            </a:r>
            <a:endParaRPr lang="en-GB" sz="1000" b="1" dirty="0">
              <a:latin typeface="Arial"/>
              <a:cs typeface="Arial"/>
            </a:endParaRPr>
          </a:p>
          <a:p>
            <a:pPr marL="88900">
              <a:lnSpc>
                <a:spcPct val="100000"/>
              </a:lnSpc>
              <a:spcBef>
                <a:spcPts val="409"/>
              </a:spcBef>
            </a:pPr>
            <a:r>
              <a:rPr sz="1000" spc="-15" dirty="0">
                <a:solidFill>
                  <a:srgbClr val="FFFFFF"/>
                </a:solidFill>
                <a:latin typeface="Arial Unicode MS"/>
                <a:cs typeface="Arial Unicode MS"/>
              </a:rPr>
              <a:t>Give</a:t>
            </a:r>
            <a:r>
              <a:rPr sz="1000" spc="-3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participants</a:t>
            </a:r>
            <a:r>
              <a:rPr sz="1000" spc="-4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an</a:t>
            </a:r>
            <a:r>
              <a:rPr sz="1000" spc="-3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understanding</a:t>
            </a:r>
            <a:r>
              <a:rPr sz="1000" spc="-3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Arial Unicode MS"/>
                <a:cs typeface="Arial Unicode MS"/>
              </a:rPr>
              <a:t>of </a:t>
            </a:r>
            <a:r>
              <a:rPr sz="1000" spc="-2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building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10" dirty="0">
                <a:solidFill>
                  <a:srgbClr val="FFFFFF"/>
                </a:solidFill>
                <a:latin typeface="Arial Unicode MS"/>
                <a:cs typeface="Arial Unicode MS"/>
              </a:rPr>
              <a:t>sustainably.</a:t>
            </a:r>
            <a:endParaRPr sz="1000" dirty="0">
              <a:latin typeface="Arial Unicode MS"/>
              <a:cs typeface="Arial Unicode MS"/>
            </a:endParaRPr>
          </a:p>
          <a:p>
            <a:pPr marL="88900">
              <a:lnSpc>
                <a:spcPct val="100000"/>
              </a:lnSpc>
              <a:spcBef>
                <a:spcPts val="160"/>
              </a:spcBef>
            </a:pPr>
            <a:r>
              <a:rPr sz="1000" b="1" spc="5" dirty="0">
                <a:solidFill>
                  <a:srgbClr val="042D61"/>
                </a:solidFill>
                <a:latin typeface="Arial"/>
                <a:cs typeface="Arial"/>
              </a:rPr>
              <a:t>Description:</a:t>
            </a:r>
            <a:endParaRPr lang="en-GB" sz="1000" b="1" dirty="0">
              <a:latin typeface="Arial"/>
              <a:cs typeface="Arial"/>
            </a:endParaRPr>
          </a:p>
          <a:p>
            <a:pPr marL="88900">
              <a:lnSpc>
                <a:spcPct val="100000"/>
              </a:lnSpc>
              <a:spcBef>
                <a:spcPts val="160"/>
              </a:spcBef>
            </a:pPr>
            <a:r>
              <a:rPr sz="1000" spc="15" dirty="0">
                <a:solidFill>
                  <a:srgbClr val="FFFFFF"/>
                </a:solidFill>
                <a:latin typeface="Arial Unicode MS"/>
                <a:cs typeface="Arial Unicode MS"/>
              </a:rPr>
              <a:t>Deliver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Unicode MS"/>
                <a:cs typeface="Arial Unicode MS"/>
              </a:rPr>
              <a:t>a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presentation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Arial Unicode MS"/>
                <a:cs typeface="Arial Unicode MS"/>
              </a:rPr>
              <a:t>on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what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Arial Unicode MS"/>
                <a:cs typeface="Arial Unicode MS"/>
              </a:rPr>
              <a:t>the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industry </a:t>
            </a:r>
            <a:r>
              <a:rPr sz="1000" spc="-26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has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done </a:t>
            </a:r>
            <a:r>
              <a:rPr sz="1000" spc="55" dirty="0">
                <a:solidFill>
                  <a:srgbClr val="FFFFFF"/>
                </a:solidFill>
                <a:latin typeface="Arial Unicode MS"/>
                <a:cs typeface="Arial Unicode MS"/>
              </a:rPr>
              <a:t>to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build </a:t>
            </a:r>
            <a:r>
              <a:rPr sz="1000" spc="45" dirty="0">
                <a:solidFill>
                  <a:srgbClr val="FFFFFF"/>
                </a:solidFill>
                <a:latin typeface="Arial Unicode MS"/>
                <a:cs typeface="Arial Unicode MS"/>
              </a:rPr>
              <a:t>more </a:t>
            </a:r>
            <a:r>
              <a:rPr sz="1000" spc="15" dirty="0">
                <a:solidFill>
                  <a:srgbClr val="FFFFFF"/>
                </a:solidFill>
                <a:latin typeface="Arial Unicode MS"/>
                <a:cs typeface="Arial Unicode MS"/>
              </a:rPr>
              <a:t>sustainably </a:t>
            </a:r>
            <a:r>
              <a:rPr sz="1000" spc="10" dirty="0">
                <a:solidFill>
                  <a:srgbClr val="FFFFFF"/>
                </a:solidFill>
                <a:latin typeface="Arial Unicode MS"/>
                <a:cs typeface="Arial Unicode MS"/>
              </a:rPr>
              <a:t>using </a:t>
            </a:r>
            <a:r>
              <a:rPr sz="1000" spc="15" dirty="0">
                <a:solidFill>
                  <a:srgbClr val="FFFFFF"/>
                </a:solidFill>
                <a:latin typeface="Arial Unicode MS"/>
                <a:cs typeface="Arial Unicode MS"/>
              </a:rPr>
              <a:t> examples </a:t>
            </a:r>
            <a:r>
              <a:rPr sz="1000" spc="60" dirty="0">
                <a:solidFill>
                  <a:srgbClr val="FFFFFF"/>
                </a:solidFill>
                <a:latin typeface="Arial Unicode MS"/>
                <a:cs typeface="Arial Unicode MS"/>
              </a:rPr>
              <a:t>from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your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organisation.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Detail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15" dirty="0">
                <a:solidFill>
                  <a:srgbClr val="FFFFFF"/>
                </a:solidFill>
                <a:latin typeface="Arial Unicode MS"/>
                <a:cs typeface="Arial Unicode MS"/>
              </a:rPr>
              <a:t>moves </a:t>
            </a:r>
            <a:r>
              <a:rPr sz="1000" spc="55" dirty="0">
                <a:solidFill>
                  <a:srgbClr val="FFFFFF"/>
                </a:solidFill>
                <a:latin typeface="Arial Unicode MS"/>
                <a:cs typeface="Arial Unicode MS"/>
              </a:rPr>
              <a:t>for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the </a:t>
            </a:r>
            <a:r>
              <a:rPr sz="1000" spc="45" dirty="0">
                <a:solidFill>
                  <a:srgbClr val="FFFFFF"/>
                </a:solidFill>
                <a:latin typeface="Arial Unicode MS"/>
                <a:cs typeface="Arial Unicode MS"/>
              </a:rPr>
              <a:t>future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and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highlight </a:t>
            </a:r>
            <a:r>
              <a:rPr sz="1000" spc="10" dirty="0">
                <a:solidFill>
                  <a:srgbClr val="FFFFFF"/>
                </a:solidFill>
                <a:latin typeface="Arial Unicode MS"/>
                <a:cs typeface="Arial Unicode MS"/>
              </a:rPr>
              <a:t>any </a:t>
            </a:r>
            <a:r>
              <a:rPr sz="1000" spc="1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targets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the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industry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Arial Unicode MS"/>
                <a:cs typeface="Arial Unicode MS"/>
              </a:rPr>
              <a:t>must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meet.</a:t>
            </a:r>
            <a:endParaRPr sz="1000" dirty="0">
              <a:latin typeface="Arial Unicode MS"/>
              <a:cs typeface="Arial Unicode MS"/>
            </a:endParaRPr>
          </a:p>
          <a:p>
            <a:pPr marL="88900">
              <a:lnSpc>
                <a:spcPct val="100000"/>
              </a:lnSpc>
              <a:spcBef>
                <a:spcPts val="160"/>
              </a:spcBef>
            </a:pPr>
            <a:r>
              <a:rPr sz="1000" b="1" spc="45" dirty="0">
                <a:solidFill>
                  <a:srgbClr val="042D61"/>
                </a:solidFill>
                <a:latin typeface="Arial"/>
                <a:cs typeface="Arial"/>
              </a:rPr>
              <a:t>What</a:t>
            </a:r>
            <a:r>
              <a:rPr sz="1000" b="1" spc="-50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1000" b="1" spc="15" dirty="0">
                <a:solidFill>
                  <a:srgbClr val="042D61"/>
                </a:solidFill>
                <a:latin typeface="Arial"/>
                <a:cs typeface="Arial"/>
              </a:rPr>
              <a:t>you</a:t>
            </a:r>
            <a:r>
              <a:rPr sz="1000" b="1" spc="-4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1000" b="1" spc="5" dirty="0">
                <a:solidFill>
                  <a:srgbClr val="042D61"/>
                </a:solidFill>
                <a:latin typeface="Arial"/>
                <a:cs typeface="Arial"/>
              </a:rPr>
              <a:t>need:</a:t>
            </a:r>
            <a:endParaRPr lang="en-GB" sz="1000" b="1" dirty="0">
              <a:latin typeface="Arial"/>
              <a:cs typeface="Arial"/>
            </a:endParaRPr>
          </a:p>
          <a:p>
            <a:pPr marL="88900">
              <a:lnSpc>
                <a:spcPct val="100000"/>
              </a:lnSpc>
              <a:spcBef>
                <a:spcPts val="160"/>
              </a:spcBef>
            </a:pPr>
            <a:r>
              <a:rPr sz="1000" spc="15" dirty="0">
                <a:solidFill>
                  <a:srgbClr val="FFFFFF"/>
                </a:solidFill>
                <a:latin typeface="Arial Unicode MS"/>
                <a:cs typeface="Arial Unicode MS"/>
              </a:rPr>
              <a:t>PowerPoint</a:t>
            </a:r>
            <a:r>
              <a:rPr sz="1000" spc="-4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presentation</a:t>
            </a:r>
            <a:r>
              <a:rPr sz="1000" spc="-3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15" dirty="0">
                <a:solidFill>
                  <a:srgbClr val="FFFFFF"/>
                </a:solidFill>
                <a:latin typeface="Arial Unicode MS"/>
                <a:cs typeface="Arial Unicode MS"/>
              </a:rPr>
              <a:t>using</a:t>
            </a:r>
            <a:r>
              <a:rPr sz="1000" spc="-3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15" dirty="0">
                <a:solidFill>
                  <a:srgbClr val="FFFFFF"/>
                </a:solidFill>
                <a:latin typeface="Arial Unicode MS"/>
                <a:cs typeface="Arial Unicode MS"/>
              </a:rPr>
              <a:t>examples </a:t>
            </a:r>
            <a:r>
              <a:rPr sz="1000" spc="-26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Arial Unicode MS"/>
                <a:cs typeface="Arial Unicode MS"/>
              </a:rPr>
              <a:t>from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the</a:t>
            </a:r>
            <a:r>
              <a:rPr sz="1000" spc="-2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industry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and</a:t>
            </a:r>
            <a:r>
              <a:rPr sz="1000" spc="-2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your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organisation. </a:t>
            </a:r>
            <a:r>
              <a:rPr sz="1000" spc="-2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10" dirty="0">
                <a:solidFill>
                  <a:srgbClr val="FFFFFF"/>
                </a:solidFill>
                <a:latin typeface="Arial Unicode MS"/>
                <a:cs typeface="Arial Unicode MS"/>
              </a:rPr>
              <a:t>Consider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15" dirty="0">
                <a:solidFill>
                  <a:srgbClr val="FFFFFF"/>
                </a:solidFill>
                <a:latin typeface="Arial Unicode MS"/>
                <a:cs typeface="Arial Unicode MS"/>
              </a:rPr>
              <a:t>using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Unicode MS"/>
                <a:cs typeface="Arial Unicode MS"/>
              </a:rPr>
              <a:t>a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10" dirty="0">
                <a:solidFill>
                  <a:srgbClr val="FFFFFF"/>
                </a:solidFill>
                <a:latin typeface="Arial Unicode MS"/>
                <a:cs typeface="Arial Unicode MS"/>
              </a:rPr>
              <a:t>guest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10" dirty="0">
                <a:solidFill>
                  <a:srgbClr val="FFFFFF"/>
                </a:solidFill>
                <a:latin typeface="Arial Unicode MS"/>
                <a:cs typeface="Arial Unicode MS"/>
              </a:rPr>
              <a:t>speaker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Arial Unicode MS"/>
                <a:cs typeface="Arial Unicode MS"/>
              </a:rPr>
              <a:t>such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Arial Unicode MS"/>
                <a:cs typeface="Arial Unicode MS"/>
              </a:rPr>
              <a:t>as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Unicode MS"/>
                <a:cs typeface="Arial Unicode MS"/>
              </a:rPr>
              <a:t>a </a:t>
            </a:r>
            <a:r>
              <a:rPr sz="1000" spc="-26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sustainability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champion </a:t>
            </a:r>
            <a:r>
              <a:rPr sz="1000" spc="60" dirty="0">
                <a:solidFill>
                  <a:srgbClr val="FFFFFF"/>
                </a:solidFill>
                <a:latin typeface="Arial Unicode MS"/>
                <a:cs typeface="Arial Unicode MS"/>
              </a:rPr>
              <a:t>from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your </a:t>
            </a:r>
            <a:r>
              <a:rPr sz="1000" spc="4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organisation.</a:t>
            </a:r>
            <a:endParaRPr sz="1000" dirty="0">
              <a:latin typeface="Arial Unicode MS"/>
              <a:cs typeface="Arial Unicode MS"/>
            </a:endParaRPr>
          </a:p>
          <a:p>
            <a:pPr marL="88900">
              <a:lnSpc>
                <a:spcPct val="100000"/>
              </a:lnSpc>
              <a:spcBef>
                <a:spcPts val="160"/>
              </a:spcBef>
            </a:pPr>
            <a:r>
              <a:rPr sz="1000" b="1" spc="15" dirty="0">
                <a:solidFill>
                  <a:srgbClr val="042D61"/>
                </a:solidFill>
                <a:latin typeface="Arial"/>
                <a:cs typeface="Arial"/>
              </a:rPr>
              <a:t>Activity</a:t>
            </a:r>
            <a:r>
              <a:rPr sz="1000" b="1" spc="-5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1000" b="1" spc="25" dirty="0">
                <a:solidFill>
                  <a:srgbClr val="042D61"/>
                </a:solidFill>
                <a:latin typeface="Arial"/>
                <a:cs typeface="Arial"/>
              </a:rPr>
              <a:t>Duration:</a:t>
            </a:r>
            <a:endParaRPr lang="en-GB" sz="1000" b="1" spc="25" dirty="0">
              <a:latin typeface="Arial"/>
              <a:cs typeface="Arial"/>
            </a:endParaRPr>
          </a:p>
          <a:p>
            <a:pPr marL="88900">
              <a:lnSpc>
                <a:spcPct val="100000"/>
              </a:lnSpc>
              <a:spcBef>
                <a:spcPts val="160"/>
              </a:spcBef>
            </a:pP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30-45</a:t>
            </a:r>
            <a:r>
              <a:rPr sz="1000" spc="-3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presentation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including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Unicode MS"/>
                <a:cs typeface="Arial Unicode MS"/>
              </a:rPr>
              <a:t>a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Unicode MS"/>
                <a:cs typeface="Arial Unicode MS"/>
              </a:rPr>
              <a:t>Q&amp;A.</a:t>
            </a:r>
            <a:endParaRPr sz="1000" dirty="0">
              <a:latin typeface="Arial Unicode MS"/>
              <a:cs typeface="Arial Unicode MS"/>
            </a:endParaRPr>
          </a:p>
          <a:p>
            <a:pPr marL="88900">
              <a:lnSpc>
                <a:spcPct val="100000"/>
              </a:lnSpc>
              <a:spcBef>
                <a:spcPts val="155"/>
              </a:spcBef>
            </a:pPr>
            <a:r>
              <a:rPr sz="1000" b="1" spc="30" dirty="0">
                <a:solidFill>
                  <a:srgbClr val="042D61"/>
                </a:solidFill>
                <a:latin typeface="Arial"/>
                <a:cs typeface="Arial"/>
              </a:rPr>
              <a:t>Further</a:t>
            </a:r>
            <a:r>
              <a:rPr sz="1000" b="1" spc="-5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042D61"/>
                </a:solidFill>
                <a:latin typeface="Arial"/>
                <a:cs typeface="Arial"/>
              </a:rPr>
              <a:t>Action</a:t>
            </a:r>
            <a:r>
              <a:rPr lang="en-GB" sz="1000" b="1" dirty="0">
                <a:solidFill>
                  <a:srgbClr val="042D61"/>
                </a:solidFill>
                <a:latin typeface="Arial"/>
                <a:cs typeface="Arial"/>
              </a:rPr>
              <a:t>:</a:t>
            </a:r>
          </a:p>
          <a:p>
            <a:pPr marL="88900">
              <a:lnSpc>
                <a:spcPct val="100000"/>
              </a:lnSpc>
              <a:spcBef>
                <a:spcPts val="155"/>
              </a:spcBef>
            </a:pPr>
            <a:r>
              <a:rPr sz="1000" spc="-20" dirty="0">
                <a:solidFill>
                  <a:srgbClr val="FFFFFF"/>
                </a:solidFill>
                <a:latin typeface="Arial Unicode MS"/>
                <a:cs typeface="Arial Unicode MS"/>
              </a:rPr>
              <a:t>Ask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participants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Arial Unicode MS"/>
                <a:cs typeface="Arial Unicode MS"/>
              </a:rPr>
              <a:t>to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come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Arial Unicode MS"/>
                <a:cs typeface="Arial Unicode MS"/>
              </a:rPr>
              <a:t>up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Arial Unicode MS"/>
                <a:cs typeface="Arial Unicode MS"/>
              </a:rPr>
              <a:t>with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Arial Unicode MS"/>
                <a:cs typeface="Arial Unicode MS"/>
              </a:rPr>
              <a:t>their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Arial Unicode MS"/>
                <a:cs typeface="Arial Unicode MS"/>
              </a:rPr>
              <a:t>own </a:t>
            </a:r>
            <a:r>
              <a:rPr sz="1000" spc="-2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Arial Unicode MS"/>
                <a:cs typeface="Arial Unicode MS"/>
              </a:rPr>
              <a:t>ideas </a:t>
            </a:r>
            <a:r>
              <a:rPr sz="1000" spc="50" dirty="0">
                <a:solidFill>
                  <a:srgbClr val="FFFFFF"/>
                </a:solidFill>
                <a:latin typeface="Arial Unicode MS"/>
                <a:cs typeface="Arial Unicode MS"/>
              </a:rPr>
              <a:t>of </a:t>
            </a:r>
            <a:r>
              <a:rPr sz="1000" spc="45" dirty="0">
                <a:solidFill>
                  <a:srgbClr val="FFFFFF"/>
                </a:solidFill>
                <a:latin typeface="Arial Unicode MS"/>
                <a:cs typeface="Arial Unicode MS"/>
              </a:rPr>
              <a:t>how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the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industry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could become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Arial Unicode MS"/>
                <a:cs typeface="Arial Unicode MS"/>
              </a:rPr>
              <a:t>more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10" dirty="0">
                <a:solidFill>
                  <a:srgbClr val="FFFFFF"/>
                </a:solidFill>
                <a:latin typeface="Arial Unicode MS"/>
                <a:cs typeface="Arial Unicode MS"/>
              </a:rPr>
              <a:t>sustainable.</a:t>
            </a:r>
            <a:endParaRPr sz="1000" dirty="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76725" y="1695195"/>
            <a:ext cx="2889885" cy="4080604"/>
          </a:xfrm>
          <a:prstGeom prst="rect">
            <a:avLst/>
          </a:prstGeom>
          <a:solidFill>
            <a:srgbClr val="54A3A5"/>
          </a:solidFill>
        </p:spPr>
        <p:txBody>
          <a:bodyPr vert="horz" wrap="square" lIns="0" tIns="83820" rIns="0" bIns="0" rtlCol="0">
            <a:spAutoFit/>
          </a:bodyPr>
          <a:lstStyle/>
          <a:p>
            <a:pPr marL="151130">
              <a:lnSpc>
                <a:spcPct val="100000"/>
              </a:lnSpc>
              <a:spcBef>
                <a:spcPts val="660"/>
              </a:spcBef>
            </a:pPr>
            <a:r>
              <a:rPr sz="1150" b="1" spc="30" dirty="0">
                <a:solidFill>
                  <a:srgbClr val="FFFFFF"/>
                </a:solidFill>
                <a:latin typeface="Arial"/>
                <a:cs typeface="Arial"/>
              </a:rPr>
              <a:t>Example</a:t>
            </a:r>
            <a:r>
              <a:rPr sz="115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50" b="1" spc="-20" dirty="0">
                <a:solidFill>
                  <a:srgbClr val="FFFFFF"/>
                </a:solidFill>
                <a:latin typeface="Arial"/>
                <a:cs typeface="Arial"/>
              </a:rPr>
              <a:t>2:</a:t>
            </a:r>
            <a:endParaRPr sz="1150" dirty="0">
              <a:latin typeface="Arial"/>
              <a:cs typeface="Arial"/>
            </a:endParaRPr>
          </a:p>
          <a:p>
            <a:pPr marL="850900">
              <a:lnSpc>
                <a:spcPct val="100000"/>
              </a:lnSpc>
              <a:spcBef>
                <a:spcPts val="254"/>
              </a:spcBef>
            </a:pPr>
            <a:r>
              <a:rPr sz="1400" b="1" spc="-80" dirty="0">
                <a:solidFill>
                  <a:srgbClr val="042D61"/>
                </a:solidFill>
                <a:latin typeface="Arial"/>
                <a:cs typeface="Arial"/>
              </a:rPr>
              <a:t>C</a:t>
            </a:r>
            <a:r>
              <a:rPr sz="1400" b="1" spc="-70" dirty="0">
                <a:solidFill>
                  <a:srgbClr val="042D61"/>
                </a:solidFill>
                <a:latin typeface="Arial"/>
                <a:cs typeface="Arial"/>
              </a:rPr>
              <a:t>V</a:t>
            </a:r>
            <a:r>
              <a:rPr sz="1400" b="1" spc="-30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1400" b="1" spc="25" dirty="0">
                <a:solidFill>
                  <a:srgbClr val="042D61"/>
                </a:solidFill>
                <a:latin typeface="Arial"/>
                <a:cs typeface="Arial"/>
              </a:rPr>
              <a:t>Workshop</a:t>
            </a:r>
            <a:endParaRPr sz="1400" dirty="0">
              <a:latin typeface="Arial"/>
              <a:cs typeface="Arial"/>
            </a:endParaRPr>
          </a:p>
          <a:p>
            <a:pPr marL="94615">
              <a:lnSpc>
                <a:spcPct val="100000"/>
              </a:lnSpc>
              <a:spcBef>
                <a:spcPts val="420"/>
              </a:spcBef>
            </a:pPr>
            <a:r>
              <a:rPr sz="1000" b="1" dirty="0">
                <a:solidFill>
                  <a:srgbClr val="042D61"/>
                </a:solidFill>
                <a:latin typeface="Arial"/>
                <a:cs typeface="Arial"/>
              </a:rPr>
              <a:t>Aim</a:t>
            </a:r>
            <a:r>
              <a:rPr lang="en-GB" sz="1000" b="1" dirty="0">
                <a:solidFill>
                  <a:srgbClr val="042D61"/>
                </a:solidFill>
                <a:latin typeface="Arial"/>
                <a:cs typeface="Arial"/>
              </a:rPr>
              <a:t>:</a:t>
            </a:r>
          </a:p>
          <a:p>
            <a:pPr marL="94615">
              <a:lnSpc>
                <a:spcPct val="100000"/>
              </a:lnSpc>
              <a:spcBef>
                <a:spcPts val="420"/>
              </a:spcBef>
            </a:pPr>
            <a:r>
              <a:rPr sz="1000" spc="-15" dirty="0">
                <a:solidFill>
                  <a:srgbClr val="FFFFFF"/>
                </a:solidFill>
                <a:latin typeface="Arial Unicode MS"/>
                <a:cs typeface="Arial Unicode MS"/>
              </a:rPr>
              <a:t>Give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participants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an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understanding </a:t>
            </a:r>
            <a:r>
              <a:rPr sz="1000" spc="50" dirty="0">
                <a:solidFill>
                  <a:srgbClr val="FFFFFF"/>
                </a:solidFill>
                <a:latin typeface="Arial Unicode MS"/>
                <a:cs typeface="Arial Unicode MS"/>
              </a:rPr>
              <a:t>of </a:t>
            </a:r>
            <a:r>
              <a:rPr sz="1000" spc="40" dirty="0">
                <a:solidFill>
                  <a:srgbClr val="FFFFFF"/>
                </a:solidFill>
                <a:latin typeface="Arial Unicode MS"/>
                <a:cs typeface="Arial Unicode MS"/>
              </a:rPr>
              <a:t>the </a:t>
            </a:r>
            <a:r>
              <a:rPr sz="1000" spc="4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purpose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and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function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Arial Unicode MS"/>
                <a:cs typeface="Arial Unicode MS"/>
              </a:rPr>
              <a:t>of</a:t>
            </a:r>
            <a:r>
              <a:rPr sz="1000" spc="-2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Unicode MS"/>
                <a:cs typeface="Arial Unicode MS"/>
              </a:rPr>
              <a:t>a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75" dirty="0">
                <a:solidFill>
                  <a:srgbClr val="FFFFFF"/>
                </a:solidFill>
                <a:latin typeface="Arial Unicode MS"/>
                <a:cs typeface="Arial Unicode MS"/>
              </a:rPr>
              <a:t>CV,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including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what </a:t>
            </a:r>
            <a:r>
              <a:rPr sz="1000" spc="-2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Arial Unicode MS"/>
                <a:cs typeface="Arial Unicode MS"/>
              </a:rPr>
              <a:t>information</a:t>
            </a:r>
            <a:r>
              <a:rPr sz="1000" spc="-3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Arial Unicode MS"/>
                <a:cs typeface="Arial Unicode MS"/>
              </a:rPr>
              <a:t>it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10" dirty="0">
                <a:solidFill>
                  <a:srgbClr val="FFFFFF"/>
                </a:solidFill>
                <a:latin typeface="Arial Unicode MS"/>
                <a:cs typeface="Arial Unicode MS"/>
              </a:rPr>
              <a:t>needs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Arial Unicode MS"/>
                <a:cs typeface="Arial Unicode MS"/>
              </a:rPr>
              <a:t>to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include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and</a:t>
            </a:r>
            <a:r>
              <a:rPr sz="1000" spc="-3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Arial Unicode MS"/>
                <a:cs typeface="Arial Unicode MS"/>
              </a:rPr>
              <a:t>how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best </a:t>
            </a:r>
            <a:r>
              <a:rPr sz="1000" spc="-2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Arial Unicode MS"/>
                <a:cs typeface="Arial Unicode MS"/>
              </a:rPr>
              <a:t>to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organise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Arial Unicode MS"/>
                <a:cs typeface="Arial Unicode MS"/>
              </a:rPr>
              <a:t>that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information.</a:t>
            </a:r>
            <a:endParaRPr sz="1000" dirty="0">
              <a:latin typeface="Arial Unicode MS"/>
              <a:cs typeface="Arial Unicode MS"/>
            </a:endParaRPr>
          </a:p>
          <a:p>
            <a:pPr marL="94615">
              <a:lnSpc>
                <a:spcPct val="100000"/>
              </a:lnSpc>
              <a:spcBef>
                <a:spcPts val="160"/>
              </a:spcBef>
            </a:pPr>
            <a:r>
              <a:rPr sz="1000" b="1" spc="5" dirty="0">
                <a:solidFill>
                  <a:srgbClr val="042D61"/>
                </a:solidFill>
                <a:latin typeface="Arial"/>
                <a:cs typeface="Arial"/>
              </a:rPr>
              <a:t>Description:</a:t>
            </a:r>
            <a:endParaRPr lang="en-GB" sz="1000" b="1" dirty="0">
              <a:latin typeface="Arial"/>
              <a:cs typeface="Arial"/>
            </a:endParaRPr>
          </a:p>
          <a:p>
            <a:pPr marL="94615">
              <a:lnSpc>
                <a:spcPct val="100000"/>
              </a:lnSpc>
              <a:spcBef>
                <a:spcPts val="160"/>
              </a:spcBef>
            </a:pPr>
            <a:r>
              <a:rPr sz="1000" spc="15" dirty="0">
                <a:solidFill>
                  <a:srgbClr val="FFFFFF"/>
                </a:solidFill>
                <a:latin typeface="Arial Unicode MS"/>
                <a:cs typeface="Arial Unicode MS"/>
              </a:rPr>
              <a:t>Deliver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an interactive learning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session </a:t>
            </a:r>
            <a:r>
              <a:rPr sz="1000" spc="45" dirty="0">
                <a:solidFill>
                  <a:srgbClr val="FFFFFF"/>
                </a:solidFill>
                <a:latin typeface="Arial Unicode MS"/>
                <a:cs typeface="Arial Unicode MS"/>
              </a:rPr>
              <a:t>with </a:t>
            </a:r>
            <a:r>
              <a:rPr sz="1000" spc="-5" dirty="0">
                <a:solidFill>
                  <a:srgbClr val="FFFFFF"/>
                </a:solidFill>
                <a:latin typeface="Arial Unicode MS"/>
                <a:cs typeface="Arial Unicode MS"/>
              </a:rPr>
              <a:t>a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10" dirty="0">
                <a:solidFill>
                  <a:srgbClr val="FFFFFF"/>
                </a:solidFill>
                <a:latin typeface="Arial Unicode MS"/>
                <a:cs typeface="Arial Unicode MS"/>
              </a:rPr>
              <a:t>tas</a:t>
            </a:r>
            <a:r>
              <a:rPr sz="1000" spc="15" dirty="0">
                <a:solidFill>
                  <a:srgbClr val="FFFFFF"/>
                </a:solidFill>
                <a:latin typeface="Arial Unicode MS"/>
                <a:cs typeface="Arial Unicode MS"/>
              </a:rPr>
              <a:t>k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lookin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g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Arial Unicode MS"/>
                <a:cs typeface="Arial Unicode MS"/>
              </a:rPr>
              <a:t>a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t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exampl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e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studen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t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105" dirty="0">
                <a:solidFill>
                  <a:srgbClr val="FFFFFF"/>
                </a:solidFill>
                <a:latin typeface="Arial Unicode MS"/>
                <a:cs typeface="Arial Unicode MS"/>
              </a:rPr>
              <a:t>C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V's</a:t>
            </a:r>
            <a:r>
              <a:rPr sz="1000" spc="-15" dirty="0">
                <a:solidFill>
                  <a:srgbClr val="FFFFFF"/>
                </a:solidFill>
                <a:latin typeface="Arial Unicode MS"/>
                <a:cs typeface="Arial Unicode MS"/>
              </a:rPr>
              <a:t>.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Arial Unicode MS"/>
                <a:cs typeface="Arial Unicode MS"/>
              </a:rPr>
              <a:t>Ask 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participants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Arial Unicode MS"/>
                <a:cs typeface="Arial Unicode MS"/>
              </a:rPr>
              <a:t>to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compare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examples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and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Unicode MS"/>
                <a:cs typeface="Arial Unicode MS"/>
              </a:rPr>
              <a:t>discuss.</a:t>
            </a:r>
            <a:endParaRPr lang="en-GB" sz="1000" dirty="0">
              <a:latin typeface="Arial Unicode MS"/>
              <a:cs typeface="Arial Unicode MS"/>
            </a:endParaRPr>
          </a:p>
          <a:p>
            <a:pPr marL="94615">
              <a:lnSpc>
                <a:spcPct val="100000"/>
              </a:lnSpc>
              <a:spcBef>
                <a:spcPts val="160"/>
              </a:spcBef>
            </a:pPr>
            <a:r>
              <a:rPr sz="1000" spc="10" dirty="0">
                <a:solidFill>
                  <a:srgbClr val="FFFFFF"/>
                </a:solidFill>
                <a:latin typeface="Arial Unicode MS"/>
                <a:cs typeface="Arial Unicode MS"/>
              </a:rPr>
              <a:t>Consider</a:t>
            </a:r>
            <a:r>
              <a:rPr sz="1000" spc="-3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Arial Unicode MS"/>
                <a:cs typeface="Arial Unicode MS"/>
              </a:rPr>
              <a:t>different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layouts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and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what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they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can </a:t>
            </a:r>
            <a:r>
              <a:rPr sz="1000" spc="-2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Arial Unicode MS"/>
                <a:cs typeface="Arial Unicode MS"/>
              </a:rPr>
              <a:t>do </a:t>
            </a:r>
            <a:r>
              <a:rPr sz="1000" spc="55" dirty="0">
                <a:solidFill>
                  <a:srgbClr val="FFFFFF"/>
                </a:solidFill>
                <a:latin typeface="Arial Unicode MS"/>
                <a:cs typeface="Arial Unicode MS"/>
              </a:rPr>
              <a:t>to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make </a:t>
            </a:r>
            <a:r>
              <a:rPr sz="1000" spc="15" dirty="0">
                <a:solidFill>
                  <a:srgbClr val="FFFFFF"/>
                </a:solidFill>
                <a:latin typeface="Arial Unicode MS"/>
                <a:cs typeface="Arial Unicode MS"/>
              </a:rPr>
              <a:t>themselves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standout. </a:t>
            </a:r>
            <a:r>
              <a:rPr sz="1000" spc="-15" dirty="0">
                <a:solidFill>
                  <a:srgbClr val="FFFFFF"/>
                </a:solidFill>
                <a:latin typeface="Arial Unicode MS"/>
                <a:cs typeface="Arial Unicode MS"/>
              </a:rPr>
              <a:t>Give </a:t>
            </a:r>
            <a:r>
              <a:rPr sz="1000" spc="40" dirty="0">
                <a:solidFill>
                  <a:srgbClr val="FFFFFF"/>
                </a:solidFill>
                <a:latin typeface="Arial Unicode MS"/>
                <a:cs typeface="Arial Unicode MS"/>
              </a:rPr>
              <a:t>the </a:t>
            </a:r>
            <a:r>
              <a:rPr sz="1000" spc="4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Arial Unicode MS"/>
                <a:cs typeface="Arial Unicode MS"/>
              </a:rPr>
              <a:t>opportunity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Arial Unicode MS"/>
                <a:cs typeface="Arial Unicode MS"/>
              </a:rPr>
              <a:t>to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 Unicode MS"/>
                <a:cs typeface="Arial Unicode MS"/>
              </a:rPr>
              <a:t>ask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questions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Arial Unicode MS"/>
                <a:cs typeface="Arial Unicode MS"/>
              </a:rPr>
              <a:t>throughout.</a:t>
            </a:r>
            <a:endParaRPr sz="1000" dirty="0">
              <a:latin typeface="Arial Unicode MS"/>
              <a:cs typeface="Arial Unicode MS"/>
            </a:endParaRPr>
          </a:p>
          <a:p>
            <a:pPr marL="94615">
              <a:lnSpc>
                <a:spcPct val="100000"/>
              </a:lnSpc>
              <a:spcBef>
                <a:spcPts val="160"/>
              </a:spcBef>
            </a:pPr>
            <a:r>
              <a:rPr sz="1000" b="1" spc="45" dirty="0">
                <a:solidFill>
                  <a:srgbClr val="042D61"/>
                </a:solidFill>
                <a:latin typeface="Arial"/>
                <a:cs typeface="Arial"/>
              </a:rPr>
              <a:t>What</a:t>
            </a:r>
            <a:r>
              <a:rPr sz="1000" b="1" spc="-50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1000" b="1" spc="15" dirty="0">
                <a:solidFill>
                  <a:srgbClr val="042D61"/>
                </a:solidFill>
                <a:latin typeface="Arial"/>
                <a:cs typeface="Arial"/>
              </a:rPr>
              <a:t>you</a:t>
            </a:r>
            <a:r>
              <a:rPr sz="1000" b="1" spc="-4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1000" b="1" spc="5" dirty="0">
                <a:solidFill>
                  <a:srgbClr val="042D61"/>
                </a:solidFill>
                <a:latin typeface="Arial"/>
                <a:cs typeface="Arial"/>
              </a:rPr>
              <a:t>need:</a:t>
            </a:r>
            <a:endParaRPr lang="en-GB" sz="1000" b="1" spc="5" dirty="0">
              <a:latin typeface="Arial"/>
              <a:cs typeface="Arial"/>
            </a:endParaRPr>
          </a:p>
          <a:p>
            <a:pPr marL="94615">
              <a:lnSpc>
                <a:spcPct val="100000"/>
              </a:lnSpc>
              <a:spcBef>
                <a:spcPts val="160"/>
              </a:spcBef>
            </a:pP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Example</a:t>
            </a:r>
            <a:r>
              <a:rPr sz="1000" spc="5" dirty="0">
                <a:solidFill>
                  <a:srgbClr val="FFFFFF"/>
                </a:solidFill>
                <a:latin typeface="Arial Unicode MS"/>
                <a:cs typeface="Arial Unicode MS"/>
              </a:rPr>
              <a:t>s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Arial Unicode MS"/>
                <a:cs typeface="Arial Unicode MS"/>
              </a:rPr>
              <a:t>of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studen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t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80" dirty="0">
                <a:solidFill>
                  <a:srgbClr val="FFFFFF"/>
                </a:solidFill>
                <a:latin typeface="Arial Unicode MS"/>
                <a:cs typeface="Arial Unicode MS"/>
              </a:rPr>
              <a:t>CV</a:t>
            </a:r>
            <a:r>
              <a:rPr sz="1000" spc="-55" dirty="0">
                <a:solidFill>
                  <a:srgbClr val="FFFFFF"/>
                </a:solidFill>
                <a:latin typeface="Arial Unicode MS"/>
                <a:cs typeface="Arial Unicode MS"/>
              </a:rPr>
              <a:t>s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an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d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95" dirty="0">
                <a:solidFill>
                  <a:srgbClr val="FFFFFF"/>
                </a:solidFill>
                <a:latin typeface="Arial Unicode MS"/>
                <a:cs typeface="Arial Unicode MS"/>
              </a:rPr>
              <a:t>C</a:t>
            </a:r>
            <a:r>
              <a:rPr sz="1000" spc="-85" dirty="0">
                <a:solidFill>
                  <a:srgbClr val="FFFFFF"/>
                </a:solidFill>
                <a:latin typeface="Arial Unicode MS"/>
                <a:cs typeface="Arial Unicode MS"/>
              </a:rPr>
              <a:t>V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10" dirty="0">
                <a:solidFill>
                  <a:srgbClr val="FFFFFF"/>
                </a:solidFill>
                <a:latin typeface="Arial Unicode MS"/>
                <a:cs typeface="Arial Unicode MS"/>
              </a:rPr>
              <a:t>layouts.</a:t>
            </a:r>
            <a:endParaRPr sz="1000" dirty="0">
              <a:latin typeface="Arial Unicode MS"/>
              <a:cs typeface="Arial Unicode MS"/>
            </a:endParaRPr>
          </a:p>
          <a:p>
            <a:pPr marL="94615">
              <a:lnSpc>
                <a:spcPct val="100000"/>
              </a:lnSpc>
              <a:spcBef>
                <a:spcPts val="160"/>
              </a:spcBef>
            </a:pPr>
            <a:r>
              <a:rPr sz="1000" b="1" spc="15" dirty="0">
                <a:solidFill>
                  <a:srgbClr val="042D61"/>
                </a:solidFill>
                <a:latin typeface="Arial"/>
                <a:cs typeface="Arial"/>
              </a:rPr>
              <a:t>Activity</a:t>
            </a:r>
            <a:r>
              <a:rPr sz="1000" b="1" spc="-5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1000" b="1" spc="25" dirty="0">
                <a:solidFill>
                  <a:srgbClr val="042D61"/>
                </a:solidFill>
                <a:latin typeface="Arial"/>
                <a:cs typeface="Arial"/>
              </a:rPr>
              <a:t>Duration:</a:t>
            </a:r>
            <a:endParaRPr lang="en-GB" sz="1000" b="1" dirty="0">
              <a:latin typeface="Arial"/>
              <a:cs typeface="Arial"/>
            </a:endParaRPr>
          </a:p>
          <a:p>
            <a:pPr marL="94615">
              <a:lnSpc>
                <a:spcPct val="100000"/>
              </a:lnSpc>
              <a:spcBef>
                <a:spcPts val="160"/>
              </a:spcBef>
            </a:pPr>
            <a:r>
              <a:rPr sz="1000" spc="5" dirty="0">
                <a:solidFill>
                  <a:srgbClr val="FFFFFF"/>
                </a:solidFill>
                <a:latin typeface="Arial Unicode MS"/>
                <a:cs typeface="Arial Unicode MS"/>
              </a:rPr>
              <a:t>30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mins</a:t>
            </a:r>
            <a:r>
              <a:rPr sz="1000" spc="-2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15" dirty="0">
                <a:solidFill>
                  <a:srgbClr val="FFFFFF"/>
                </a:solidFill>
                <a:latin typeface="Arial Unicode MS"/>
                <a:cs typeface="Arial Unicode MS"/>
              </a:rPr>
              <a:t>learning.</a:t>
            </a:r>
            <a:r>
              <a:rPr sz="1000" spc="-2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Arial Unicode MS"/>
                <a:cs typeface="Arial Unicode MS"/>
              </a:rPr>
              <a:t>1hr</a:t>
            </a:r>
            <a:r>
              <a:rPr sz="1000" spc="-2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tasks</a:t>
            </a:r>
            <a:r>
              <a:rPr sz="1000" spc="-2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and</a:t>
            </a:r>
            <a:r>
              <a:rPr sz="1000" spc="-2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Arial Unicode MS"/>
                <a:cs typeface="Arial Unicode MS"/>
              </a:rPr>
              <a:t>discussion.</a:t>
            </a:r>
            <a:r>
              <a:rPr sz="1000" spc="-2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Arial Unicode MS"/>
                <a:cs typeface="Arial Unicode MS"/>
              </a:rPr>
              <a:t>30 </a:t>
            </a:r>
            <a:r>
              <a:rPr sz="1000" spc="-26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Arial Unicode MS"/>
                <a:cs typeface="Arial Unicode MS"/>
              </a:rPr>
              <a:t>min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review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and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15" dirty="0">
                <a:solidFill>
                  <a:srgbClr val="FFFFFF"/>
                </a:solidFill>
                <a:latin typeface="Arial Unicode MS"/>
                <a:cs typeface="Arial Unicode MS"/>
              </a:rPr>
              <a:t>reflect.</a:t>
            </a:r>
            <a:endParaRPr sz="1000" dirty="0">
              <a:latin typeface="Arial Unicode MS"/>
              <a:cs typeface="Arial Unicode MS"/>
            </a:endParaRPr>
          </a:p>
          <a:p>
            <a:pPr marL="94615">
              <a:lnSpc>
                <a:spcPct val="100000"/>
              </a:lnSpc>
              <a:spcBef>
                <a:spcPts val="155"/>
              </a:spcBef>
            </a:pPr>
            <a:r>
              <a:rPr sz="1000" b="1" spc="30" dirty="0">
                <a:solidFill>
                  <a:srgbClr val="042D61"/>
                </a:solidFill>
                <a:latin typeface="Arial"/>
                <a:cs typeface="Arial"/>
              </a:rPr>
              <a:t>Further</a:t>
            </a:r>
            <a:r>
              <a:rPr sz="1000" b="1" spc="-5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042D61"/>
                </a:solidFill>
                <a:latin typeface="Arial"/>
                <a:cs typeface="Arial"/>
              </a:rPr>
              <a:t>Action:</a:t>
            </a:r>
            <a:endParaRPr lang="en-GB" sz="1000" b="1" dirty="0">
              <a:latin typeface="Arial"/>
              <a:cs typeface="Arial"/>
            </a:endParaRPr>
          </a:p>
          <a:p>
            <a:pPr marL="94615">
              <a:lnSpc>
                <a:spcPct val="100000"/>
              </a:lnSpc>
              <a:spcBef>
                <a:spcPts val="155"/>
              </a:spcBef>
            </a:pPr>
            <a:r>
              <a:rPr sz="1000" spc="-20" dirty="0">
                <a:solidFill>
                  <a:srgbClr val="FFFFFF"/>
                </a:solidFill>
                <a:latin typeface="Arial Unicode MS"/>
                <a:cs typeface="Arial Unicode MS"/>
              </a:rPr>
              <a:t>As</a:t>
            </a:r>
            <a:r>
              <a:rPr sz="1000" spc="-15" dirty="0">
                <a:solidFill>
                  <a:srgbClr val="FFFFFF"/>
                </a:solidFill>
                <a:latin typeface="Arial Unicode MS"/>
                <a:cs typeface="Arial Unicode MS"/>
              </a:rPr>
              <a:t>k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participant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s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t</a:t>
            </a:r>
            <a:r>
              <a:rPr sz="1000" spc="75" dirty="0">
                <a:solidFill>
                  <a:srgbClr val="FFFFFF"/>
                </a:solidFill>
                <a:latin typeface="Arial Unicode MS"/>
                <a:cs typeface="Arial Unicode MS"/>
              </a:rPr>
              <a:t>o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Arial Unicode MS"/>
                <a:cs typeface="Arial Unicode MS"/>
              </a:rPr>
              <a:t>draf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t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Arial Unicode MS"/>
                <a:cs typeface="Arial Unicode MS"/>
              </a:rPr>
              <a:t>thei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r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Arial Unicode MS"/>
                <a:cs typeface="Arial Unicode MS"/>
              </a:rPr>
              <a:t>o</a:t>
            </a:r>
            <a:r>
              <a:rPr sz="1000" spc="45" dirty="0">
                <a:solidFill>
                  <a:srgbClr val="FFFFFF"/>
                </a:solidFill>
                <a:latin typeface="Arial Unicode MS"/>
                <a:cs typeface="Arial Unicode MS"/>
              </a:rPr>
              <a:t>w</a:t>
            </a:r>
            <a:r>
              <a:rPr sz="1000" spc="50" dirty="0">
                <a:solidFill>
                  <a:srgbClr val="FFFFFF"/>
                </a:solidFill>
                <a:latin typeface="Arial Unicode MS"/>
                <a:cs typeface="Arial Unicode MS"/>
              </a:rPr>
              <a:t>n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70" dirty="0">
                <a:solidFill>
                  <a:srgbClr val="FFFFFF"/>
                </a:solidFill>
                <a:latin typeface="Arial Unicode MS"/>
                <a:cs typeface="Arial Unicode MS"/>
              </a:rPr>
              <a:t>CVs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.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 Unicode MS"/>
                <a:cs typeface="Arial Unicode MS"/>
              </a:rPr>
              <a:t>You 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coul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d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 Unicode MS"/>
                <a:cs typeface="Arial Unicode MS"/>
              </a:rPr>
              <a:t>as</a:t>
            </a:r>
            <a:r>
              <a:rPr sz="1000" spc="-5" dirty="0">
                <a:solidFill>
                  <a:srgbClr val="FFFFFF"/>
                </a:solidFill>
                <a:latin typeface="Arial Unicode MS"/>
                <a:cs typeface="Arial Unicode MS"/>
              </a:rPr>
              <a:t>k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Arial Unicode MS"/>
                <a:cs typeface="Arial Unicode MS"/>
              </a:rPr>
              <a:t>the</a:t>
            </a:r>
            <a:r>
              <a:rPr sz="1000" spc="80" dirty="0">
                <a:solidFill>
                  <a:srgbClr val="FFFFFF"/>
                </a:solidFill>
                <a:latin typeface="Arial Unicode MS"/>
                <a:cs typeface="Arial Unicode MS"/>
              </a:rPr>
              <a:t>m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t</a:t>
            </a:r>
            <a:r>
              <a:rPr sz="1000" spc="75" dirty="0">
                <a:solidFill>
                  <a:srgbClr val="FFFFFF"/>
                </a:solidFill>
                <a:latin typeface="Arial Unicode MS"/>
                <a:cs typeface="Arial Unicode MS"/>
              </a:rPr>
              <a:t>o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Arial Unicode MS"/>
                <a:cs typeface="Arial Unicode MS"/>
              </a:rPr>
              <a:t>submi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t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Arial Unicode MS"/>
                <a:cs typeface="Arial Unicode MS"/>
              </a:rPr>
              <a:t>thei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r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105" dirty="0">
                <a:solidFill>
                  <a:srgbClr val="FFFFFF"/>
                </a:solidFill>
                <a:latin typeface="Arial Unicode MS"/>
                <a:cs typeface="Arial Unicode MS"/>
              </a:rPr>
              <a:t>C</a:t>
            </a:r>
            <a:r>
              <a:rPr sz="1000" spc="-65" dirty="0">
                <a:solidFill>
                  <a:srgbClr val="FFFFFF"/>
                </a:solidFill>
                <a:latin typeface="Arial Unicode MS"/>
                <a:cs typeface="Arial Unicode MS"/>
              </a:rPr>
              <a:t>V</a:t>
            </a:r>
            <a:r>
              <a:rPr sz="1000" spc="-45" dirty="0">
                <a:solidFill>
                  <a:srgbClr val="FFFFFF"/>
                </a:solidFill>
                <a:latin typeface="Arial Unicode MS"/>
                <a:cs typeface="Arial Unicode MS"/>
              </a:rPr>
              <a:t>s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an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d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15" dirty="0">
                <a:solidFill>
                  <a:srgbClr val="FFFFFF"/>
                </a:solidFill>
                <a:latin typeface="Arial Unicode MS"/>
                <a:cs typeface="Arial Unicode MS"/>
              </a:rPr>
              <a:t>review  </a:t>
            </a:r>
            <a:r>
              <a:rPr sz="1000" spc="45" dirty="0">
                <a:solidFill>
                  <a:srgbClr val="FFFFFF"/>
                </a:solidFill>
                <a:latin typeface="Arial Unicode MS"/>
                <a:cs typeface="Arial Unicode MS"/>
              </a:rPr>
              <a:t>with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Arial Unicode MS"/>
                <a:cs typeface="Arial Unicode MS"/>
              </a:rPr>
              <a:t>them.</a:t>
            </a:r>
            <a:endParaRPr sz="1000" dirty="0"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80885" y="1695195"/>
            <a:ext cx="2914650" cy="4054956"/>
          </a:xfrm>
          <a:prstGeom prst="rect">
            <a:avLst/>
          </a:prstGeom>
          <a:solidFill>
            <a:srgbClr val="54A3A5"/>
          </a:solidFill>
        </p:spPr>
        <p:txBody>
          <a:bodyPr vert="horz" wrap="square" lIns="0" tIns="83820" rIns="0" bIns="0" rtlCol="0">
            <a:spAutoFit/>
          </a:bodyPr>
          <a:lstStyle/>
          <a:p>
            <a:pPr marL="173355">
              <a:lnSpc>
                <a:spcPct val="100000"/>
              </a:lnSpc>
              <a:spcBef>
                <a:spcPts val="660"/>
              </a:spcBef>
            </a:pPr>
            <a:r>
              <a:rPr sz="1150" b="1" spc="30" dirty="0">
                <a:solidFill>
                  <a:srgbClr val="FFFFFF"/>
                </a:solidFill>
                <a:latin typeface="Arial"/>
                <a:cs typeface="Arial"/>
              </a:rPr>
              <a:t>Example</a:t>
            </a:r>
            <a:r>
              <a:rPr sz="115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50" b="1" spc="-20" dirty="0">
                <a:solidFill>
                  <a:srgbClr val="FFFFFF"/>
                </a:solidFill>
                <a:latin typeface="Arial"/>
                <a:cs typeface="Arial"/>
              </a:rPr>
              <a:t>3:</a:t>
            </a:r>
            <a:endParaRPr sz="1150" dirty="0">
              <a:latin typeface="Arial"/>
              <a:cs typeface="Arial"/>
            </a:endParaRPr>
          </a:p>
          <a:p>
            <a:pPr marL="424815">
              <a:lnSpc>
                <a:spcPct val="100000"/>
              </a:lnSpc>
              <a:spcBef>
                <a:spcPts val="254"/>
              </a:spcBef>
            </a:pPr>
            <a:r>
              <a:rPr sz="1400" b="1" spc="65" dirty="0">
                <a:solidFill>
                  <a:srgbClr val="042D61"/>
                </a:solidFill>
                <a:latin typeface="Arial"/>
                <a:cs typeface="Arial"/>
              </a:rPr>
              <a:t>Health</a:t>
            </a:r>
            <a:r>
              <a:rPr sz="1400" b="1" spc="-4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1400" b="1" spc="40" dirty="0">
                <a:solidFill>
                  <a:srgbClr val="042D61"/>
                </a:solidFill>
                <a:latin typeface="Arial"/>
                <a:cs typeface="Arial"/>
              </a:rPr>
              <a:t>&amp;</a:t>
            </a:r>
            <a:r>
              <a:rPr sz="1400" b="1" spc="-40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1400" b="1" spc="25" dirty="0">
                <a:solidFill>
                  <a:srgbClr val="042D61"/>
                </a:solidFill>
                <a:latin typeface="Arial"/>
                <a:cs typeface="Arial"/>
              </a:rPr>
              <a:t>Safety</a:t>
            </a:r>
            <a:r>
              <a:rPr sz="1400" b="1" spc="-40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1400" b="1" spc="35" dirty="0">
                <a:solidFill>
                  <a:srgbClr val="042D61"/>
                </a:solidFill>
                <a:latin typeface="Arial"/>
                <a:cs typeface="Arial"/>
              </a:rPr>
              <a:t>Seminar</a:t>
            </a:r>
            <a:endParaRPr sz="1400" dirty="0">
              <a:latin typeface="Arial"/>
              <a:cs typeface="Arial"/>
            </a:endParaRPr>
          </a:p>
          <a:p>
            <a:pPr marL="93980">
              <a:lnSpc>
                <a:spcPct val="100000"/>
              </a:lnSpc>
              <a:spcBef>
                <a:spcPts val="420"/>
              </a:spcBef>
            </a:pPr>
            <a:r>
              <a:rPr sz="1000" b="1" dirty="0">
                <a:solidFill>
                  <a:srgbClr val="042D61"/>
                </a:solidFill>
                <a:latin typeface="Arial"/>
                <a:cs typeface="Arial"/>
              </a:rPr>
              <a:t>Aim:</a:t>
            </a:r>
            <a:endParaRPr lang="en-GB" sz="1000" b="1" dirty="0">
              <a:latin typeface="Arial"/>
              <a:cs typeface="Arial"/>
            </a:endParaRPr>
          </a:p>
          <a:p>
            <a:pPr marL="93980">
              <a:lnSpc>
                <a:spcPct val="100000"/>
              </a:lnSpc>
              <a:spcBef>
                <a:spcPts val="420"/>
              </a:spcBef>
            </a:pPr>
            <a:r>
              <a:rPr sz="1000" spc="-15" dirty="0">
                <a:solidFill>
                  <a:srgbClr val="FFFFFF"/>
                </a:solidFill>
                <a:latin typeface="Arial Unicode MS"/>
                <a:cs typeface="Arial Unicode MS"/>
              </a:rPr>
              <a:t>Give</a:t>
            </a:r>
            <a:r>
              <a:rPr sz="1000" spc="-3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students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an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understanding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Arial Unicode MS"/>
                <a:cs typeface="Arial Unicode MS"/>
              </a:rPr>
              <a:t>of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working </a:t>
            </a:r>
            <a:r>
              <a:rPr sz="1000" spc="-26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Arial Unicode MS"/>
                <a:cs typeface="Arial Unicode MS"/>
              </a:rPr>
              <a:t>safely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and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it's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importance.</a:t>
            </a:r>
            <a:endParaRPr sz="1000" dirty="0">
              <a:latin typeface="Arial Unicode MS"/>
              <a:cs typeface="Arial Unicode MS"/>
            </a:endParaRPr>
          </a:p>
          <a:p>
            <a:pPr marL="93980">
              <a:lnSpc>
                <a:spcPct val="100000"/>
              </a:lnSpc>
              <a:spcBef>
                <a:spcPts val="160"/>
              </a:spcBef>
            </a:pPr>
            <a:r>
              <a:rPr sz="1000" b="1" spc="5" dirty="0">
                <a:solidFill>
                  <a:srgbClr val="042D61"/>
                </a:solidFill>
                <a:latin typeface="Arial"/>
                <a:cs typeface="Arial"/>
              </a:rPr>
              <a:t>Description:</a:t>
            </a:r>
            <a:endParaRPr lang="en-GB" sz="1000" b="1" dirty="0">
              <a:latin typeface="Arial"/>
              <a:cs typeface="Arial"/>
            </a:endParaRPr>
          </a:p>
          <a:p>
            <a:pPr marL="93980">
              <a:lnSpc>
                <a:spcPct val="100000"/>
              </a:lnSpc>
              <a:spcBef>
                <a:spcPts val="160"/>
              </a:spcBef>
            </a:pPr>
            <a:r>
              <a:rPr sz="1000" spc="15" dirty="0">
                <a:solidFill>
                  <a:srgbClr val="FFFFFF"/>
                </a:solidFill>
                <a:latin typeface="Arial Unicode MS"/>
                <a:cs typeface="Arial Unicode MS"/>
              </a:rPr>
              <a:t>Deliver </a:t>
            </a:r>
            <a:r>
              <a:rPr sz="1000" spc="-5" dirty="0">
                <a:solidFill>
                  <a:srgbClr val="FFFFFF"/>
                </a:solidFill>
                <a:latin typeface="Arial Unicode MS"/>
                <a:cs typeface="Arial Unicode MS"/>
              </a:rPr>
              <a:t>a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seminar </a:t>
            </a:r>
            <a:r>
              <a:rPr sz="1000" spc="45" dirty="0">
                <a:solidFill>
                  <a:srgbClr val="FFFFFF"/>
                </a:solidFill>
                <a:latin typeface="Arial Unicode MS"/>
                <a:cs typeface="Arial Unicode MS"/>
              </a:rPr>
              <a:t>on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the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importance </a:t>
            </a:r>
            <a:r>
              <a:rPr sz="1000" spc="50" dirty="0">
                <a:solidFill>
                  <a:srgbClr val="FFFFFF"/>
                </a:solidFill>
                <a:latin typeface="Arial Unicode MS"/>
                <a:cs typeface="Arial Unicode MS"/>
              </a:rPr>
              <a:t>of 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H&amp;S, 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the </a:t>
            </a:r>
            <a:r>
              <a:rPr sz="1000" spc="45" dirty="0">
                <a:solidFill>
                  <a:srgbClr val="FFFFFF"/>
                </a:solidFill>
                <a:latin typeface="Arial Unicode MS"/>
                <a:cs typeface="Arial Unicode MS"/>
              </a:rPr>
              <a:t>part </a:t>
            </a:r>
            <a:r>
              <a:rPr sz="1000" spc="15" dirty="0">
                <a:solidFill>
                  <a:srgbClr val="FFFFFF"/>
                </a:solidFill>
                <a:latin typeface="Arial Unicode MS"/>
                <a:cs typeface="Arial Unicode MS"/>
              </a:rPr>
              <a:t>everyone </a:t>
            </a:r>
            <a:r>
              <a:rPr sz="1000" spc="5" dirty="0">
                <a:solidFill>
                  <a:srgbClr val="FFFFFF"/>
                </a:solidFill>
                <a:latin typeface="Arial Unicode MS"/>
                <a:cs typeface="Arial Unicode MS"/>
              </a:rPr>
              <a:t>plays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in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ensuring </a:t>
            </a:r>
            <a:r>
              <a:rPr sz="1000" spc="15" dirty="0">
                <a:solidFill>
                  <a:srgbClr val="FFFFFF"/>
                </a:solidFill>
                <a:latin typeface="Arial Unicode MS"/>
                <a:cs typeface="Arial Unicode MS"/>
              </a:rPr>
              <a:t>it,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safe </a:t>
            </a:r>
            <a:r>
              <a:rPr sz="1000" spc="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10" dirty="0">
                <a:solidFill>
                  <a:srgbClr val="FFFFFF"/>
                </a:solidFill>
                <a:latin typeface="Arial Unicode MS"/>
                <a:cs typeface="Arial Unicode MS"/>
              </a:rPr>
              <a:t>practices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and </a:t>
            </a:r>
            <a:r>
              <a:rPr sz="1000" spc="15" dirty="0">
                <a:solidFill>
                  <a:srgbClr val="FFFFFF"/>
                </a:solidFill>
                <a:latin typeface="Arial Unicode MS"/>
                <a:cs typeface="Arial Unicode MS"/>
              </a:rPr>
              <a:t>legislation </a:t>
            </a:r>
            <a:r>
              <a:rPr sz="1000" spc="40" dirty="0">
                <a:solidFill>
                  <a:srgbClr val="FFFFFF"/>
                </a:solidFill>
                <a:latin typeface="Arial Unicode MS"/>
                <a:cs typeface="Arial Unicode MS"/>
              </a:rPr>
              <a:t>within the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industry.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 Hold</a:t>
            </a:r>
            <a:r>
              <a:rPr sz="1000" spc="-3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Unicode MS"/>
                <a:cs typeface="Arial Unicode MS"/>
              </a:rPr>
              <a:t>a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quiz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at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the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end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and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give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Arial Unicode MS"/>
                <a:cs typeface="Arial Unicode MS"/>
              </a:rPr>
              <a:t>opportunity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Arial Unicode MS"/>
                <a:cs typeface="Arial Unicode MS"/>
              </a:rPr>
              <a:t>to </a:t>
            </a:r>
            <a:r>
              <a:rPr sz="1000" spc="-2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 Unicode MS"/>
                <a:cs typeface="Arial Unicode MS"/>
              </a:rPr>
              <a:t>ask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questions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Arial Unicode MS"/>
                <a:cs typeface="Arial Unicode MS"/>
              </a:rPr>
              <a:t>throughout.</a:t>
            </a:r>
            <a:endParaRPr sz="1000" dirty="0">
              <a:latin typeface="Arial Unicode MS"/>
              <a:cs typeface="Arial Unicode MS"/>
            </a:endParaRPr>
          </a:p>
          <a:p>
            <a:pPr marL="93980">
              <a:lnSpc>
                <a:spcPct val="100000"/>
              </a:lnSpc>
              <a:spcBef>
                <a:spcPts val="160"/>
              </a:spcBef>
            </a:pPr>
            <a:r>
              <a:rPr sz="1000" b="1" spc="45" dirty="0">
                <a:solidFill>
                  <a:srgbClr val="042D61"/>
                </a:solidFill>
                <a:latin typeface="Arial"/>
                <a:cs typeface="Arial"/>
              </a:rPr>
              <a:t>What</a:t>
            </a:r>
            <a:r>
              <a:rPr sz="1000" b="1" spc="-50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1000" b="1" spc="15" dirty="0">
                <a:solidFill>
                  <a:srgbClr val="042D61"/>
                </a:solidFill>
                <a:latin typeface="Arial"/>
                <a:cs typeface="Arial"/>
              </a:rPr>
              <a:t>you</a:t>
            </a:r>
            <a:r>
              <a:rPr sz="1000" b="1" spc="-4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1000" b="1" spc="5" dirty="0">
                <a:solidFill>
                  <a:srgbClr val="042D61"/>
                </a:solidFill>
                <a:latin typeface="Arial"/>
                <a:cs typeface="Arial"/>
              </a:rPr>
              <a:t>need:</a:t>
            </a:r>
            <a:endParaRPr lang="en-GB" sz="1000" b="1" dirty="0">
              <a:latin typeface="Arial"/>
              <a:cs typeface="Arial"/>
            </a:endParaRPr>
          </a:p>
          <a:p>
            <a:pPr marL="93980">
              <a:lnSpc>
                <a:spcPct val="100000"/>
              </a:lnSpc>
              <a:spcBef>
                <a:spcPts val="160"/>
              </a:spcBef>
            </a:pP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Industry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10" dirty="0">
                <a:solidFill>
                  <a:srgbClr val="FFFFFF"/>
                </a:solidFill>
                <a:latin typeface="Arial Unicode MS"/>
                <a:cs typeface="Arial Unicode MS"/>
              </a:rPr>
              <a:t>examples.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10" dirty="0">
                <a:solidFill>
                  <a:srgbClr val="FFFFFF"/>
                </a:solidFill>
                <a:latin typeface="Arial Unicode MS"/>
                <a:cs typeface="Arial Unicode MS"/>
              </a:rPr>
              <a:t>Consider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Unicode MS"/>
                <a:cs typeface="Arial Unicode MS"/>
              </a:rPr>
              <a:t>a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10" dirty="0">
                <a:solidFill>
                  <a:srgbClr val="FFFFFF"/>
                </a:solidFill>
                <a:latin typeface="Arial Unicode MS"/>
                <a:cs typeface="Arial Unicode MS"/>
              </a:rPr>
              <a:t>guest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10" dirty="0">
                <a:solidFill>
                  <a:srgbClr val="FFFFFF"/>
                </a:solidFill>
                <a:latin typeface="Arial Unicode MS"/>
                <a:cs typeface="Arial Unicode MS"/>
              </a:rPr>
              <a:t>speaker </a:t>
            </a:r>
            <a:r>
              <a:rPr sz="1000" spc="-26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Arial Unicode MS"/>
                <a:cs typeface="Arial Unicode MS"/>
              </a:rPr>
              <a:t>such </a:t>
            </a:r>
            <a:r>
              <a:rPr sz="1000" spc="-20" dirty="0">
                <a:solidFill>
                  <a:srgbClr val="FFFFFF"/>
                </a:solidFill>
                <a:latin typeface="Arial Unicode MS"/>
                <a:cs typeface="Arial Unicode MS"/>
              </a:rPr>
              <a:t>as </a:t>
            </a:r>
            <a:r>
              <a:rPr sz="1000" spc="-5" dirty="0">
                <a:solidFill>
                  <a:srgbClr val="FFFFFF"/>
                </a:solidFill>
                <a:latin typeface="Arial Unicode MS"/>
                <a:cs typeface="Arial Unicode MS"/>
              </a:rPr>
              <a:t>a </a:t>
            </a:r>
            <a:r>
              <a:rPr sz="1000" spc="-10" dirty="0">
                <a:solidFill>
                  <a:srgbClr val="FFFFFF"/>
                </a:solidFill>
                <a:latin typeface="Arial Unicode MS"/>
                <a:cs typeface="Arial Unicode MS"/>
              </a:rPr>
              <a:t>Site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Manager </a:t>
            </a:r>
            <a:r>
              <a:rPr sz="1000" spc="55" dirty="0">
                <a:solidFill>
                  <a:srgbClr val="FFFFFF"/>
                </a:solidFill>
                <a:latin typeface="Arial Unicode MS"/>
                <a:cs typeface="Arial Unicode MS"/>
              </a:rPr>
              <a:t>or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Health </a:t>
            </a:r>
            <a:r>
              <a:rPr sz="1000" spc="55" dirty="0">
                <a:solidFill>
                  <a:srgbClr val="FFFFFF"/>
                </a:solidFill>
                <a:latin typeface="Arial Unicode MS"/>
                <a:cs typeface="Arial Unicode MS"/>
              </a:rPr>
              <a:t>&amp; </a:t>
            </a:r>
            <a:r>
              <a:rPr sz="1000" spc="-5" dirty="0">
                <a:solidFill>
                  <a:srgbClr val="FFFFFF"/>
                </a:solidFill>
                <a:latin typeface="Arial Unicode MS"/>
                <a:cs typeface="Arial Unicode MS"/>
              </a:rPr>
              <a:t>Safety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10" dirty="0">
                <a:solidFill>
                  <a:srgbClr val="FFFFFF"/>
                </a:solidFill>
                <a:latin typeface="Arial Unicode MS"/>
                <a:cs typeface="Arial Unicode MS"/>
              </a:rPr>
              <a:t>Advisor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Arial Unicode MS"/>
                <a:cs typeface="Arial Unicode MS"/>
              </a:rPr>
              <a:t>to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deliver</a:t>
            </a:r>
            <a:r>
              <a:rPr sz="1000" spc="-2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the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presentation.</a:t>
            </a:r>
            <a:r>
              <a:rPr sz="1000" spc="-2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H&amp;S </a:t>
            </a:r>
            <a:r>
              <a:rPr sz="1000" spc="10" dirty="0">
                <a:solidFill>
                  <a:srgbClr val="FFFFFF"/>
                </a:solidFill>
                <a:latin typeface="Arial Unicode MS"/>
                <a:cs typeface="Arial Unicode MS"/>
              </a:rPr>
              <a:t>quiz.</a:t>
            </a:r>
            <a:endParaRPr sz="1000" dirty="0">
              <a:latin typeface="Arial Unicode MS"/>
              <a:cs typeface="Arial Unicode MS"/>
            </a:endParaRPr>
          </a:p>
          <a:p>
            <a:pPr marL="93980">
              <a:lnSpc>
                <a:spcPct val="100000"/>
              </a:lnSpc>
              <a:spcBef>
                <a:spcPts val="160"/>
              </a:spcBef>
            </a:pPr>
            <a:r>
              <a:rPr sz="1000" b="1" spc="15" dirty="0">
                <a:solidFill>
                  <a:srgbClr val="042D61"/>
                </a:solidFill>
                <a:latin typeface="Arial"/>
                <a:cs typeface="Arial"/>
              </a:rPr>
              <a:t>Activity</a:t>
            </a:r>
            <a:r>
              <a:rPr sz="1000" b="1" spc="-5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1000" b="1" spc="25" dirty="0">
                <a:solidFill>
                  <a:srgbClr val="042D61"/>
                </a:solidFill>
                <a:latin typeface="Arial"/>
                <a:cs typeface="Arial"/>
              </a:rPr>
              <a:t>Duration:</a:t>
            </a:r>
            <a:endParaRPr sz="1000" dirty="0">
              <a:latin typeface="Arial"/>
              <a:cs typeface="Arial"/>
            </a:endParaRPr>
          </a:p>
          <a:p>
            <a:pPr marL="93980">
              <a:lnSpc>
                <a:spcPct val="100000"/>
              </a:lnSpc>
              <a:spcBef>
                <a:spcPts val="160"/>
              </a:spcBef>
            </a:pPr>
            <a:r>
              <a:rPr sz="1000" spc="5" dirty="0">
                <a:solidFill>
                  <a:srgbClr val="FFFFFF"/>
                </a:solidFill>
                <a:latin typeface="Arial Unicode MS"/>
                <a:cs typeface="Arial Unicode MS"/>
              </a:rPr>
              <a:t>45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Arial Unicode MS"/>
                <a:cs typeface="Arial Unicode MS"/>
              </a:rPr>
              <a:t>min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interactive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15" dirty="0">
                <a:solidFill>
                  <a:srgbClr val="FFFFFF"/>
                </a:solidFill>
                <a:latin typeface="Arial Unicode MS"/>
                <a:cs typeface="Arial Unicode MS"/>
              </a:rPr>
              <a:t>seminar,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quiz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and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Unicode MS"/>
                <a:cs typeface="Arial Unicode MS"/>
              </a:rPr>
              <a:t>Q&amp;A.</a:t>
            </a:r>
            <a:endParaRPr sz="1000" dirty="0">
              <a:latin typeface="Arial Unicode MS"/>
              <a:cs typeface="Arial Unicode MS"/>
            </a:endParaRPr>
          </a:p>
          <a:p>
            <a:pPr marL="93980">
              <a:lnSpc>
                <a:spcPct val="100000"/>
              </a:lnSpc>
              <a:spcBef>
                <a:spcPts val="155"/>
              </a:spcBef>
            </a:pPr>
            <a:r>
              <a:rPr sz="1000" b="1" spc="30" dirty="0">
                <a:solidFill>
                  <a:srgbClr val="042D61"/>
                </a:solidFill>
                <a:latin typeface="Arial"/>
                <a:cs typeface="Arial"/>
              </a:rPr>
              <a:t>Further</a:t>
            </a:r>
            <a:r>
              <a:rPr sz="1000" b="1" spc="-5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042D61"/>
                </a:solidFill>
                <a:latin typeface="Arial"/>
                <a:cs typeface="Arial"/>
              </a:rPr>
              <a:t>Action:</a:t>
            </a:r>
            <a:endParaRPr lang="en-GB" sz="1000" b="1" dirty="0">
              <a:latin typeface="Arial"/>
              <a:cs typeface="Arial"/>
            </a:endParaRPr>
          </a:p>
          <a:p>
            <a:pPr marL="93980">
              <a:lnSpc>
                <a:spcPct val="100000"/>
              </a:lnSpc>
              <a:spcBef>
                <a:spcPts val="155"/>
              </a:spcBef>
            </a:pPr>
            <a:r>
              <a:rPr sz="1000" spc="-5" dirty="0">
                <a:solidFill>
                  <a:srgbClr val="FFFFFF"/>
                </a:solidFill>
                <a:latin typeface="Arial Unicode MS"/>
                <a:cs typeface="Arial Unicode MS"/>
              </a:rPr>
              <a:t>Have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an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open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10" dirty="0">
                <a:solidFill>
                  <a:srgbClr val="FFFFFF"/>
                </a:solidFill>
                <a:latin typeface="Arial Unicode MS"/>
                <a:cs typeface="Arial Unicode MS"/>
              </a:rPr>
              <a:t>discussion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Arial Unicode MS"/>
                <a:cs typeface="Arial Unicode MS"/>
              </a:rPr>
              <a:t>on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H&amp;S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and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reflect </a:t>
            </a:r>
            <a:r>
              <a:rPr sz="1000" spc="-26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Arial Unicode MS"/>
                <a:cs typeface="Arial Unicode MS"/>
              </a:rPr>
              <a:t>with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participants </a:t>
            </a:r>
            <a:r>
              <a:rPr sz="1000" spc="45" dirty="0">
                <a:solidFill>
                  <a:srgbClr val="FFFFFF"/>
                </a:solidFill>
                <a:latin typeface="Arial Unicode MS"/>
                <a:cs typeface="Arial Unicode MS"/>
              </a:rPr>
              <a:t>on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what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they </a:t>
            </a:r>
            <a:r>
              <a:rPr sz="1000" spc="5" dirty="0">
                <a:solidFill>
                  <a:srgbClr val="FFFFFF"/>
                </a:solidFill>
                <a:latin typeface="Arial Unicode MS"/>
                <a:cs typeface="Arial Unicode MS"/>
              </a:rPr>
              <a:t>have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learnt.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15" dirty="0">
                <a:solidFill>
                  <a:srgbClr val="FFFFFF"/>
                </a:solidFill>
                <a:latin typeface="Arial Unicode MS"/>
                <a:cs typeface="Arial Unicode MS"/>
              </a:rPr>
              <a:t>Deliver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the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quiz </a:t>
            </a:r>
            <a:r>
              <a:rPr sz="1000" spc="-20" dirty="0">
                <a:solidFill>
                  <a:srgbClr val="FFFFFF"/>
                </a:solidFill>
                <a:latin typeface="Arial Unicode MS"/>
                <a:cs typeface="Arial Unicode MS"/>
              </a:rPr>
              <a:t>as </a:t>
            </a:r>
            <a:r>
              <a:rPr sz="1000" spc="-5" dirty="0">
                <a:solidFill>
                  <a:srgbClr val="FFFFFF"/>
                </a:solidFill>
                <a:latin typeface="Arial Unicode MS"/>
                <a:cs typeface="Arial Unicode MS"/>
              </a:rPr>
              <a:t>a </a:t>
            </a:r>
            <a:r>
              <a:rPr sz="1000" spc="15" dirty="0">
                <a:solidFill>
                  <a:srgbClr val="FFFFFF"/>
                </a:solidFill>
                <a:latin typeface="Arial Unicode MS"/>
                <a:cs typeface="Arial Unicode MS"/>
              </a:rPr>
              <a:t>separate task </a:t>
            </a:r>
            <a:r>
              <a:rPr sz="1000" spc="45" dirty="0">
                <a:solidFill>
                  <a:srgbClr val="FFFFFF"/>
                </a:solidFill>
                <a:latin typeface="Arial Unicode MS"/>
                <a:cs typeface="Arial Unicode MS"/>
              </a:rPr>
              <a:t>with </a:t>
            </a:r>
            <a:r>
              <a:rPr sz="1000" spc="5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content </a:t>
            </a:r>
            <a:r>
              <a:rPr sz="1000" spc="5" dirty="0">
                <a:solidFill>
                  <a:srgbClr val="FFFFFF"/>
                </a:solidFill>
                <a:latin typeface="Arial Unicode MS"/>
                <a:cs typeface="Arial Unicode MS"/>
              </a:rPr>
              <a:t>such </a:t>
            </a:r>
            <a:r>
              <a:rPr sz="1000" spc="-20" dirty="0">
                <a:solidFill>
                  <a:srgbClr val="FFFFFF"/>
                </a:solidFill>
                <a:latin typeface="Arial Unicode MS"/>
                <a:cs typeface="Arial Unicode MS"/>
              </a:rPr>
              <a:t>as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identifying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the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difference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between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Arial Unicode MS"/>
                <a:cs typeface="Arial Unicode MS"/>
              </a:rPr>
              <a:t>images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Arial Unicode MS"/>
                <a:cs typeface="Arial Unicode MS"/>
              </a:rPr>
              <a:t>of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good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and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bad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15" dirty="0">
                <a:solidFill>
                  <a:srgbClr val="FFFFFF"/>
                </a:solidFill>
                <a:latin typeface="Arial Unicode MS"/>
                <a:cs typeface="Arial Unicode MS"/>
              </a:rPr>
              <a:t>examples.</a:t>
            </a:r>
            <a:endParaRPr sz="1000" dirty="0">
              <a:latin typeface="Arial Unicode MS"/>
              <a:cs typeface="Arial Unicode M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743E18-459C-4EAB-836C-40585B655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182378"/>
            <a:ext cx="9723963" cy="8961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DC0386-1C9E-41D3-90AA-6A9F9A413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223" y="6526705"/>
            <a:ext cx="2712955" cy="84741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1013" y="1180598"/>
            <a:ext cx="4055110" cy="3105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479425" algn="l"/>
              </a:tabLst>
            </a:pPr>
            <a:r>
              <a:rPr b="0" spc="15" dirty="0">
                <a:latin typeface="Arial Unicode MS"/>
                <a:cs typeface="Arial Unicode MS"/>
              </a:rPr>
              <a:t>2.0	</a:t>
            </a:r>
            <a:r>
              <a:rPr spc="10" dirty="0"/>
              <a:t>Activity</a:t>
            </a:r>
            <a:r>
              <a:rPr spc="-85" dirty="0"/>
              <a:t> </a:t>
            </a:r>
            <a:r>
              <a:rPr spc="-10" dirty="0"/>
              <a:t>Examples</a:t>
            </a:r>
            <a:r>
              <a:rPr spc="-75" dirty="0"/>
              <a:t> </a:t>
            </a:r>
            <a:r>
              <a:rPr dirty="0"/>
              <a:t>continued...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876725" y="1695157"/>
            <a:ext cx="2889885" cy="4267200"/>
            <a:chOff x="3876725" y="1695157"/>
            <a:chExt cx="2889885" cy="4267200"/>
          </a:xfrm>
        </p:grpSpPr>
        <p:sp>
          <p:nvSpPr>
            <p:cNvPr id="4" name="object 4"/>
            <p:cNvSpPr/>
            <p:nvPr/>
          </p:nvSpPr>
          <p:spPr>
            <a:xfrm>
              <a:off x="3876725" y="1695157"/>
              <a:ext cx="2889885" cy="4267200"/>
            </a:xfrm>
            <a:custGeom>
              <a:avLst/>
              <a:gdLst/>
              <a:ahLst/>
              <a:cxnLst/>
              <a:rect l="l" t="t" r="r" b="b"/>
              <a:pathLst>
                <a:path w="2889884" h="4267200">
                  <a:moveTo>
                    <a:pt x="2889453" y="4267149"/>
                  </a:moveTo>
                  <a:lnTo>
                    <a:pt x="0" y="4267149"/>
                  </a:lnTo>
                  <a:lnTo>
                    <a:pt x="0" y="0"/>
                  </a:lnTo>
                  <a:lnTo>
                    <a:pt x="2889453" y="0"/>
                  </a:lnTo>
                  <a:lnTo>
                    <a:pt x="2889453" y="4267149"/>
                  </a:lnTo>
                  <a:close/>
                </a:path>
              </a:pathLst>
            </a:custGeom>
            <a:solidFill>
              <a:srgbClr val="54A3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816003" y="5672086"/>
              <a:ext cx="36195" cy="11430"/>
            </a:xfrm>
            <a:custGeom>
              <a:avLst/>
              <a:gdLst/>
              <a:ahLst/>
              <a:cxnLst/>
              <a:rect l="l" t="t" r="r" b="b"/>
              <a:pathLst>
                <a:path w="36195" h="11429">
                  <a:moveTo>
                    <a:pt x="35966" y="11163"/>
                  </a:moveTo>
                  <a:lnTo>
                    <a:pt x="0" y="11163"/>
                  </a:lnTo>
                  <a:lnTo>
                    <a:pt x="0" y="0"/>
                  </a:lnTo>
                  <a:lnTo>
                    <a:pt x="35966" y="0"/>
                  </a:lnTo>
                  <a:lnTo>
                    <a:pt x="35966" y="111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63739" y="1695195"/>
            <a:ext cx="2878455" cy="3866700"/>
          </a:xfrm>
          <a:prstGeom prst="rect">
            <a:avLst/>
          </a:prstGeom>
          <a:solidFill>
            <a:srgbClr val="54A3A5"/>
          </a:solidFill>
        </p:spPr>
        <p:txBody>
          <a:bodyPr vert="horz" wrap="square" lIns="0" tIns="83820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660"/>
              </a:spcBef>
            </a:pPr>
            <a:r>
              <a:rPr sz="1150" b="1" dirty="0">
                <a:solidFill>
                  <a:srgbClr val="FFFFFF"/>
                </a:solidFill>
                <a:latin typeface="Tahoma"/>
                <a:cs typeface="Tahoma"/>
              </a:rPr>
              <a:t>Example</a:t>
            </a:r>
            <a:r>
              <a:rPr sz="1150" b="1" spc="-80" dirty="0">
                <a:solidFill>
                  <a:srgbClr val="FFFFFF"/>
                </a:solidFill>
                <a:latin typeface="Tahoma"/>
                <a:cs typeface="Tahoma"/>
              </a:rPr>
              <a:t> 4:</a:t>
            </a:r>
            <a:endParaRPr sz="1150" dirty="0">
              <a:latin typeface="Tahoma"/>
              <a:cs typeface="Tahoma"/>
            </a:endParaRPr>
          </a:p>
          <a:p>
            <a:pPr marL="24765">
              <a:lnSpc>
                <a:spcPct val="100000"/>
              </a:lnSpc>
              <a:spcBef>
                <a:spcPts val="290"/>
              </a:spcBef>
            </a:pPr>
            <a:r>
              <a:rPr sz="1500" b="1" dirty="0">
                <a:solidFill>
                  <a:srgbClr val="042D61"/>
                </a:solidFill>
                <a:latin typeface="Tahoma"/>
                <a:cs typeface="Tahoma"/>
              </a:rPr>
              <a:t>Technical</a:t>
            </a:r>
            <a:r>
              <a:rPr sz="1500" b="1" spc="-80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1500" b="1" spc="-5" dirty="0">
                <a:solidFill>
                  <a:srgbClr val="042D61"/>
                </a:solidFill>
                <a:latin typeface="Tahoma"/>
                <a:cs typeface="Tahoma"/>
              </a:rPr>
              <a:t>Task</a:t>
            </a:r>
            <a:endParaRPr sz="1500" dirty="0">
              <a:latin typeface="Tahoma"/>
              <a:cs typeface="Tahoma"/>
            </a:endParaRPr>
          </a:p>
          <a:p>
            <a:pPr marL="88900">
              <a:lnSpc>
                <a:spcPct val="100000"/>
              </a:lnSpc>
              <a:spcBef>
                <a:spcPts val="265"/>
              </a:spcBef>
            </a:pPr>
            <a:r>
              <a:rPr sz="1000" b="1" spc="-20" dirty="0">
                <a:solidFill>
                  <a:srgbClr val="042D61"/>
                </a:solidFill>
                <a:latin typeface="Tahoma"/>
                <a:cs typeface="Tahoma"/>
              </a:rPr>
              <a:t>Aim:</a:t>
            </a:r>
            <a:endParaRPr sz="1000" dirty="0">
              <a:latin typeface="Tahoma"/>
              <a:cs typeface="Tahoma"/>
            </a:endParaRPr>
          </a:p>
          <a:p>
            <a:pPr marL="101600" marR="105410">
              <a:lnSpc>
                <a:spcPct val="113300"/>
              </a:lnSpc>
            </a:pPr>
            <a:r>
              <a:rPr sz="1000" spc="-15" dirty="0">
                <a:solidFill>
                  <a:srgbClr val="FFFFFF"/>
                </a:solidFill>
                <a:latin typeface="Arial Unicode MS"/>
                <a:cs typeface="Arial Unicode MS"/>
              </a:rPr>
              <a:t>Give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participants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Unicode MS"/>
                <a:cs typeface="Arial Unicode MS"/>
              </a:rPr>
              <a:t>a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15" dirty="0">
                <a:solidFill>
                  <a:srgbClr val="FFFFFF"/>
                </a:solidFill>
                <a:latin typeface="Arial Unicode MS"/>
                <a:cs typeface="Arial Unicode MS"/>
              </a:rPr>
              <a:t>practical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understanding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Arial Unicode MS"/>
                <a:cs typeface="Arial Unicode MS"/>
              </a:rPr>
              <a:t>of </a:t>
            </a:r>
            <a:r>
              <a:rPr sz="1000" spc="-26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the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Arial Unicode MS"/>
                <a:cs typeface="Arial Unicode MS"/>
              </a:rPr>
              <a:t>Design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Arial Unicode MS"/>
                <a:cs typeface="Arial Unicode MS"/>
              </a:rPr>
              <a:t>&amp;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Technical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function.</a:t>
            </a:r>
            <a:endParaRPr sz="1000" dirty="0">
              <a:latin typeface="Arial Unicode MS"/>
              <a:cs typeface="Arial Unicode MS"/>
            </a:endParaRPr>
          </a:p>
          <a:p>
            <a:pPr marL="88900">
              <a:lnSpc>
                <a:spcPct val="100000"/>
              </a:lnSpc>
              <a:spcBef>
                <a:spcPts val="160"/>
              </a:spcBef>
            </a:pPr>
            <a:r>
              <a:rPr sz="1000" b="1" spc="-15" dirty="0">
                <a:solidFill>
                  <a:srgbClr val="042D61"/>
                </a:solidFill>
                <a:latin typeface="Tahoma"/>
                <a:cs typeface="Tahoma"/>
              </a:rPr>
              <a:t>Description:</a:t>
            </a:r>
            <a:endParaRPr lang="en-GB" sz="1000" b="1" dirty="0">
              <a:latin typeface="Tahoma"/>
              <a:cs typeface="Tahoma"/>
            </a:endParaRPr>
          </a:p>
          <a:p>
            <a:pPr marL="88900">
              <a:lnSpc>
                <a:spcPct val="100000"/>
              </a:lnSpc>
              <a:spcBef>
                <a:spcPts val="160"/>
              </a:spcBef>
            </a:pPr>
            <a:r>
              <a:rPr sz="1000" spc="-20" dirty="0">
                <a:solidFill>
                  <a:srgbClr val="FFFFFF"/>
                </a:solidFill>
                <a:latin typeface="Arial Unicode MS"/>
                <a:cs typeface="Arial Unicode MS"/>
              </a:rPr>
              <a:t>Ask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participants </a:t>
            </a:r>
            <a:r>
              <a:rPr sz="1000" spc="55" dirty="0">
                <a:solidFill>
                  <a:srgbClr val="FFFFFF"/>
                </a:solidFill>
                <a:latin typeface="Arial Unicode MS"/>
                <a:cs typeface="Arial Unicode MS"/>
              </a:rPr>
              <a:t>to </a:t>
            </a:r>
            <a:r>
              <a:rPr sz="1000" spc="10" dirty="0">
                <a:solidFill>
                  <a:srgbClr val="FFFFFF"/>
                </a:solidFill>
                <a:latin typeface="Arial Unicode MS"/>
                <a:cs typeface="Arial Unicode MS"/>
              </a:rPr>
              <a:t>design </a:t>
            </a:r>
            <a:r>
              <a:rPr sz="1000" spc="-5" dirty="0">
                <a:solidFill>
                  <a:srgbClr val="FFFFFF"/>
                </a:solidFill>
                <a:latin typeface="Arial Unicode MS"/>
                <a:cs typeface="Arial Unicode MS"/>
              </a:rPr>
              <a:t>a </a:t>
            </a:r>
            <a:r>
              <a:rPr sz="1000" spc="15" dirty="0">
                <a:solidFill>
                  <a:srgbClr val="FFFFFF"/>
                </a:solidFill>
                <a:latin typeface="Arial Unicode MS"/>
                <a:cs typeface="Arial Unicode MS"/>
              </a:rPr>
              <a:t>site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layout </a:t>
            </a:r>
            <a:r>
              <a:rPr sz="1000" spc="45" dirty="0">
                <a:solidFill>
                  <a:srgbClr val="FFFFFF"/>
                </a:solidFill>
                <a:latin typeface="Arial Unicode MS"/>
                <a:cs typeface="Arial Unicode MS"/>
              </a:rPr>
              <a:t>on </a:t>
            </a:r>
            <a:r>
              <a:rPr sz="1000" spc="-5" dirty="0">
                <a:solidFill>
                  <a:srgbClr val="FFFFFF"/>
                </a:solidFill>
                <a:latin typeface="Arial Unicode MS"/>
                <a:cs typeface="Arial Unicode MS"/>
              </a:rPr>
              <a:t>a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10" dirty="0">
                <a:solidFill>
                  <a:srgbClr val="FFFFFF"/>
                </a:solidFill>
                <a:latin typeface="Arial Unicode MS"/>
                <a:cs typeface="Arial Unicode MS"/>
              </a:rPr>
              <a:t>given </a:t>
            </a:r>
            <a:r>
              <a:rPr sz="1000" spc="5" dirty="0">
                <a:solidFill>
                  <a:srgbClr val="FFFFFF"/>
                </a:solidFill>
                <a:latin typeface="Arial Unicode MS"/>
                <a:cs typeface="Arial Unicode MS"/>
              </a:rPr>
              <a:t>piece </a:t>
            </a:r>
            <a:r>
              <a:rPr sz="1000" spc="50" dirty="0">
                <a:solidFill>
                  <a:srgbClr val="FFFFFF"/>
                </a:solidFill>
                <a:latin typeface="Arial Unicode MS"/>
                <a:cs typeface="Arial Unicode MS"/>
              </a:rPr>
              <a:t>of </a:t>
            </a:r>
            <a:r>
              <a:rPr sz="1000" spc="15" dirty="0">
                <a:solidFill>
                  <a:srgbClr val="FFFFFF"/>
                </a:solidFill>
                <a:latin typeface="Arial Unicode MS"/>
                <a:cs typeface="Arial Unicode MS"/>
              </a:rPr>
              <a:t>land.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Detail constraints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and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Arial Unicode MS"/>
                <a:cs typeface="Arial Unicode MS"/>
              </a:rPr>
              <a:t>opportunities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Arial Unicode MS"/>
                <a:cs typeface="Arial Unicode MS"/>
              </a:rPr>
              <a:t>on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the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Arial Unicode MS"/>
                <a:cs typeface="Arial Unicode MS"/>
              </a:rPr>
              <a:t>piece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Arial Unicode MS"/>
                <a:cs typeface="Arial Unicode MS"/>
              </a:rPr>
              <a:t>of</a:t>
            </a:r>
            <a:r>
              <a:rPr sz="1000" spc="-2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land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Arial Unicode MS"/>
                <a:cs typeface="Arial Unicode MS"/>
              </a:rPr>
              <a:t>as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well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Arial Unicode MS"/>
                <a:cs typeface="Arial Unicode MS"/>
              </a:rPr>
              <a:t>as </a:t>
            </a:r>
            <a:r>
              <a:rPr sz="1000" spc="-1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Arial Unicode MS"/>
                <a:cs typeface="Arial Unicode MS"/>
              </a:rPr>
              <a:t>specify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things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they </a:t>
            </a:r>
            <a:r>
              <a:rPr sz="1000" spc="40" dirty="0">
                <a:solidFill>
                  <a:srgbClr val="FFFFFF"/>
                </a:solidFill>
                <a:latin typeface="Arial Unicode MS"/>
                <a:cs typeface="Arial Unicode MS"/>
              </a:rPr>
              <a:t>must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include </a:t>
            </a:r>
            <a:r>
              <a:rPr sz="1000" spc="-15" dirty="0">
                <a:solidFill>
                  <a:srgbClr val="FFFFFF"/>
                </a:solidFill>
                <a:latin typeface="Arial Unicode MS"/>
                <a:cs typeface="Arial Unicode MS"/>
              </a:rPr>
              <a:t>e.g. </a:t>
            </a:r>
            <a:r>
              <a:rPr sz="1000" spc="-5" dirty="0">
                <a:solidFill>
                  <a:srgbClr val="FFFFFF"/>
                </a:solidFill>
                <a:latin typeface="Arial Unicode MS"/>
                <a:cs typeface="Arial Unicode MS"/>
              </a:rPr>
              <a:t>a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planning</a:t>
            </a:r>
            <a:r>
              <a:rPr sz="1000" spc="-3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Arial Unicode MS"/>
                <a:cs typeface="Arial Unicode MS"/>
              </a:rPr>
              <a:t>requirement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Arial Unicode MS"/>
                <a:cs typeface="Arial Unicode MS"/>
              </a:rPr>
              <a:t>for</a:t>
            </a:r>
            <a:r>
              <a:rPr sz="1000" spc="-3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Arial Unicode MS"/>
                <a:cs typeface="Arial Unicode MS"/>
              </a:rPr>
              <a:t>Public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Open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Space </a:t>
            </a:r>
            <a:r>
              <a:rPr sz="1000" spc="-26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Arial Unicode MS"/>
                <a:cs typeface="Arial Unicode MS"/>
              </a:rPr>
              <a:t>or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housetype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Arial Unicode MS"/>
                <a:cs typeface="Arial Unicode MS"/>
              </a:rPr>
              <a:t>mix</a:t>
            </a:r>
            <a:r>
              <a:rPr sz="1000" spc="-2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10" dirty="0">
                <a:solidFill>
                  <a:srgbClr val="FFFFFF"/>
                </a:solidFill>
                <a:latin typeface="Arial Unicode MS"/>
                <a:cs typeface="Arial Unicode MS"/>
              </a:rPr>
              <a:t>based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Arial Unicode MS"/>
                <a:cs typeface="Arial Unicode MS"/>
              </a:rPr>
              <a:t>on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target</a:t>
            </a:r>
            <a:r>
              <a:rPr sz="1000" spc="-2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market.</a:t>
            </a:r>
            <a:endParaRPr sz="1000" dirty="0">
              <a:latin typeface="Arial Unicode MS"/>
              <a:cs typeface="Arial Unicode MS"/>
            </a:endParaRPr>
          </a:p>
          <a:p>
            <a:pPr marL="88900">
              <a:lnSpc>
                <a:spcPct val="100000"/>
              </a:lnSpc>
              <a:spcBef>
                <a:spcPts val="160"/>
              </a:spcBef>
            </a:pPr>
            <a:r>
              <a:rPr sz="1000" b="1" spc="-20" dirty="0">
                <a:solidFill>
                  <a:srgbClr val="042D61"/>
                </a:solidFill>
                <a:latin typeface="Tahoma"/>
                <a:cs typeface="Tahoma"/>
              </a:rPr>
              <a:t>Wha</a:t>
            </a:r>
            <a:r>
              <a:rPr sz="1000" b="1" spc="-10" dirty="0">
                <a:solidFill>
                  <a:srgbClr val="042D61"/>
                </a:solidFill>
                <a:latin typeface="Tahoma"/>
                <a:cs typeface="Tahoma"/>
              </a:rPr>
              <a:t>t</a:t>
            </a:r>
            <a:r>
              <a:rPr sz="1000" b="1" spc="-40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1000" b="1" spc="-5" dirty="0">
                <a:solidFill>
                  <a:srgbClr val="042D61"/>
                </a:solidFill>
                <a:latin typeface="Tahoma"/>
                <a:cs typeface="Tahoma"/>
              </a:rPr>
              <a:t>yo</a:t>
            </a:r>
            <a:r>
              <a:rPr sz="1000" b="1" dirty="0">
                <a:solidFill>
                  <a:srgbClr val="042D61"/>
                </a:solidFill>
                <a:latin typeface="Tahoma"/>
                <a:cs typeface="Tahoma"/>
              </a:rPr>
              <a:t>u</a:t>
            </a:r>
            <a:r>
              <a:rPr sz="1000" b="1" spc="-40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1000" b="1" spc="-25" dirty="0">
                <a:solidFill>
                  <a:srgbClr val="042D61"/>
                </a:solidFill>
                <a:latin typeface="Tahoma"/>
                <a:cs typeface="Tahoma"/>
              </a:rPr>
              <a:t>need:</a:t>
            </a:r>
            <a:endParaRPr lang="en-GB" sz="1000" b="1" dirty="0">
              <a:latin typeface="Tahoma"/>
              <a:cs typeface="Tahoma"/>
            </a:endParaRPr>
          </a:p>
          <a:p>
            <a:pPr marL="88900">
              <a:lnSpc>
                <a:spcPct val="100000"/>
              </a:lnSpc>
              <a:spcBef>
                <a:spcPts val="160"/>
              </a:spcBef>
            </a:pPr>
            <a:r>
              <a:rPr sz="1000" spc="15" dirty="0">
                <a:solidFill>
                  <a:srgbClr val="FFFFFF"/>
                </a:solidFill>
                <a:latin typeface="Arial Unicode MS"/>
                <a:cs typeface="Arial Unicode MS"/>
              </a:rPr>
              <a:t>Criteria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Arial Unicode MS"/>
                <a:cs typeface="Arial Unicode MS"/>
              </a:rPr>
              <a:t>for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participants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Arial Unicode MS"/>
                <a:cs typeface="Arial Unicode MS"/>
              </a:rPr>
              <a:t>to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meet.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Examples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Arial Unicode MS"/>
                <a:cs typeface="Arial Unicode MS"/>
              </a:rPr>
              <a:t>of </a:t>
            </a:r>
            <a:r>
              <a:rPr sz="1000" spc="-2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15" dirty="0">
                <a:solidFill>
                  <a:srgbClr val="FFFFFF"/>
                </a:solidFill>
                <a:latin typeface="Arial Unicode MS"/>
                <a:cs typeface="Arial Unicode MS"/>
              </a:rPr>
              <a:t>site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layouts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Arial Unicode MS"/>
                <a:cs typeface="Arial Unicode MS"/>
              </a:rPr>
              <a:t>to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show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students.</a:t>
            </a:r>
            <a:endParaRPr sz="1000" dirty="0">
              <a:latin typeface="Arial Unicode MS"/>
              <a:cs typeface="Arial Unicode MS"/>
            </a:endParaRPr>
          </a:p>
          <a:p>
            <a:pPr marL="88900">
              <a:lnSpc>
                <a:spcPct val="100000"/>
              </a:lnSpc>
              <a:spcBef>
                <a:spcPts val="160"/>
              </a:spcBef>
            </a:pPr>
            <a:r>
              <a:rPr sz="1000" b="1" spc="-10" dirty="0">
                <a:solidFill>
                  <a:srgbClr val="042D61"/>
                </a:solidFill>
                <a:latin typeface="Tahoma"/>
                <a:cs typeface="Tahoma"/>
              </a:rPr>
              <a:t>Activit</a:t>
            </a:r>
            <a:r>
              <a:rPr sz="1000" b="1" spc="-5" dirty="0">
                <a:solidFill>
                  <a:srgbClr val="042D61"/>
                </a:solidFill>
                <a:latin typeface="Tahoma"/>
                <a:cs typeface="Tahoma"/>
              </a:rPr>
              <a:t>y</a:t>
            </a:r>
            <a:r>
              <a:rPr sz="1000" b="1" spc="-40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1000" b="1" spc="-10" dirty="0">
                <a:solidFill>
                  <a:srgbClr val="042D61"/>
                </a:solidFill>
                <a:latin typeface="Tahoma"/>
                <a:cs typeface="Tahoma"/>
              </a:rPr>
              <a:t>Duration:</a:t>
            </a:r>
            <a:endParaRPr lang="en-GB" sz="1000" b="1" dirty="0">
              <a:latin typeface="Tahoma"/>
              <a:cs typeface="Tahoma"/>
            </a:endParaRPr>
          </a:p>
          <a:p>
            <a:pPr marL="88900">
              <a:lnSpc>
                <a:spcPct val="100000"/>
              </a:lnSpc>
              <a:spcBef>
                <a:spcPts val="160"/>
              </a:spcBef>
            </a:pPr>
            <a:r>
              <a:rPr sz="1000" spc="5" dirty="0">
                <a:solidFill>
                  <a:srgbClr val="FFFFFF"/>
                </a:solidFill>
                <a:latin typeface="Arial Unicode MS"/>
                <a:cs typeface="Arial Unicode MS"/>
              </a:rPr>
              <a:t>30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Arial Unicode MS"/>
                <a:cs typeface="Arial Unicode MS"/>
              </a:rPr>
              <a:t>min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briefing.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10" dirty="0">
                <a:solidFill>
                  <a:srgbClr val="FFFFFF"/>
                </a:solidFill>
                <a:latin typeface="Arial Unicode MS"/>
                <a:cs typeface="Arial Unicode MS"/>
              </a:rPr>
              <a:t>1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Arial Unicode MS"/>
                <a:cs typeface="Arial Unicode MS"/>
              </a:rPr>
              <a:t>hr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Arial Unicode MS"/>
                <a:cs typeface="Arial Unicode MS"/>
              </a:rPr>
              <a:t>to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complete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Arial Unicode MS"/>
                <a:cs typeface="Arial Unicode MS"/>
              </a:rPr>
              <a:t>task.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" dirty="0">
                <a:solidFill>
                  <a:srgbClr val="FFFFFF"/>
                </a:solidFill>
                <a:latin typeface="Arial Unicode MS"/>
                <a:cs typeface="Arial Unicode MS"/>
              </a:rPr>
              <a:t>30 </a:t>
            </a:r>
            <a:r>
              <a:rPr sz="1000" spc="-26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mins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Arial Unicode MS"/>
                <a:cs typeface="Arial Unicode MS"/>
              </a:rPr>
              <a:t>to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10" dirty="0">
                <a:solidFill>
                  <a:srgbClr val="FFFFFF"/>
                </a:solidFill>
                <a:latin typeface="Arial Unicode MS"/>
                <a:cs typeface="Arial Unicode MS"/>
              </a:rPr>
              <a:t>review,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discuss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and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15" dirty="0">
                <a:solidFill>
                  <a:srgbClr val="FFFFFF"/>
                </a:solidFill>
                <a:latin typeface="Arial Unicode MS"/>
                <a:cs typeface="Arial Unicode MS"/>
              </a:rPr>
              <a:t>reflect.</a:t>
            </a:r>
            <a:endParaRPr sz="1000" dirty="0">
              <a:latin typeface="Arial Unicode MS"/>
              <a:cs typeface="Arial Unicode MS"/>
            </a:endParaRPr>
          </a:p>
          <a:p>
            <a:pPr marL="88900">
              <a:lnSpc>
                <a:spcPct val="100000"/>
              </a:lnSpc>
              <a:spcBef>
                <a:spcPts val="155"/>
              </a:spcBef>
            </a:pPr>
            <a:r>
              <a:rPr sz="1000" b="1" dirty="0">
                <a:solidFill>
                  <a:srgbClr val="042D61"/>
                </a:solidFill>
                <a:latin typeface="Tahoma"/>
                <a:cs typeface="Tahoma"/>
              </a:rPr>
              <a:t>Further</a:t>
            </a:r>
            <a:r>
              <a:rPr sz="1000" b="1" spc="-40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1000" b="1" spc="-15" dirty="0">
                <a:solidFill>
                  <a:srgbClr val="042D61"/>
                </a:solidFill>
                <a:latin typeface="Tahoma"/>
                <a:cs typeface="Tahoma"/>
              </a:rPr>
              <a:t>Action:</a:t>
            </a:r>
            <a:endParaRPr lang="en-GB" sz="1000" b="1" dirty="0">
              <a:latin typeface="Tahoma"/>
              <a:cs typeface="Tahoma"/>
            </a:endParaRPr>
          </a:p>
          <a:p>
            <a:pPr marL="88900">
              <a:lnSpc>
                <a:spcPct val="100000"/>
              </a:lnSpc>
              <a:spcBef>
                <a:spcPts val="155"/>
              </a:spcBef>
            </a:pP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Build </a:t>
            </a:r>
            <a:r>
              <a:rPr sz="1000" spc="45" dirty="0">
                <a:solidFill>
                  <a:srgbClr val="FFFFFF"/>
                </a:solidFill>
                <a:latin typeface="Arial Unicode MS"/>
                <a:cs typeface="Arial Unicode MS"/>
              </a:rPr>
              <a:t>on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this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in </a:t>
            </a:r>
            <a:r>
              <a:rPr sz="1000" spc="-5" dirty="0">
                <a:solidFill>
                  <a:srgbClr val="FFFFFF"/>
                </a:solidFill>
                <a:latin typeface="Arial Unicode MS"/>
                <a:cs typeface="Arial Unicode MS"/>
              </a:rPr>
              <a:t>a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Production/Construction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10" dirty="0">
                <a:solidFill>
                  <a:srgbClr val="FFFFFF"/>
                </a:solidFill>
                <a:latin typeface="Arial Unicode MS"/>
                <a:cs typeface="Arial Unicode MS"/>
              </a:rPr>
              <a:t>activity.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Arial Unicode MS"/>
                <a:cs typeface="Arial Unicode MS"/>
              </a:rPr>
              <a:t>Ask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participants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Arial Unicode MS"/>
                <a:cs typeface="Arial Unicode MS"/>
              </a:rPr>
              <a:t>to</a:t>
            </a:r>
            <a:r>
              <a:rPr sz="1000" spc="-2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plan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Unicode MS"/>
                <a:cs typeface="Arial Unicode MS"/>
              </a:rPr>
              <a:t>a</a:t>
            </a:r>
            <a:r>
              <a:rPr sz="1000" spc="-2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build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Arial Unicode MS"/>
                <a:cs typeface="Arial Unicode MS"/>
              </a:rPr>
              <a:t>route </a:t>
            </a:r>
            <a:r>
              <a:rPr sz="1000" spc="-2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Arial Unicode MS"/>
                <a:cs typeface="Arial Unicode MS"/>
              </a:rPr>
              <a:t>of </a:t>
            </a:r>
            <a:r>
              <a:rPr sz="1000" spc="40" dirty="0">
                <a:solidFill>
                  <a:srgbClr val="FFFFFF"/>
                </a:solidFill>
                <a:latin typeface="Arial Unicode MS"/>
                <a:cs typeface="Arial Unicode MS"/>
              </a:rPr>
              <a:t>their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layout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and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discuss </a:t>
            </a:r>
            <a:r>
              <a:rPr sz="1000" spc="15" dirty="0">
                <a:solidFill>
                  <a:srgbClr val="FFFFFF"/>
                </a:solidFill>
                <a:latin typeface="Arial Unicode MS"/>
                <a:cs typeface="Arial Unicode MS"/>
              </a:rPr>
              <a:t>reasoning </a:t>
            </a:r>
            <a:r>
              <a:rPr sz="1000" spc="-20" dirty="0">
                <a:solidFill>
                  <a:srgbClr val="FFFFFF"/>
                </a:solidFill>
                <a:latin typeface="Arial Unicode MS"/>
                <a:cs typeface="Arial Unicode MS"/>
              </a:rPr>
              <a:t>as </a:t>
            </a:r>
            <a:r>
              <a:rPr sz="1000" spc="-5" dirty="0">
                <a:solidFill>
                  <a:srgbClr val="FFFFFF"/>
                </a:solidFill>
                <a:latin typeface="Arial Unicode MS"/>
                <a:cs typeface="Arial Unicode MS"/>
              </a:rPr>
              <a:t>a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group.</a:t>
            </a:r>
            <a:endParaRPr sz="1000" dirty="0">
              <a:latin typeface="Arial Unicode MS"/>
              <a:cs typeface="Arial Unicode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2988" y="6067243"/>
            <a:ext cx="8539480" cy="393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4900"/>
              </a:lnSpc>
              <a:spcBef>
                <a:spcPts val="95"/>
              </a:spcBef>
            </a:pPr>
            <a:r>
              <a:rPr sz="1050" spc="-5" dirty="0">
                <a:latin typeface="Arial Unicode MS"/>
                <a:cs typeface="Arial Unicode MS"/>
              </a:rPr>
              <a:t>NB:</a:t>
            </a:r>
            <a:r>
              <a:rPr sz="1050" spc="-20" dirty="0">
                <a:latin typeface="Arial Unicode MS"/>
                <a:cs typeface="Arial Unicode MS"/>
              </a:rPr>
              <a:t> </a:t>
            </a:r>
            <a:r>
              <a:rPr sz="1050" spc="15" dirty="0">
                <a:latin typeface="Arial Unicode MS"/>
                <a:cs typeface="Arial Unicode MS"/>
              </a:rPr>
              <a:t>Consider</a:t>
            </a:r>
            <a:r>
              <a:rPr sz="1050" spc="-15" dirty="0">
                <a:latin typeface="Arial Unicode MS"/>
                <a:cs typeface="Arial Unicode MS"/>
              </a:rPr>
              <a:t> </a:t>
            </a:r>
            <a:r>
              <a:rPr sz="1050" spc="45" dirty="0">
                <a:latin typeface="Arial Unicode MS"/>
                <a:cs typeface="Arial Unicode MS"/>
              </a:rPr>
              <a:t>your</a:t>
            </a:r>
            <a:r>
              <a:rPr sz="1050" spc="-15" dirty="0">
                <a:latin typeface="Arial Unicode MS"/>
                <a:cs typeface="Arial Unicode MS"/>
              </a:rPr>
              <a:t> </a:t>
            </a:r>
            <a:r>
              <a:rPr sz="1050" spc="30" dirty="0">
                <a:latin typeface="Arial Unicode MS"/>
                <a:cs typeface="Arial Unicode MS"/>
              </a:rPr>
              <a:t>participants</a:t>
            </a:r>
            <a:r>
              <a:rPr sz="1050" spc="-20" dirty="0">
                <a:latin typeface="Arial Unicode MS"/>
                <a:cs typeface="Arial Unicode MS"/>
              </a:rPr>
              <a:t> </a:t>
            </a:r>
            <a:r>
              <a:rPr sz="1050" spc="-5" dirty="0">
                <a:latin typeface="Arial Unicode MS"/>
                <a:cs typeface="Arial Unicode MS"/>
              </a:rPr>
              <a:t>age</a:t>
            </a:r>
            <a:r>
              <a:rPr sz="1050" spc="-10" dirty="0">
                <a:latin typeface="Arial Unicode MS"/>
                <a:cs typeface="Arial Unicode MS"/>
              </a:rPr>
              <a:t> </a:t>
            </a:r>
            <a:r>
              <a:rPr sz="1050" spc="45" dirty="0">
                <a:latin typeface="Arial Unicode MS"/>
                <a:cs typeface="Arial Unicode MS"/>
              </a:rPr>
              <a:t>group</a:t>
            </a:r>
            <a:r>
              <a:rPr sz="1050" spc="-15" dirty="0">
                <a:latin typeface="Arial Unicode MS"/>
                <a:cs typeface="Arial Unicode MS"/>
              </a:rPr>
              <a:t> </a:t>
            </a:r>
            <a:r>
              <a:rPr sz="1050" spc="35" dirty="0">
                <a:latin typeface="Arial Unicode MS"/>
                <a:cs typeface="Arial Unicode MS"/>
              </a:rPr>
              <a:t>and</a:t>
            </a:r>
            <a:r>
              <a:rPr sz="1050" spc="-10" dirty="0">
                <a:latin typeface="Arial Unicode MS"/>
                <a:cs typeface="Arial Unicode MS"/>
              </a:rPr>
              <a:t> </a:t>
            </a:r>
            <a:r>
              <a:rPr sz="1050" spc="20" dirty="0">
                <a:latin typeface="Arial Unicode MS"/>
                <a:cs typeface="Arial Unicode MS"/>
              </a:rPr>
              <a:t>capabilities</a:t>
            </a:r>
            <a:r>
              <a:rPr sz="1050" spc="-15" dirty="0">
                <a:latin typeface="Arial Unicode MS"/>
                <a:cs typeface="Arial Unicode MS"/>
              </a:rPr>
              <a:t> </a:t>
            </a:r>
            <a:r>
              <a:rPr sz="1050" spc="40" dirty="0">
                <a:latin typeface="Arial Unicode MS"/>
                <a:cs typeface="Arial Unicode MS"/>
              </a:rPr>
              <a:t>when</a:t>
            </a:r>
            <a:r>
              <a:rPr sz="1050" spc="-15" dirty="0">
                <a:latin typeface="Arial Unicode MS"/>
                <a:cs typeface="Arial Unicode MS"/>
              </a:rPr>
              <a:t> </a:t>
            </a:r>
            <a:r>
              <a:rPr sz="1050" spc="30" dirty="0">
                <a:latin typeface="Arial Unicode MS"/>
                <a:cs typeface="Arial Unicode MS"/>
              </a:rPr>
              <a:t>planning</a:t>
            </a:r>
            <a:r>
              <a:rPr sz="1050" spc="-15" dirty="0">
                <a:latin typeface="Arial Unicode MS"/>
                <a:cs typeface="Arial Unicode MS"/>
              </a:rPr>
              <a:t> </a:t>
            </a:r>
            <a:r>
              <a:rPr sz="1050" spc="15" dirty="0">
                <a:latin typeface="Arial Unicode MS"/>
                <a:cs typeface="Arial Unicode MS"/>
              </a:rPr>
              <a:t>activities</a:t>
            </a:r>
            <a:r>
              <a:rPr sz="1050" spc="-10" dirty="0">
                <a:latin typeface="Arial Unicode MS"/>
                <a:cs typeface="Arial Unicode MS"/>
              </a:rPr>
              <a:t> </a:t>
            </a:r>
            <a:r>
              <a:rPr sz="1050" spc="35" dirty="0">
                <a:latin typeface="Arial Unicode MS"/>
                <a:cs typeface="Arial Unicode MS"/>
              </a:rPr>
              <a:t>and</a:t>
            </a:r>
            <a:r>
              <a:rPr sz="1050" spc="-15" dirty="0">
                <a:latin typeface="Arial Unicode MS"/>
                <a:cs typeface="Arial Unicode MS"/>
              </a:rPr>
              <a:t> </a:t>
            </a:r>
            <a:r>
              <a:rPr sz="1050" spc="35" dirty="0">
                <a:latin typeface="Arial Unicode MS"/>
                <a:cs typeface="Arial Unicode MS"/>
              </a:rPr>
              <a:t>adapt</a:t>
            </a:r>
            <a:r>
              <a:rPr sz="1050" spc="-10" dirty="0">
                <a:latin typeface="Arial Unicode MS"/>
                <a:cs typeface="Arial Unicode MS"/>
              </a:rPr>
              <a:t> </a:t>
            </a:r>
            <a:r>
              <a:rPr sz="1050" spc="45" dirty="0">
                <a:latin typeface="Arial Unicode MS"/>
                <a:cs typeface="Arial Unicode MS"/>
              </a:rPr>
              <a:t>your</a:t>
            </a:r>
            <a:r>
              <a:rPr sz="1050" spc="-15" dirty="0">
                <a:latin typeface="Arial Unicode MS"/>
                <a:cs typeface="Arial Unicode MS"/>
              </a:rPr>
              <a:t> </a:t>
            </a:r>
            <a:r>
              <a:rPr sz="1050" spc="30" dirty="0">
                <a:latin typeface="Arial Unicode MS"/>
                <a:cs typeface="Arial Unicode MS"/>
              </a:rPr>
              <a:t>approach</a:t>
            </a:r>
            <a:r>
              <a:rPr sz="1050" spc="-10" dirty="0">
                <a:latin typeface="Arial Unicode MS"/>
                <a:cs typeface="Arial Unicode MS"/>
              </a:rPr>
              <a:t> </a:t>
            </a:r>
            <a:r>
              <a:rPr sz="1050" spc="15" dirty="0">
                <a:latin typeface="Arial Unicode MS"/>
                <a:cs typeface="Arial Unicode MS"/>
              </a:rPr>
              <a:t>accordingly.</a:t>
            </a:r>
            <a:r>
              <a:rPr sz="1050" spc="-15" dirty="0">
                <a:latin typeface="Arial Unicode MS"/>
                <a:cs typeface="Arial Unicode MS"/>
              </a:rPr>
              <a:t> </a:t>
            </a:r>
            <a:r>
              <a:rPr sz="1050" spc="5" dirty="0">
                <a:latin typeface="Arial Unicode MS"/>
                <a:cs typeface="Arial Unicode MS"/>
              </a:rPr>
              <a:t>Everyone</a:t>
            </a:r>
            <a:r>
              <a:rPr sz="1050" spc="-10" dirty="0">
                <a:latin typeface="Arial Unicode MS"/>
                <a:cs typeface="Arial Unicode MS"/>
              </a:rPr>
              <a:t> </a:t>
            </a:r>
            <a:r>
              <a:rPr sz="1050" spc="20" dirty="0">
                <a:latin typeface="Arial Unicode MS"/>
                <a:cs typeface="Arial Unicode MS"/>
              </a:rPr>
              <a:t>learns </a:t>
            </a:r>
            <a:r>
              <a:rPr sz="1050" spc="25" dirty="0">
                <a:latin typeface="Arial Unicode MS"/>
                <a:cs typeface="Arial Unicode MS"/>
              </a:rPr>
              <a:t> </a:t>
            </a:r>
            <a:r>
              <a:rPr sz="1050" spc="40" dirty="0">
                <a:latin typeface="Arial Unicode MS"/>
                <a:cs typeface="Arial Unicode MS"/>
              </a:rPr>
              <a:t>differently</a:t>
            </a:r>
            <a:r>
              <a:rPr sz="1050" spc="-25" dirty="0">
                <a:latin typeface="Arial Unicode MS"/>
                <a:cs typeface="Arial Unicode MS"/>
              </a:rPr>
              <a:t> </a:t>
            </a:r>
            <a:r>
              <a:rPr sz="1050" spc="10" dirty="0">
                <a:latin typeface="Arial Unicode MS"/>
                <a:cs typeface="Arial Unicode MS"/>
              </a:rPr>
              <a:t>so</a:t>
            </a:r>
            <a:r>
              <a:rPr sz="1050" spc="-20" dirty="0">
                <a:latin typeface="Arial Unicode MS"/>
                <a:cs typeface="Arial Unicode MS"/>
              </a:rPr>
              <a:t> </a:t>
            </a:r>
            <a:r>
              <a:rPr sz="1050" spc="50" dirty="0">
                <a:latin typeface="Arial Unicode MS"/>
                <a:cs typeface="Arial Unicode MS"/>
              </a:rPr>
              <a:t>mix</a:t>
            </a:r>
            <a:r>
              <a:rPr sz="1050" spc="-20" dirty="0">
                <a:latin typeface="Arial Unicode MS"/>
                <a:cs typeface="Arial Unicode MS"/>
              </a:rPr>
              <a:t> </a:t>
            </a:r>
            <a:r>
              <a:rPr sz="1050" spc="45" dirty="0">
                <a:latin typeface="Arial Unicode MS"/>
                <a:cs typeface="Arial Unicode MS"/>
              </a:rPr>
              <a:t>the</a:t>
            </a:r>
            <a:r>
              <a:rPr sz="1050" spc="-20" dirty="0">
                <a:latin typeface="Arial Unicode MS"/>
                <a:cs typeface="Arial Unicode MS"/>
              </a:rPr>
              <a:t> </a:t>
            </a:r>
            <a:r>
              <a:rPr sz="1050" spc="15" dirty="0">
                <a:latin typeface="Arial Unicode MS"/>
                <a:cs typeface="Arial Unicode MS"/>
              </a:rPr>
              <a:t>style</a:t>
            </a:r>
            <a:r>
              <a:rPr sz="1050" spc="-20" dirty="0">
                <a:latin typeface="Arial Unicode MS"/>
                <a:cs typeface="Arial Unicode MS"/>
              </a:rPr>
              <a:t> </a:t>
            </a:r>
            <a:r>
              <a:rPr sz="1050" spc="55" dirty="0">
                <a:latin typeface="Arial Unicode MS"/>
                <a:cs typeface="Arial Unicode MS"/>
              </a:rPr>
              <a:t>of</a:t>
            </a:r>
            <a:r>
              <a:rPr sz="1050" spc="-20" dirty="0">
                <a:latin typeface="Arial Unicode MS"/>
                <a:cs typeface="Arial Unicode MS"/>
              </a:rPr>
              <a:t> </a:t>
            </a:r>
            <a:r>
              <a:rPr sz="1050" spc="45" dirty="0">
                <a:latin typeface="Arial Unicode MS"/>
                <a:cs typeface="Arial Unicode MS"/>
              </a:rPr>
              <a:t>your</a:t>
            </a:r>
            <a:r>
              <a:rPr sz="1050" spc="-20" dirty="0">
                <a:latin typeface="Arial Unicode MS"/>
                <a:cs typeface="Arial Unicode MS"/>
              </a:rPr>
              <a:t> </a:t>
            </a:r>
            <a:r>
              <a:rPr sz="1050" spc="15" dirty="0">
                <a:latin typeface="Arial Unicode MS"/>
                <a:cs typeface="Arial Unicode MS"/>
              </a:rPr>
              <a:t>activities</a:t>
            </a:r>
            <a:r>
              <a:rPr sz="1050" spc="-20" dirty="0">
                <a:latin typeface="Arial Unicode MS"/>
                <a:cs typeface="Arial Unicode MS"/>
              </a:rPr>
              <a:t> </a:t>
            </a:r>
            <a:r>
              <a:rPr sz="1050" spc="60" dirty="0">
                <a:latin typeface="Arial Unicode MS"/>
                <a:cs typeface="Arial Unicode MS"/>
              </a:rPr>
              <a:t>to</a:t>
            </a:r>
            <a:r>
              <a:rPr sz="1050" spc="-20" dirty="0">
                <a:latin typeface="Arial Unicode MS"/>
                <a:cs typeface="Arial Unicode MS"/>
              </a:rPr>
              <a:t> </a:t>
            </a:r>
            <a:r>
              <a:rPr sz="1050" spc="25" dirty="0">
                <a:latin typeface="Arial Unicode MS"/>
                <a:cs typeface="Arial Unicode MS"/>
              </a:rPr>
              <a:t>ensure</a:t>
            </a:r>
            <a:r>
              <a:rPr sz="1050" spc="-20" dirty="0">
                <a:latin typeface="Arial Unicode MS"/>
                <a:cs typeface="Arial Unicode MS"/>
              </a:rPr>
              <a:t> </a:t>
            </a:r>
            <a:r>
              <a:rPr sz="1050" spc="35" dirty="0">
                <a:latin typeface="Arial Unicode MS"/>
                <a:cs typeface="Arial Unicode MS"/>
              </a:rPr>
              <a:t>you</a:t>
            </a:r>
            <a:r>
              <a:rPr sz="1050" spc="-25" dirty="0">
                <a:latin typeface="Arial Unicode MS"/>
                <a:cs typeface="Arial Unicode MS"/>
              </a:rPr>
              <a:t> </a:t>
            </a:r>
            <a:r>
              <a:rPr sz="1050" spc="25" dirty="0">
                <a:latin typeface="Arial Unicode MS"/>
                <a:cs typeface="Arial Unicode MS"/>
              </a:rPr>
              <a:t>are</a:t>
            </a:r>
            <a:r>
              <a:rPr sz="1050" spc="-20" dirty="0">
                <a:latin typeface="Arial Unicode MS"/>
                <a:cs typeface="Arial Unicode MS"/>
              </a:rPr>
              <a:t> </a:t>
            </a:r>
            <a:r>
              <a:rPr sz="1050" spc="10" dirty="0">
                <a:latin typeface="Arial Unicode MS"/>
                <a:cs typeface="Arial Unicode MS"/>
              </a:rPr>
              <a:t>engaging</a:t>
            </a:r>
            <a:r>
              <a:rPr sz="1050" spc="-20" dirty="0">
                <a:latin typeface="Arial Unicode MS"/>
                <a:cs typeface="Arial Unicode MS"/>
              </a:rPr>
              <a:t> </a:t>
            </a:r>
            <a:r>
              <a:rPr sz="1050" spc="55" dirty="0">
                <a:latin typeface="Arial Unicode MS"/>
                <a:cs typeface="Arial Unicode MS"/>
              </a:rPr>
              <a:t>with</a:t>
            </a:r>
            <a:r>
              <a:rPr sz="1050" spc="-20" dirty="0">
                <a:latin typeface="Arial Unicode MS"/>
                <a:cs typeface="Arial Unicode MS"/>
              </a:rPr>
              <a:t> </a:t>
            </a:r>
            <a:r>
              <a:rPr sz="1050" spc="45" dirty="0">
                <a:latin typeface="Arial Unicode MS"/>
                <a:cs typeface="Arial Unicode MS"/>
              </a:rPr>
              <a:t>your</a:t>
            </a:r>
            <a:r>
              <a:rPr sz="1050" spc="-25" dirty="0">
                <a:latin typeface="Arial Unicode MS"/>
                <a:cs typeface="Arial Unicode MS"/>
              </a:rPr>
              <a:t> </a:t>
            </a:r>
            <a:r>
              <a:rPr sz="1050" spc="25" dirty="0">
                <a:latin typeface="Arial Unicode MS"/>
                <a:cs typeface="Arial Unicode MS"/>
              </a:rPr>
              <a:t>participants.</a:t>
            </a:r>
            <a:endParaRPr sz="1050">
              <a:latin typeface="Arial Unicode MS"/>
              <a:cs typeface="Arial Unicode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76725" y="1695157"/>
            <a:ext cx="2889885" cy="3998531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R="1782445" algn="ctr">
              <a:lnSpc>
                <a:spcPct val="100000"/>
              </a:lnSpc>
              <a:spcBef>
                <a:spcPts val="660"/>
              </a:spcBef>
            </a:pPr>
            <a:r>
              <a:rPr sz="1150" b="1" dirty="0">
                <a:solidFill>
                  <a:srgbClr val="FFFFFF"/>
                </a:solidFill>
                <a:latin typeface="Tahoma"/>
                <a:cs typeface="Tahoma"/>
              </a:rPr>
              <a:t>Example</a:t>
            </a:r>
            <a:r>
              <a:rPr sz="1150" b="1" spc="-80" dirty="0">
                <a:solidFill>
                  <a:srgbClr val="FFFFFF"/>
                </a:solidFill>
                <a:latin typeface="Tahoma"/>
                <a:cs typeface="Tahoma"/>
              </a:rPr>
              <a:t> 5:</a:t>
            </a:r>
            <a:endParaRPr lang="en-GB" sz="1150" dirty="0">
              <a:latin typeface="Tahoma"/>
              <a:cs typeface="Tahoma"/>
            </a:endParaRPr>
          </a:p>
          <a:p>
            <a:pPr marR="3175">
              <a:lnSpc>
                <a:spcPct val="100000"/>
              </a:lnSpc>
              <a:spcBef>
                <a:spcPts val="254"/>
              </a:spcBef>
            </a:pPr>
            <a:r>
              <a:rPr lang="en-GB" sz="1400" b="1" spc="20" dirty="0">
                <a:solidFill>
                  <a:srgbClr val="042D61"/>
                </a:solidFill>
                <a:latin typeface="Tahoma"/>
                <a:cs typeface="Tahoma"/>
              </a:rPr>
              <a:t>Meet</a:t>
            </a:r>
            <a:r>
              <a:rPr lang="en-GB" sz="1400" b="1" spc="-65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lang="en-GB" sz="1400" b="1" spc="10" dirty="0">
                <a:solidFill>
                  <a:srgbClr val="042D61"/>
                </a:solidFill>
                <a:latin typeface="Tahoma"/>
                <a:cs typeface="Tahoma"/>
              </a:rPr>
              <a:t>the</a:t>
            </a:r>
            <a:r>
              <a:rPr lang="en-GB" sz="1400" b="1" spc="-60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lang="en-GB" sz="1400" b="1" spc="-5" dirty="0">
                <a:solidFill>
                  <a:srgbClr val="042D61"/>
                </a:solidFill>
                <a:latin typeface="Tahoma"/>
                <a:cs typeface="Tahoma"/>
              </a:rPr>
              <a:t>Team</a:t>
            </a:r>
            <a:r>
              <a:rPr lang="en-GB" sz="1400" b="1" spc="-65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lang="en-GB" sz="1400" b="1" spc="15" dirty="0">
                <a:solidFill>
                  <a:srgbClr val="042D61"/>
                </a:solidFill>
                <a:latin typeface="Tahoma"/>
                <a:cs typeface="Tahoma"/>
              </a:rPr>
              <a:t>Member</a:t>
            </a:r>
            <a:endParaRPr lang="en-GB" sz="1400" dirty="0">
              <a:latin typeface="Tahoma"/>
              <a:cs typeface="Tahoma"/>
            </a:endParaRPr>
          </a:p>
          <a:p>
            <a:pPr marL="46990">
              <a:lnSpc>
                <a:spcPct val="100000"/>
              </a:lnSpc>
              <a:spcBef>
                <a:spcPts val="420"/>
              </a:spcBef>
            </a:pPr>
            <a:r>
              <a:rPr sz="1000" b="1" spc="-20" dirty="0">
                <a:solidFill>
                  <a:srgbClr val="042D61"/>
                </a:solidFill>
                <a:latin typeface="Tahoma"/>
                <a:cs typeface="Tahoma"/>
              </a:rPr>
              <a:t>Aim:</a:t>
            </a:r>
            <a:endParaRPr sz="1000" dirty="0">
              <a:latin typeface="Tahoma"/>
              <a:cs typeface="Tahoma"/>
            </a:endParaRPr>
          </a:p>
          <a:p>
            <a:pPr marL="53340" marR="59055">
              <a:lnSpc>
                <a:spcPct val="113300"/>
              </a:lnSpc>
            </a:pPr>
            <a:r>
              <a:rPr sz="1000" spc="-15" dirty="0">
                <a:solidFill>
                  <a:srgbClr val="FFFFFF"/>
                </a:solidFill>
                <a:latin typeface="Arial Unicode MS"/>
                <a:cs typeface="Arial Unicode MS"/>
              </a:rPr>
              <a:t>Give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participants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an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insight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Arial Unicode MS"/>
                <a:cs typeface="Arial Unicode MS"/>
              </a:rPr>
              <a:t>into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Unicode MS"/>
                <a:cs typeface="Arial Unicode MS"/>
              </a:rPr>
              <a:t>a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particular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job </a:t>
            </a:r>
            <a:r>
              <a:rPr sz="1000" spc="-2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role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and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the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Arial Unicode MS"/>
                <a:cs typeface="Arial Unicode MS"/>
              </a:rPr>
              <a:t>path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Arial Unicode MS"/>
                <a:cs typeface="Arial Unicode MS"/>
              </a:rPr>
              <a:t>to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the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position.</a:t>
            </a:r>
            <a:endParaRPr sz="1000" dirty="0">
              <a:latin typeface="Arial Unicode MS"/>
              <a:cs typeface="Arial Unicode MS"/>
            </a:endParaRPr>
          </a:p>
          <a:p>
            <a:pPr marL="46990">
              <a:lnSpc>
                <a:spcPct val="100000"/>
              </a:lnSpc>
              <a:spcBef>
                <a:spcPts val="160"/>
              </a:spcBef>
            </a:pPr>
            <a:r>
              <a:rPr sz="1000" b="1" spc="-15" dirty="0">
                <a:solidFill>
                  <a:srgbClr val="042D61"/>
                </a:solidFill>
                <a:latin typeface="Tahoma"/>
                <a:cs typeface="Tahoma"/>
              </a:rPr>
              <a:t>Description:</a:t>
            </a:r>
            <a:endParaRPr sz="1000" dirty="0">
              <a:latin typeface="Tahoma"/>
              <a:cs typeface="Tahoma"/>
            </a:endParaRPr>
          </a:p>
          <a:p>
            <a:pPr marL="85725" marR="87630" indent="-1270">
              <a:lnSpc>
                <a:spcPct val="113300"/>
              </a:lnSpc>
            </a:pP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Introduce </a:t>
            </a:r>
            <a:r>
              <a:rPr sz="1000" spc="-5" dirty="0">
                <a:solidFill>
                  <a:srgbClr val="FFFFFF"/>
                </a:solidFill>
                <a:latin typeface="Arial Unicode MS"/>
                <a:cs typeface="Arial Unicode MS"/>
              </a:rPr>
              <a:t>a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particular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team </a:t>
            </a:r>
            <a:r>
              <a:rPr sz="1000" spc="45" dirty="0">
                <a:solidFill>
                  <a:srgbClr val="FFFFFF"/>
                </a:solidFill>
                <a:latin typeface="Arial Unicode MS"/>
                <a:cs typeface="Arial Unicode MS"/>
              </a:rPr>
              <a:t>member </a:t>
            </a:r>
            <a:r>
              <a:rPr sz="1000" spc="-15" dirty="0">
                <a:solidFill>
                  <a:srgbClr val="FFFFFF"/>
                </a:solidFill>
                <a:latin typeface="Arial Unicode MS"/>
                <a:cs typeface="Arial Unicode MS"/>
              </a:rPr>
              <a:t>e.g </a:t>
            </a:r>
            <a:r>
              <a:rPr sz="1000" spc="-5" dirty="0">
                <a:solidFill>
                  <a:srgbClr val="FFFFFF"/>
                </a:solidFill>
                <a:latin typeface="Arial Unicode MS"/>
                <a:cs typeface="Arial Unicode MS"/>
              </a:rPr>
              <a:t>a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Quantity </a:t>
            </a:r>
            <a:r>
              <a:rPr sz="1000" spc="10" dirty="0">
                <a:solidFill>
                  <a:srgbClr val="FFFFFF"/>
                </a:solidFill>
                <a:latin typeface="Arial Unicode MS"/>
                <a:cs typeface="Arial Unicode MS"/>
              </a:rPr>
              <a:t>Surveyor </a:t>
            </a:r>
            <a:r>
              <a:rPr sz="1000" spc="55" dirty="0">
                <a:solidFill>
                  <a:srgbClr val="FFFFFF"/>
                </a:solidFill>
                <a:latin typeface="Arial Unicode MS"/>
                <a:cs typeface="Arial Unicode MS"/>
              </a:rPr>
              <a:t>or </a:t>
            </a:r>
            <a:r>
              <a:rPr sz="1000" spc="-10" dirty="0">
                <a:solidFill>
                  <a:srgbClr val="FFFFFF"/>
                </a:solidFill>
                <a:latin typeface="Arial Unicode MS"/>
                <a:cs typeface="Arial Unicode MS"/>
              </a:rPr>
              <a:t>Site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Manager </a:t>
            </a:r>
            <a:r>
              <a:rPr sz="1000" spc="45" dirty="0">
                <a:solidFill>
                  <a:srgbClr val="FFFFFF"/>
                </a:solidFill>
                <a:latin typeface="Arial Unicode MS"/>
                <a:cs typeface="Arial Unicode MS"/>
              </a:rPr>
              <a:t>who </a:t>
            </a:r>
            <a:r>
              <a:rPr sz="1000" spc="-5" dirty="0">
                <a:solidFill>
                  <a:srgbClr val="FFFFFF"/>
                </a:solidFill>
                <a:latin typeface="Arial Unicode MS"/>
                <a:cs typeface="Arial Unicode MS"/>
              </a:rPr>
              <a:t>is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relevant</a:t>
            </a:r>
            <a:r>
              <a:rPr sz="1000" spc="-2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Arial Unicode MS"/>
                <a:cs typeface="Arial Unicode MS"/>
              </a:rPr>
              <a:t>to</a:t>
            </a:r>
            <a:r>
              <a:rPr sz="1000" spc="-2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your</a:t>
            </a:r>
            <a:r>
              <a:rPr sz="1000" spc="-2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85" dirty="0">
                <a:solidFill>
                  <a:srgbClr val="FFFFFF"/>
                </a:solidFill>
                <a:latin typeface="Arial Unicode MS"/>
                <a:cs typeface="Arial Unicode MS"/>
              </a:rPr>
              <a:t>VWEX</a:t>
            </a:r>
            <a:r>
              <a:rPr sz="1000" spc="-2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Arial Unicode MS"/>
                <a:cs typeface="Arial Unicode MS"/>
              </a:rPr>
              <a:t>or</a:t>
            </a:r>
            <a:r>
              <a:rPr sz="1000" spc="-2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participants</a:t>
            </a:r>
            <a:r>
              <a:rPr sz="1000" spc="-2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interest.</a:t>
            </a:r>
            <a:endParaRPr sz="1000" dirty="0">
              <a:latin typeface="Arial Unicode MS"/>
              <a:cs typeface="Arial Unicode MS"/>
            </a:endParaRPr>
          </a:p>
          <a:p>
            <a:pPr marL="69850" marR="72390">
              <a:lnSpc>
                <a:spcPct val="113300"/>
              </a:lnSpc>
            </a:pPr>
            <a:r>
              <a:rPr sz="1000" spc="15" dirty="0">
                <a:solidFill>
                  <a:srgbClr val="FFFFFF"/>
                </a:solidFill>
                <a:latin typeface="Arial Unicode MS"/>
                <a:cs typeface="Arial Unicode MS"/>
              </a:rPr>
              <a:t>Deliver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Unicode MS"/>
                <a:cs typeface="Arial Unicode MS"/>
              </a:rPr>
              <a:t>a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presentation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Arial Unicode MS"/>
                <a:cs typeface="Arial Unicode MS"/>
              </a:rPr>
              <a:t>on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the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job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role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and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host </a:t>
            </a:r>
            <a:r>
              <a:rPr sz="1000" spc="-2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Unicode MS"/>
                <a:cs typeface="Arial Unicode MS"/>
              </a:rPr>
              <a:t>a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Unicode MS"/>
                <a:cs typeface="Arial Unicode MS"/>
              </a:rPr>
              <a:t>Q&amp;A.</a:t>
            </a:r>
            <a:endParaRPr sz="1000" dirty="0">
              <a:latin typeface="Arial Unicode MS"/>
              <a:cs typeface="Arial Unicode MS"/>
            </a:endParaRPr>
          </a:p>
          <a:p>
            <a:pPr marL="46990">
              <a:lnSpc>
                <a:spcPct val="100000"/>
              </a:lnSpc>
              <a:spcBef>
                <a:spcPts val="160"/>
              </a:spcBef>
            </a:pPr>
            <a:r>
              <a:rPr sz="1000" b="1" spc="-20" dirty="0">
                <a:solidFill>
                  <a:srgbClr val="042D61"/>
                </a:solidFill>
                <a:latin typeface="Tahoma"/>
                <a:cs typeface="Tahoma"/>
              </a:rPr>
              <a:t>Wha</a:t>
            </a:r>
            <a:r>
              <a:rPr sz="1000" b="1" spc="-10" dirty="0">
                <a:solidFill>
                  <a:srgbClr val="042D61"/>
                </a:solidFill>
                <a:latin typeface="Tahoma"/>
                <a:cs typeface="Tahoma"/>
              </a:rPr>
              <a:t>t</a:t>
            </a:r>
            <a:r>
              <a:rPr sz="1000" b="1" spc="-40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1000" b="1" spc="-5" dirty="0">
                <a:solidFill>
                  <a:srgbClr val="042D61"/>
                </a:solidFill>
                <a:latin typeface="Tahoma"/>
                <a:cs typeface="Tahoma"/>
              </a:rPr>
              <a:t>yo</a:t>
            </a:r>
            <a:r>
              <a:rPr sz="1000" b="1" dirty="0">
                <a:solidFill>
                  <a:srgbClr val="042D61"/>
                </a:solidFill>
                <a:latin typeface="Tahoma"/>
                <a:cs typeface="Tahoma"/>
              </a:rPr>
              <a:t>u</a:t>
            </a:r>
            <a:r>
              <a:rPr sz="1000" b="1" spc="-40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1000" b="1" spc="-25" dirty="0">
                <a:solidFill>
                  <a:srgbClr val="042D61"/>
                </a:solidFill>
                <a:latin typeface="Tahoma"/>
                <a:cs typeface="Tahoma"/>
              </a:rPr>
              <a:t>need:</a:t>
            </a:r>
            <a:endParaRPr sz="1000" dirty="0">
              <a:latin typeface="Tahoma"/>
              <a:cs typeface="Tahoma"/>
            </a:endParaRPr>
          </a:p>
          <a:p>
            <a:pPr marL="59690" marR="62865" indent="635">
              <a:lnSpc>
                <a:spcPct val="113300"/>
              </a:lnSpc>
            </a:pPr>
            <a:r>
              <a:rPr sz="1000" spc="-40" dirty="0">
                <a:solidFill>
                  <a:srgbClr val="FFFFFF"/>
                </a:solidFill>
                <a:latin typeface="Arial Unicode MS"/>
                <a:cs typeface="Arial Unicode MS"/>
              </a:rPr>
              <a:t>A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team </a:t>
            </a:r>
            <a:r>
              <a:rPr sz="1000" spc="45" dirty="0">
                <a:solidFill>
                  <a:srgbClr val="FFFFFF"/>
                </a:solidFill>
                <a:latin typeface="Arial Unicode MS"/>
                <a:cs typeface="Arial Unicode MS"/>
              </a:rPr>
              <a:t>member </a:t>
            </a:r>
            <a:r>
              <a:rPr sz="1000" spc="60" dirty="0">
                <a:solidFill>
                  <a:srgbClr val="FFFFFF"/>
                </a:solidFill>
                <a:latin typeface="Arial Unicode MS"/>
                <a:cs typeface="Arial Unicode MS"/>
              </a:rPr>
              <a:t>from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your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organisation </a:t>
            </a:r>
            <a:r>
              <a:rPr sz="1000" spc="55" dirty="0">
                <a:solidFill>
                  <a:srgbClr val="FFFFFF"/>
                </a:solidFill>
                <a:latin typeface="Arial Unicode MS"/>
                <a:cs typeface="Arial Unicode MS"/>
              </a:rPr>
              <a:t>to </a:t>
            </a:r>
            <a:r>
              <a:rPr sz="1000" spc="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deliver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Unicode MS"/>
                <a:cs typeface="Arial Unicode MS"/>
              </a:rPr>
              <a:t>a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presentation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Arial Unicode MS"/>
                <a:cs typeface="Arial Unicode MS"/>
              </a:rPr>
              <a:t>on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Arial Unicode MS"/>
                <a:cs typeface="Arial Unicode MS"/>
              </a:rPr>
              <a:t>their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role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and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15" dirty="0">
                <a:solidFill>
                  <a:srgbClr val="FFFFFF"/>
                </a:solidFill>
                <a:latin typeface="Arial Unicode MS"/>
                <a:cs typeface="Arial Unicode MS"/>
              </a:rPr>
              <a:t>answer </a:t>
            </a:r>
            <a:r>
              <a:rPr sz="1000" spc="-2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15" dirty="0">
                <a:solidFill>
                  <a:srgbClr val="FFFFFF"/>
                </a:solidFill>
                <a:latin typeface="Arial Unicode MS"/>
                <a:cs typeface="Arial Unicode MS"/>
              </a:rPr>
              <a:t>questions.</a:t>
            </a:r>
            <a:endParaRPr sz="1000" dirty="0">
              <a:latin typeface="Arial Unicode MS"/>
              <a:cs typeface="Arial Unicode MS"/>
            </a:endParaRPr>
          </a:p>
          <a:p>
            <a:pPr marL="46990">
              <a:lnSpc>
                <a:spcPct val="100000"/>
              </a:lnSpc>
              <a:spcBef>
                <a:spcPts val="160"/>
              </a:spcBef>
            </a:pPr>
            <a:r>
              <a:rPr sz="1000" b="1" spc="-10" dirty="0">
                <a:solidFill>
                  <a:srgbClr val="042D61"/>
                </a:solidFill>
                <a:latin typeface="Tahoma"/>
                <a:cs typeface="Tahoma"/>
              </a:rPr>
              <a:t>Activit</a:t>
            </a:r>
            <a:r>
              <a:rPr sz="1000" b="1" spc="-5" dirty="0">
                <a:solidFill>
                  <a:srgbClr val="042D61"/>
                </a:solidFill>
                <a:latin typeface="Tahoma"/>
                <a:cs typeface="Tahoma"/>
              </a:rPr>
              <a:t>y</a:t>
            </a:r>
            <a:r>
              <a:rPr sz="1000" b="1" spc="-40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1000" b="1" spc="-10" dirty="0">
                <a:solidFill>
                  <a:srgbClr val="042D61"/>
                </a:solidFill>
                <a:latin typeface="Tahoma"/>
                <a:cs typeface="Tahoma"/>
              </a:rPr>
              <a:t>Duration:</a:t>
            </a:r>
            <a:endParaRPr lang="en-GB" sz="1000" b="1" dirty="0">
              <a:latin typeface="Tahoma"/>
              <a:cs typeface="Tahoma"/>
            </a:endParaRPr>
          </a:p>
          <a:p>
            <a:pPr marL="46990">
              <a:lnSpc>
                <a:spcPct val="100000"/>
              </a:lnSpc>
              <a:spcBef>
                <a:spcPts val="160"/>
              </a:spcBef>
            </a:pPr>
            <a:r>
              <a:rPr sz="1000" spc="5" dirty="0">
                <a:solidFill>
                  <a:srgbClr val="FFFFFF"/>
                </a:solidFill>
                <a:latin typeface="Arial Unicode MS"/>
                <a:cs typeface="Arial Unicode MS"/>
              </a:rPr>
              <a:t>45</a:t>
            </a:r>
            <a:r>
              <a:rPr sz="1000" spc="-4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Arial Unicode MS"/>
                <a:cs typeface="Arial Unicode MS"/>
              </a:rPr>
              <a:t>min</a:t>
            </a:r>
            <a:r>
              <a:rPr sz="1000" spc="-3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presentation</a:t>
            </a:r>
            <a:r>
              <a:rPr sz="1000" spc="-3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and</a:t>
            </a:r>
            <a:r>
              <a:rPr sz="1000" spc="-4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Unicode MS"/>
                <a:cs typeface="Arial Unicode MS"/>
              </a:rPr>
              <a:t>Q&amp;A.</a:t>
            </a:r>
            <a:endParaRPr lang="en-GB" sz="1000" spc="-5" dirty="0">
              <a:latin typeface="Arial Unicode MS"/>
              <a:cs typeface="Arial Unicode MS"/>
            </a:endParaRPr>
          </a:p>
          <a:p>
            <a:pPr marL="46990">
              <a:lnSpc>
                <a:spcPct val="100000"/>
              </a:lnSpc>
              <a:spcBef>
                <a:spcPts val="160"/>
              </a:spcBef>
            </a:pPr>
            <a:endParaRPr lang="en-GB" sz="1000" b="1" spc="-5" dirty="0">
              <a:solidFill>
                <a:srgbClr val="042D61"/>
              </a:solidFill>
              <a:latin typeface="Arial Unicode MS"/>
              <a:cs typeface="Arial Unicode MS"/>
            </a:endParaRPr>
          </a:p>
          <a:p>
            <a:pPr marL="46990">
              <a:lnSpc>
                <a:spcPct val="100000"/>
              </a:lnSpc>
              <a:spcBef>
                <a:spcPts val="160"/>
              </a:spcBef>
            </a:pPr>
            <a:r>
              <a:rPr sz="1000" b="1" dirty="0">
                <a:solidFill>
                  <a:srgbClr val="042D61"/>
                </a:solidFill>
                <a:latin typeface="Tahoma"/>
                <a:cs typeface="Tahoma"/>
              </a:rPr>
              <a:t>Further</a:t>
            </a:r>
            <a:r>
              <a:rPr sz="1000" b="1" spc="-40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1000" b="1" spc="-15" dirty="0">
                <a:solidFill>
                  <a:srgbClr val="042D61"/>
                </a:solidFill>
                <a:latin typeface="Tahoma"/>
                <a:cs typeface="Tahoma"/>
              </a:rPr>
              <a:t>Action:</a:t>
            </a:r>
            <a:endParaRPr lang="en-GB" sz="1000" b="1" dirty="0">
              <a:latin typeface="Tahoma"/>
              <a:cs typeface="Tahoma"/>
            </a:endParaRPr>
          </a:p>
          <a:p>
            <a:pPr marL="46990">
              <a:lnSpc>
                <a:spcPct val="100000"/>
              </a:lnSpc>
              <a:spcBef>
                <a:spcPts val="160"/>
              </a:spcBef>
            </a:pPr>
            <a:r>
              <a:rPr lang="en-GB"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Introduce</a:t>
            </a:r>
            <a:r>
              <a:rPr lang="en-GB"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lang="en-GB"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participants</a:t>
            </a:r>
            <a:r>
              <a:rPr lang="en-GB"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lang="en-GB" sz="1000" spc="55" dirty="0">
                <a:solidFill>
                  <a:srgbClr val="FFFFFF"/>
                </a:solidFill>
                <a:latin typeface="Arial Unicode MS"/>
                <a:cs typeface="Arial Unicode MS"/>
              </a:rPr>
              <a:t>to</a:t>
            </a:r>
            <a:r>
              <a:rPr lang="en-GB" sz="1000" spc="1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lang="en-GB" sz="1000" b="1" u="sng" spc="-10" dirty="0">
                <a:solidFill>
                  <a:srgbClr val="042D61"/>
                </a:solidFill>
                <a:uFill>
                  <a:solidFill>
                    <a:srgbClr val="042D61"/>
                  </a:solidFill>
                </a:uFill>
                <a:latin typeface="Tahoma"/>
                <a:cs typeface="Tahoma"/>
              </a:rPr>
              <a:t>GoConstruct</a:t>
            </a:r>
            <a:r>
              <a:rPr lang="en-GB" sz="1000" b="1" spc="-45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lang="en-GB"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and </a:t>
            </a:r>
            <a:r>
              <a:rPr lang="en-GB" sz="1000" spc="-26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lang="en-GB" sz="1000" spc="40" dirty="0">
                <a:solidFill>
                  <a:srgbClr val="FFFFFF"/>
                </a:solidFill>
                <a:latin typeface="Arial Unicode MS"/>
                <a:cs typeface="Arial Unicode MS"/>
              </a:rPr>
              <a:t>their </a:t>
            </a:r>
            <a:r>
              <a:rPr lang="en-GB" sz="1000" spc="10" dirty="0">
                <a:solidFill>
                  <a:srgbClr val="FFFFFF"/>
                </a:solidFill>
                <a:latin typeface="Arial Unicode MS"/>
                <a:cs typeface="Arial Unicode MS"/>
              </a:rPr>
              <a:t>resources </a:t>
            </a:r>
            <a:r>
              <a:rPr lang="en-GB" sz="1000" spc="5" dirty="0">
                <a:solidFill>
                  <a:srgbClr val="FFFFFF"/>
                </a:solidFill>
                <a:latin typeface="Arial Unicode MS"/>
                <a:cs typeface="Arial Unicode MS"/>
              </a:rPr>
              <a:t>such </a:t>
            </a:r>
            <a:r>
              <a:rPr lang="en-GB" sz="1000" spc="-20" dirty="0">
                <a:solidFill>
                  <a:srgbClr val="FFFFFF"/>
                </a:solidFill>
                <a:latin typeface="Arial Unicode MS"/>
                <a:cs typeface="Arial Unicode MS"/>
              </a:rPr>
              <a:t>as </a:t>
            </a:r>
            <a:r>
              <a:rPr lang="en-GB" sz="1000" b="1" u="sng" spc="-20" dirty="0">
                <a:solidFill>
                  <a:srgbClr val="042D61"/>
                </a:solidFill>
                <a:uFill>
                  <a:solidFill>
                    <a:srgbClr val="042D61"/>
                  </a:solidFill>
                </a:uFill>
                <a:latin typeface="Tahoma"/>
                <a:cs typeface="Tahoma"/>
              </a:rPr>
              <a:t>Routes </a:t>
            </a:r>
            <a:r>
              <a:rPr lang="en-GB" sz="1000" b="1" u="sng" dirty="0">
                <a:solidFill>
                  <a:srgbClr val="042D61"/>
                </a:solidFill>
                <a:uFill>
                  <a:solidFill>
                    <a:srgbClr val="042D61"/>
                  </a:solidFill>
                </a:uFill>
                <a:latin typeface="Tahoma"/>
                <a:cs typeface="Tahoma"/>
              </a:rPr>
              <a:t>into </a:t>
            </a:r>
            <a:r>
              <a:rPr lang="en-GB" sz="1000" b="1" spc="5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lang="en-GB" sz="1000" b="1" u="sng" spc="-5" dirty="0">
                <a:solidFill>
                  <a:srgbClr val="042D61"/>
                </a:solidFill>
                <a:uFill>
                  <a:solidFill>
                    <a:srgbClr val="042D61"/>
                  </a:solidFill>
                </a:uFill>
                <a:latin typeface="Tahoma"/>
                <a:cs typeface="Tahoma"/>
              </a:rPr>
              <a:t>Construction</a:t>
            </a:r>
            <a:r>
              <a:rPr lang="en-GB" sz="1000" b="1" spc="-5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lang="en-GB"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and </a:t>
            </a:r>
            <a:r>
              <a:rPr lang="en-GB"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this </a:t>
            </a:r>
            <a:r>
              <a:rPr lang="en-GB" sz="1000" b="1" u="sng" spc="-5" dirty="0">
                <a:solidFill>
                  <a:srgbClr val="042D61"/>
                </a:solidFill>
                <a:uFill>
                  <a:solidFill>
                    <a:srgbClr val="042D61"/>
                  </a:solidFill>
                </a:uFill>
                <a:latin typeface="Tahoma"/>
                <a:cs typeface="Tahoma"/>
              </a:rPr>
              <a:t>Construction </a:t>
            </a:r>
            <a:r>
              <a:rPr lang="en-GB" sz="1000" b="1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lang="en-GB" sz="1000" b="1" u="sng" spc="-20" dirty="0">
                <a:solidFill>
                  <a:srgbClr val="042D61"/>
                </a:solidFill>
                <a:uFill>
                  <a:solidFill>
                    <a:srgbClr val="042D61"/>
                  </a:solidFill>
                </a:uFill>
                <a:latin typeface="Tahoma"/>
                <a:cs typeface="Tahoma"/>
              </a:rPr>
              <a:t>Personalit</a:t>
            </a:r>
            <a:r>
              <a:rPr lang="en-GB" sz="1000" b="1" spc="-20" dirty="0">
                <a:solidFill>
                  <a:srgbClr val="042D61"/>
                </a:solidFill>
                <a:latin typeface="Tahoma"/>
                <a:cs typeface="Tahoma"/>
              </a:rPr>
              <a:t>y</a:t>
            </a:r>
            <a:r>
              <a:rPr lang="en-GB" sz="1000" b="1" u="sng" spc="90" dirty="0">
                <a:solidFill>
                  <a:srgbClr val="042D61"/>
                </a:solidFill>
                <a:uFill>
                  <a:solidFill>
                    <a:srgbClr val="042D61"/>
                  </a:solidFill>
                </a:uFill>
                <a:latin typeface="Tahoma"/>
                <a:cs typeface="Tahoma"/>
              </a:rPr>
              <a:t> </a:t>
            </a:r>
            <a:r>
              <a:rPr lang="en-GB" sz="1000" b="1" u="sng" spc="-10" dirty="0">
                <a:solidFill>
                  <a:srgbClr val="042D61"/>
                </a:solidFill>
                <a:uFill>
                  <a:solidFill>
                    <a:srgbClr val="042D61"/>
                  </a:solidFill>
                </a:uFill>
                <a:latin typeface="Tahoma"/>
                <a:cs typeface="Tahoma"/>
              </a:rPr>
              <a:t>Quiz</a:t>
            </a:r>
            <a:r>
              <a:rPr lang="en-GB" sz="1000" b="1" spc="-1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lang="en-GB" sz="1000" dirty="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80885" y="1695195"/>
            <a:ext cx="2914650" cy="3336811"/>
          </a:xfrm>
          <a:prstGeom prst="rect">
            <a:avLst/>
          </a:prstGeom>
          <a:solidFill>
            <a:srgbClr val="54A3A5"/>
          </a:solidFill>
        </p:spPr>
        <p:txBody>
          <a:bodyPr vert="horz" wrap="square" lIns="0" tIns="83820" rIns="0" bIns="0" rtlCol="0">
            <a:spAutoFit/>
          </a:bodyPr>
          <a:lstStyle/>
          <a:p>
            <a:pPr marL="173355">
              <a:lnSpc>
                <a:spcPct val="100000"/>
              </a:lnSpc>
              <a:spcBef>
                <a:spcPts val="660"/>
              </a:spcBef>
            </a:pPr>
            <a:r>
              <a:rPr sz="1150" b="1" dirty="0">
                <a:solidFill>
                  <a:srgbClr val="FFFFFF"/>
                </a:solidFill>
                <a:latin typeface="Tahoma"/>
                <a:cs typeface="Tahoma"/>
              </a:rPr>
              <a:t>Example</a:t>
            </a:r>
            <a:r>
              <a:rPr sz="1150" b="1" spc="-80" dirty="0">
                <a:solidFill>
                  <a:srgbClr val="FFFFFF"/>
                </a:solidFill>
                <a:latin typeface="Tahoma"/>
                <a:cs typeface="Tahoma"/>
              </a:rPr>
              <a:t> 6:</a:t>
            </a:r>
            <a:endParaRPr lang="en-GB" sz="1150" spc="-80" dirty="0">
              <a:latin typeface="Tahoma"/>
              <a:cs typeface="Tahoma"/>
            </a:endParaRPr>
          </a:p>
          <a:p>
            <a:pPr marL="173355">
              <a:lnSpc>
                <a:spcPct val="100000"/>
              </a:lnSpc>
              <a:spcBef>
                <a:spcPts val="660"/>
              </a:spcBef>
            </a:pPr>
            <a:r>
              <a:rPr sz="1400" b="1" dirty="0">
                <a:solidFill>
                  <a:srgbClr val="042D61"/>
                </a:solidFill>
                <a:latin typeface="Tahoma"/>
                <a:cs typeface="Tahoma"/>
              </a:rPr>
              <a:t>Commercial</a:t>
            </a:r>
            <a:r>
              <a:rPr sz="1400" b="1" spc="-65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042D61"/>
                </a:solidFill>
                <a:latin typeface="Tahoma"/>
                <a:cs typeface="Tahoma"/>
              </a:rPr>
              <a:t>Seminar</a:t>
            </a:r>
            <a:endParaRPr sz="1400" dirty="0">
              <a:latin typeface="Tahoma"/>
              <a:cs typeface="Tahoma"/>
            </a:endParaRPr>
          </a:p>
          <a:p>
            <a:pPr marL="93980">
              <a:lnSpc>
                <a:spcPct val="100000"/>
              </a:lnSpc>
              <a:spcBef>
                <a:spcPts val="420"/>
              </a:spcBef>
            </a:pPr>
            <a:r>
              <a:rPr sz="1000" b="1" spc="-20" dirty="0">
                <a:solidFill>
                  <a:srgbClr val="042D61"/>
                </a:solidFill>
                <a:latin typeface="Tahoma"/>
                <a:cs typeface="Tahoma"/>
              </a:rPr>
              <a:t>Aim:</a:t>
            </a:r>
            <a:endParaRPr lang="en-GB" sz="1000" b="1" dirty="0">
              <a:latin typeface="Tahoma"/>
              <a:cs typeface="Tahoma"/>
            </a:endParaRPr>
          </a:p>
          <a:p>
            <a:pPr marL="93980">
              <a:lnSpc>
                <a:spcPct val="100000"/>
              </a:lnSpc>
              <a:spcBef>
                <a:spcPts val="420"/>
              </a:spcBef>
            </a:pPr>
            <a:r>
              <a:rPr sz="1000" spc="-15" dirty="0">
                <a:solidFill>
                  <a:srgbClr val="FFFFFF"/>
                </a:solidFill>
                <a:latin typeface="Arial Unicode MS"/>
                <a:cs typeface="Arial Unicode MS"/>
              </a:rPr>
              <a:t>Give</a:t>
            </a:r>
            <a:r>
              <a:rPr sz="1000" spc="-3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students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an</a:t>
            </a:r>
            <a:r>
              <a:rPr sz="1000" spc="-3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understanding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Arial Unicode MS"/>
                <a:cs typeface="Arial Unicode MS"/>
              </a:rPr>
              <a:t>of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Arial Unicode MS"/>
                <a:cs typeface="Arial Unicode MS"/>
              </a:rPr>
              <a:t>the </a:t>
            </a:r>
            <a:r>
              <a:rPr sz="1000" spc="-26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15" dirty="0">
                <a:solidFill>
                  <a:srgbClr val="FFFFFF"/>
                </a:solidFill>
                <a:latin typeface="Arial Unicode MS"/>
                <a:cs typeface="Arial Unicode MS"/>
              </a:rPr>
              <a:t>Commercial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department.</a:t>
            </a:r>
            <a:endParaRPr sz="1000" dirty="0">
              <a:latin typeface="Arial Unicode MS"/>
              <a:cs typeface="Arial Unicode MS"/>
            </a:endParaRPr>
          </a:p>
          <a:p>
            <a:pPr marL="93980">
              <a:lnSpc>
                <a:spcPct val="100000"/>
              </a:lnSpc>
              <a:spcBef>
                <a:spcPts val="160"/>
              </a:spcBef>
            </a:pPr>
            <a:r>
              <a:rPr sz="1000" b="1" spc="-15" dirty="0">
                <a:solidFill>
                  <a:srgbClr val="042D61"/>
                </a:solidFill>
                <a:latin typeface="Tahoma"/>
                <a:cs typeface="Tahoma"/>
              </a:rPr>
              <a:t>Description:</a:t>
            </a:r>
            <a:endParaRPr lang="en-GB" sz="1000" b="1" dirty="0">
              <a:latin typeface="Tahoma"/>
              <a:cs typeface="Tahoma"/>
            </a:endParaRPr>
          </a:p>
          <a:p>
            <a:pPr marL="93980">
              <a:lnSpc>
                <a:spcPct val="100000"/>
              </a:lnSpc>
              <a:spcBef>
                <a:spcPts val="160"/>
              </a:spcBef>
            </a:pPr>
            <a:r>
              <a:rPr sz="1000" spc="15" dirty="0">
                <a:solidFill>
                  <a:srgbClr val="FFFFFF"/>
                </a:solidFill>
                <a:latin typeface="Arial Unicode MS"/>
                <a:cs typeface="Arial Unicode MS"/>
              </a:rPr>
              <a:t>Deliver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Unicode MS"/>
                <a:cs typeface="Arial Unicode MS"/>
              </a:rPr>
              <a:t>a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seminar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Arial Unicode MS"/>
                <a:cs typeface="Arial Unicode MS"/>
              </a:rPr>
              <a:t>on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the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role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Arial Unicode MS"/>
                <a:cs typeface="Arial Unicode MS"/>
              </a:rPr>
              <a:t>the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commercial </a:t>
            </a:r>
            <a:r>
              <a:rPr sz="1000" spc="-2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Arial Unicode MS"/>
                <a:cs typeface="Arial Unicode MS"/>
              </a:rPr>
              <a:t>department </a:t>
            </a:r>
            <a:r>
              <a:rPr sz="1000" spc="5" dirty="0">
                <a:solidFill>
                  <a:srgbClr val="FFFFFF"/>
                </a:solidFill>
                <a:latin typeface="Arial Unicode MS"/>
                <a:cs typeface="Arial Unicode MS"/>
              </a:rPr>
              <a:t>plays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in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housebuilding </a:t>
            </a:r>
            <a:r>
              <a:rPr sz="1000" spc="45" dirty="0">
                <a:solidFill>
                  <a:srgbClr val="FFFFFF"/>
                </a:solidFill>
                <a:latin typeface="Arial Unicode MS"/>
                <a:cs typeface="Arial Unicode MS"/>
              </a:rPr>
              <a:t>with </a:t>
            </a:r>
            <a:r>
              <a:rPr sz="1000" spc="-5" dirty="0">
                <a:solidFill>
                  <a:srgbClr val="FFFFFF"/>
                </a:solidFill>
                <a:latin typeface="Arial Unicode MS"/>
                <a:cs typeface="Arial Unicode MS"/>
              </a:rPr>
              <a:t>a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Unicode MS"/>
                <a:cs typeface="Arial Unicode MS"/>
              </a:rPr>
              <a:t>Q&amp;A.</a:t>
            </a:r>
            <a:endParaRPr sz="1000" dirty="0">
              <a:latin typeface="Arial Unicode MS"/>
              <a:cs typeface="Arial Unicode MS"/>
            </a:endParaRPr>
          </a:p>
          <a:p>
            <a:pPr marL="93980">
              <a:lnSpc>
                <a:spcPct val="100000"/>
              </a:lnSpc>
              <a:spcBef>
                <a:spcPts val="160"/>
              </a:spcBef>
            </a:pPr>
            <a:r>
              <a:rPr sz="1000" b="1" spc="-20" dirty="0">
                <a:solidFill>
                  <a:srgbClr val="042D61"/>
                </a:solidFill>
                <a:latin typeface="Tahoma"/>
                <a:cs typeface="Tahoma"/>
              </a:rPr>
              <a:t>Wha</a:t>
            </a:r>
            <a:r>
              <a:rPr sz="1000" b="1" spc="-10" dirty="0">
                <a:solidFill>
                  <a:srgbClr val="042D61"/>
                </a:solidFill>
                <a:latin typeface="Tahoma"/>
                <a:cs typeface="Tahoma"/>
              </a:rPr>
              <a:t>t</a:t>
            </a:r>
            <a:r>
              <a:rPr sz="1000" b="1" spc="-40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1000" b="1" spc="-5" dirty="0">
                <a:solidFill>
                  <a:srgbClr val="042D61"/>
                </a:solidFill>
                <a:latin typeface="Tahoma"/>
                <a:cs typeface="Tahoma"/>
              </a:rPr>
              <a:t>yo</a:t>
            </a:r>
            <a:r>
              <a:rPr sz="1000" b="1" dirty="0">
                <a:solidFill>
                  <a:srgbClr val="042D61"/>
                </a:solidFill>
                <a:latin typeface="Tahoma"/>
                <a:cs typeface="Tahoma"/>
              </a:rPr>
              <a:t>u</a:t>
            </a:r>
            <a:r>
              <a:rPr sz="1000" b="1" spc="-40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1000" b="1" spc="-25" dirty="0">
                <a:solidFill>
                  <a:srgbClr val="042D61"/>
                </a:solidFill>
                <a:latin typeface="Tahoma"/>
                <a:cs typeface="Tahoma"/>
              </a:rPr>
              <a:t>need:</a:t>
            </a:r>
            <a:endParaRPr lang="en-GB" sz="1000" b="1" dirty="0">
              <a:latin typeface="Tahoma"/>
              <a:cs typeface="Tahoma"/>
            </a:endParaRPr>
          </a:p>
          <a:p>
            <a:pPr marL="93980">
              <a:lnSpc>
                <a:spcPct val="100000"/>
              </a:lnSpc>
              <a:spcBef>
                <a:spcPts val="160"/>
              </a:spcBef>
            </a:pPr>
            <a:r>
              <a:rPr sz="1000" spc="-40" dirty="0">
                <a:solidFill>
                  <a:srgbClr val="FFFFFF"/>
                </a:solidFill>
                <a:latin typeface="Arial Unicode MS"/>
                <a:cs typeface="Arial Unicode MS"/>
              </a:rPr>
              <a:t>A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presenter,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this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could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be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someone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60" dirty="0">
                <a:solidFill>
                  <a:srgbClr val="FFFFFF"/>
                </a:solidFill>
                <a:latin typeface="Arial Unicode MS"/>
                <a:cs typeface="Arial Unicode MS"/>
              </a:rPr>
              <a:t>from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0" dirty="0">
                <a:solidFill>
                  <a:srgbClr val="FFFFFF"/>
                </a:solidFill>
                <a:latin typeface="Arial Unicode MS"/>
                <a:cs typeface="Arial Unicode MS"/>
              </a:rPr>
              <a:t>the </a:t>
            </a:r>
            <a:r>
              <a:rPr sz="1000" spc="-2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commercial </a:t>
            </a:r>
            <a:r>
              <a:rPr sz="1000" spc="40" dirty="0">
                <a:solidFill>
                  <a:srgbClr val="FFFFFF"/>
                </a:solidFill>
                <a:latin typeface="Arial Unicode MS"/>
                <a:cs typeface="Arial Unicode MS"/>
              </a:rPr>
              <a:t>department </a:t>
            </a:r>
            <a:r>
              <a:rPr sz="1000" spc="55" dirty="0">
                <a:solidFill>
                  <a:srgbClr val="FFFFFF"/>
                </a:solidFill>
                <a:latin typeface="Arial Unicode MS"/>
                <a:cs typeface="Arial Unicode MS"/>
              </a:rPr>
              <a:t>to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deliver </a:t>
            </a:r>
            <a:r>
              <a:rPr sz="1000" spc="-5" dirty="0">
                <a:solidFill>
                  <a:srgbClr val="FFFFFF"/>
                </a:solidFill>
                <a:latin typeface="Arial Unicode MS"/>
                <a:cs typeface="Arial Unicode MS"/>
              </a:rPr>
              <a:t>a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presentation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and</a:t>
            </a:r>
            <a:r>
              <a:rPr sz="1000" spc="-2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answer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15" dirty="0">
                <a:solidFill>
                  <a:srgbClr val="FFFFFF"/>
                </a:solidFill>
                <a:latin typeface="Arial Unicode MS"/>
                <a:cs typeface="Arial Unicode MS"/>
              </a:rPr>
              <a:t>questions.</a:t>
            </a:r>
            <a:endParaRPr sz="1000" dirty="0">
              <a:latin typeface="Arial Unicode MS"/>
              <a:cs typeface="Arial Unicode MS"/>
            </a:endParaRPr>
          </a:p>
          <a:p>
            <a:pPr marL="93980">
              <a:lnSpc>
                <a:spcPct val="100000"/>
              </a:lnSpc>
              <a:spcBef>
                <a:spcPts val="160"/>
              </a:spcBef>
            </a:pPr>
            <a:r>
              <a:rPr sz="1000" b="1" spc="-10" dirty="0">
                <a:solidFill>
                  <a:srgbClr val="042D61"/>
                </a:solidFill>
                <a:latin typeface="Tahoma"/>
                <a:cs typeface="Tahoma"/>
              </a:rPr>
              <a:t>Activit</a:t>
            </a:r>
            <a:r>
              <a:rPr sz="1000" b="1" spc="-5" dirty="0">
                <a:solidFill>
                  <a:srgbClr val="042D61"/>
                </a:solidFill>
                <a:latin typeface="Tahoma"/>
                <a:cs typeface="Tahoma"/>
              </a:rPr>
              <a:t>y</a:t>
            </a:r>
            <a:r>
              <a:rPr sz="1000" b="1" spc="-40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1000" b="1" spc="-10" dirty="0">
                <a:solidFill>
                  <a:srgbClr val="042D61"/>
                </a:solidFill>
                <a:latin typeface="Tahoma"/>
                <a:cs typeface="Tahoma"/>
              </a:rPr>
              <a:t>Duration:</a:t>
            </a:r>
            <a:endParaRPr lang="en-GB" sz="1000" b="1" dirty="0">
              <a:latin typeface="Tahoma"/>
              <a:cs typeface="Tahoma"/>
            </a:endParaRPr>
          </a:p>
          <a:p>
            <a:pPr marL="93980">
              <a:lnSpc>
                <a:spcPct val="100000"/>
              </a:lnSpc>
              <a:spcBef>
                <a:spcPts val="160"/>
              </a:spcBef>
            </a:pPr>
            <a:r>
              <a:rPr sz="1000" spc="5" dirty="0">
                <a:solidFill>
                  <a:srgbClr val="FFFFFF"/>
                </a:solidFill>
                <a:latin typeface="Arial Unicode MS"/>
                <a:cs typeface="Arial Unicode MS"/>
              </a:rPr>
              <a:t>45</a:t>
            </a:r>
            <a:r>
              <a:rPr sz="1000" spc="-3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Arial Unicode MS"/>
                <a:cs typeface="Arial Unicode MS"/>
              </a:rPr>
              <a:t>min</a:t>
            </a:r>
            <a:r>
              <a:rPr sz="1000" spc="-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including</a:t>
            </a:r>
            <a:r>
              <a:rPr sz="1000" spc="-3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Unicode MS"/>
                <a:cs typeface="Arial Unicode MS"/>
              </a:rPr>
              <a:t>Q&amp;A.</a:t>
            </a:r>
            <a:endParaRPr sz="1000" dirty="0">
              <a:latin typeface="Arial Unicode MS"/>
              <a:cs typeface="Arial Unicode MS"/>
            </a:endParaRPr>
          </a:p>
          <a:p>
            <a:pPr marL="93980">
              <a:lnSpc>
                <a:spcPct val="100000"/>
              </a:lnSpc>
              <a:spcBef>
                <a:spcPts val="155"/>
              </a:spcBef>
            </a:pPr>
            <a:r>
              <a:rPr sz="1000" b="1" dirty="0">
                <a:solidFill>
                  <a:srgbClr val="042D61"/>
                </a:solidFill>
                <a:latin typeface="Tahoma"/>
                <a:cs typeface="Tahoma"/>
              </a:rPr>
              <a:t>Further</a:t>
            </a:r>
            <a:r>
              <a:rPr sz="1000" b="1" spc="-40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1000" b="1" spc="-15" dirty="0">
                <a:solidFill>
                  <a:srgbClr val="042D61"/>
                </a:solidFill>
                <a:latin typeface="Tahoma"/>
                <a:cs typeface="Tahoma"/>
              </a:rPr>
              <a:t>Action:</a:t>
            </a:r>
            <a:endParaRPr lang="en-GB" sz="1000" b="1" dirty="0">
              <a:latin typeface="Tahoma"/>
              <a:cs typeface="Tahoma"/>
            </a:endParaRPr>
          </a:p>
          <a:p>
            <a:pPr marL="93980">
              <a:lnSpc>
                <a:spcPct val="100000"/>
              </a:lnSpc>
              <a:spcBef>
                <a:spcPts val="155"/>
              </a:spcBef>
            </a:pP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Hold </a:t>
            </a:r>
            <a:r>
              <a:rPr sz="1000" spc="-5" dirty="0">
                <a:solidFill>
                  <a:srgbClr val="FFFFFF"/>
                </a:solidFill>
                <a:latin typeface="Arial Unicode MS"/>
                <a:cs typeface="Arial Unicode MS"/>
              </a:rPr>
              <a:t>a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session </a:t>
            </a:r>
            <a:r>
              <a:rPr sz="1000" spc="45" dirty="0">
                <a:solidFill>
                  <a:srgbClr val="FFFFFF"/>
                </a:solidFill>
                <a:latin typeface="Arial Unicode MS"/>
                <a:cs typeface="Arial Unicode MS"/>
              </a:rPr>
              <a:t>with </a:t>
            </a:r>
            <a:r>
              <a:rPr sz="1000" spc="-5" dirty="0">
                <a:solidFill>
                  <a:srgbClr val="FFFFFF"/>
                </a:solidFill>
                <a:latin typeface="Arial Unicode MS"/>
                <a:cs typeface="Arial Unicode MS"/>
              </a:rPr>
              <a:t>a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commercial </a:t>
            </a:r>
            <a:r>
              <a:rPr sz="1000" spc="10" dirty="0">
                <a:solidFill>
                  <a:srgbClr val="FFFFFF"/>
                </a:solidFill>
                <a:latin typeface="Arial Unicode MS"/>
                <a:cs typeface="Arial Unicode MS"/>
              </a:rPr>
              <a:t>task </a:t>
            </a:r>
            <a:r>
              <a:rPr sz="1000" spc="25" dirty="0">
                <a:solidFill>
                  <a:srgbClr val="FFFFFF"/>
                </a:solidFill>
                <a:latin typeface="Arial Unicode MS"/>
                <a:cs typeface="Arial Unicode MS"/>
              </a:rPr>
              <a:t>later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the </a:t>
            </a:r>
            <a:r>
              <a:rPr sz="1000" spc="10" dirty="0">
                <a:solidFill>
                  <a:srgbClr val="FFFFFF"/>
                </a:solidFill>
                <a:latin typeface="Arial Unicode MS"/>
                <a:cs typeface="Arial Unicode MS"/>
              </a:rPr>
              <a:t>same day </a:t>
            </a:r>
            <a:r>
              <a:rPr sz="1000" spc="-15" dirty="0">
                <a:solidFill>
                  <a:srgbClr val="FFFFFF"/>
                </a:solidFill>
                <a:latin typeface="Arial Unicode MS"/>
                <a:cs typeface="Arial Unicode MS"/>
              </a:rPr>
              <a:t>e.g. </a:t>
            </a:r>
            <a:r>
              <a:rPr sz="1000" spc="-5" dirty="0">
                <a:solidFill>
                  <a:srgbClr val="FFFFFF"/>
                </a:solidFill>
                <a:latin typeface="Arial Unicode MS"/>
                <a:cs typeface="Arial Unicode MS"/>
              </a:rPr>
              <a:t>a </a:t>
            </a:r>
            <a:r>
              <a:rPr sz="1000" spc="30" dirty="0">
                <a:solidFill>
                  <a:srgbClr val="FFFFFF"/>
                </a:solidFill>
                <a:latin typeface="Arial Unicode MS"/>
                <a:cs typeface="Arial Unicode MS"/>
              </a:rPr>
              <a:t>tendering </a:t>
            </a:r>
            <a:r>
              <a:rPr sz="1000" spc="55" dirty="0">
                <a:solidFill>
                  <a:srgbClr val="FFFFFF"/>
                </a:solidFill>
                <a:latin typeface="Arial Unicode MS"/>
                <a:cs typeface="Arial Unicode MS"/>
              </a:rPr>
              <a:t>or </a:t>
            </a:r>
            <a:r>
              <a:rPr sz="1000" spc="10" dirty="0">
                <a:solidFill>
                  <a:srgbClr val="FFFFFF"/>
                </a:solidFill>
                <a:latin typeface="Arial Unicode MS"/>
                <a:cs typeface="Arial Unicode MS"/>
              </a:rPr>
              <a:t>costing </a:t>
            </a:r>
            <a:r>
              <a:rPr sz="1000" spc="1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dirty="0">
                <a:solidFill>
                  <a:srgbClr val="FFFFFF"/>
                </a:solidFill>
                <a:latin typeface="Arial Unicode MS"/>
                <a:cs typeface="Arial Unicode MS"/>
              </a:rPr>
              <a:t>exercise</a:t>
            </a:r>
            <a:r>
              <a:rPr sz="1000" spc="-2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Arial Unicode MS"/>
                <a:cs typeface="Arial Unicode MS"/>
              </a:rPr>
              <a:t>on</a:t>
            </a:r>
            <a:r>
              <a:rPr sz="1000" spc="-2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the</a:t>
            </a:r>
            <a:r>
              <a:rPr sz="1000" spc="-1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20" dirty="0">
                <a:solidFill>
                  <a:srgbClr val="FFFFFF"/>
                </a:solidFill>
                <a:latin typeface="Arial Unicode MS"/>
                <a:cs typeface="Arial Unicode MS"/>
              </a:rPr>
              <a:t>materials</a:t>
            </a:r>
            <a:r>
              <a:rPr sz="1000" spc="-2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required</a:t>
            </a:r>
            <a:r>
              <a:rPr sz="1000" spc="-2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Arial Unicode MS"/>
                <a:cs typeface="Arial Unicode MS"/>
              </a:rPr>
              <a:t>to</a:t>
            </a:r>
            <a:r>
              <a:rPr sz="1000" spc="-1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35" dirty="0">
                <a:solidFill>
                  <a:srgbClr val="FFFFFF"/>
                </a:solidFill>
                <a:latin typeface="Arial Unicode MS"/>
                <a:cs typeface="Arial Unicode MS"/>
              </a:rPr>
              <a:t>build</a:t>
            </a:r>
            <a:r>
              <a:rPr sz="1000" spc="-2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Unicode MS"/>
                <a:cs typeface="Arial Unicode MS"/>
              </a:rPr>
              <a:t>a </a:t>
            </a:r>
            <a:r>
              <a:rPr sz="1000" spc="-265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000" spc="10" dirty="0">
                <a:solidFill>
                  <a:srgbClr val="FFFFFF"/>
                </a:solidFill>
                <a:latin typeface="Arial Unicode MS"/>
                <a:cs typeface="Arial Unicode MS"/>
              </a:rPr>
              <a:t>house.</a:t>
            </a:r>
            <a:endParaRPr sz="1000" dirty="0">
              <a:latin typeface="Arial Unicode MS"/>
              <a:cs typeface="Arial Unicode M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C48826-267E-41EC-BE84-0C28AF6E4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80326"/>
            <a:ext cx="9723963" cy="8961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0D083E-10E2-448F-812A-EF3716375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223" y="6541947"/>
            <a:ext cx="2712955" cy="84741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0400" y="2111222"/>
            <a:ext cx="3263900" cy="284177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24400" y="2111222"/>
            <a:ext cx="5080000" cy="284177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51006" y="1180598"/>
            <a:ext cx="3625850" cy="3105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787400" algn="l"/>
              </a:tabLst>
            </a:pPr>
            <a:r>
              <a:rPr b="0" spc="10" dirty="0">
                <a:latin typeface="Arial Unicode MS"/>
                <a:cs typeface="Arial Unicode MS"/>
              </a:rPr>
              <a:t>2.</a:t>
            </a:r>
            <a:r>
              <a:rPr b="0" spc="25" dirty="0">
                <a:latin typeface="Arial Unicode MS"/>
                <a:cs typeface="Arial Unicode MS"/>
              </a:rPr>
              <a:t>1</a:t>
            </a:r>
            <a:r>
              <a:rPr b="0" dirty="0">
                <a:latin typeface="Arial Unicode MS"/>
                <a:cs typeface="Arial Unicode MS"/>
              </a:rPr>
              <a:t>	</a:t>
            </a:r>
            <a:r>
              <a:rPr spc="5" dirty="0"/>
              <a:t>Appendi</a:t>
            </a:r>
            <a:r>
              <a:rPr spc="10" dirty="0"/>
              <a:t>x</a:t>
            </a:r>
            <a:r>
              <a:rPr spc="-65" dirty="0"/>
              <a:t> </a:t>
            </a:r>
            <a:r>
              <a:rPr spc="-114" dirty="0"/>
              <a:t>2</a:t>
            </a:r>
            <a:r>
              <a:rPr spc="-65" dirty="0"/>
              <a:t> </a:t>
            </a:r>
            <a:r>
              <a:rPr spc="-200" dirty="0"/>
              <a:t>-</a:t>
            </a:r>
            <a:r>
              <a:rPr spc="-65" dirty="0"/>
              <a:t> </a:t>
            </a:r>
            <a:r>
              <a:rPr spc="5" dirty="0"/>
              <a:t>Timetables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46285" y="1755661"/>
            <a:ext cx="1567815" cy="226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00" b="1" spc="-30" dirty="0">
                <a:solidFill>
                  <a:srgbClr val="042D61"/>
                </a:solidFill>
                <a:latin typeface="Tahoma"/>
                <a:cs typeface="Tahoma"/>
              </a:rPr>
              <a:t>Tw</a:t>
            </a:r>
            <a:r>
              <a:rPr sz="1300" b="1" spc="-20" dirty="0">
                <a:solidFill>
                  <a:srgbClr val="042D61"/>
                </a:solidFill>
                <a:latin typeface="Tahoma"/>
                <a:cs typeface="Tahoma"/>
              </a:rPr>
              <a:t>o</a:t>
            </a:r>
            <a:r>
              <a:rPr sz="1300" b="1" spc="-45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1300" b="1" dirty="0">
                <a:solidFill>
                  <a:srgbClr val="042D61"/>
                </a:solidFill>
                <a:latin typeface="Tahoma"/>
                <a:cs typeface="Tahoma"/>
              </a:rPr>
              <a:t>da</a:t>
            </a:r>
            <a:r>
              <a:rPr sz="1300" b="1" spc="5" dirty="0">
                <a:solidFill>
                  <a:srgbClr val="042D61"/>
                </a:solidFill>
                <a:latin typeface="Tahoma"/>
                <a:cs typeface="Tahoma"/>
              </a:rPr>
              <a:t>y</a:t>
            </a:r>
            <a:r>
              <a:rPr sz="1300" b="1" spc="-45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1300" b="1" spc="10" dirty="0">
                <a:solidFill>
                  <a:srgbClr val="042D61"/>
                </a:solidFill>
                <a:latin typeface="Tahoma"/>
                <a:cs typeface="Tahoma"/>
              </a:rPr>
              <a:t>timetable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35300" y="1755661"/>
            <a:ext cx="1703705" cy="226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00" b="1" dirty="0">
                <a:solidFill>
                  <a:srgbClr val="042D61"/>
                </a:solidFill>
                <a:latin typeface="Tahoma"/>
                <a:cs typeface="Tahoma"/>
              </a:rPr>
              <a:t>Three</a:t>
            </a:r>
            <a:r>
              <a:rPr sz="1300" b="1" spc="-75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1300" b="1" spc="5" dirty="0">
                <a:solidFill>
                  <a:srgbClr val="042D61"/>
                </a:solidFill>
                <a:latin typeface="Tahoma"/>
                <a:cs typeface="Tahoma"/>
              </a:rPr>
              <a:t>day</a:t>
            </a:r>
            <a:r>
              <a:rPr sz="1300" b="1" spc="-70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1300" b="1" spc="10" dirty="0">
                <a:solidFill>
                  <a:srgbClr val="042D61"/>
                </a:solidFill>
                <a:latin typeface="Tahoma"/>
                <a:cs typeface="Tahoma"/>
              </a:rPr>
              <a:t>timetable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6285" y="5113429"/>
            <a:ext cx="9077325" cy="1195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91135">
              <a:lnSpc>
                <a:spcPct val="116300"/>
              </a:lnSpc>
              <a:spcBef>
                <a:spcPts val="95"/>
              </a:spcBef>
            </a:pPr>
            <a:r>
              <a:rPr sz="1100" spc="10" dirty="0">
                <a:latin typeface="Arial Unicode MS"/>
                <a:cs typeface="Arial Unicode MS"/>
              </a:rPr>
              <a:t>Choose</a:t>
            </a:r>
            <a:r>
              <a:rPr sz="1100" spc="-15" dirty="0">
                <a:latin typeface="Arial Unicode MS"/>
                <a:cs typeface="Arial Unicode MS"/>
              </a:rPr>
              <a:t> </a:t>
            </a:r>
            <a:r>
              <a:rPr sz="1100" spc="50" dirty="0">
                <a:latin typeface="Arial Unicode MS"/>
                <a:cs typeface="Arial Unicode MS"/>
              </a:rPr>
              <a:t>the</a:t>
            </a:r>
            <a:r>
              <a:rPr sz="1100" spc="-15" dirty="0">
                <a:latin typeface="Arial Unicode MS"/>
                <a:cs typeface="Arial Unicode MS"/>
              </a:rPr>
              <a:t> </a:t>
            </a:r>
            <a:r>
              <a:rPr sz="1100" spc="40" dirty="0">
                <a:latin typeface="Arial Unicode MS"/>
                <a:cs typeface="Arial Unicode MS"/>
              </a:rPr>
              <a:t>length</a:t>
            </a:r>
            <a:r>
              <a:rPr sz="1100" spc="-15" dirty="0">
                <a:latin typeface="Arial Unicode MS"/>
                <a:cs typeface="Arial Unicode MS"/>
              </a:rPr>
              <a:t> </a:t>
            </a:r>
            <a:r>
              <a:rPr sz="1100" spc="45" dirty="0">
                <a:latin typeface="Arial Unicode MS"/>
                <a:cs typeface="Arial Unicode MS"/>
              </a:rPr>
              <a:t>and</a:t>
            </a:r>
            <a:r>
              <a:rPr sz="1100" spc="-15" dirty="0">
                <a:latin typeface="Arial Unicode MS"/>
                <a:cs typeface="Arial Unicode MS"/>
              </a:rPr>
              <a:t> </a:t>
            </a:r>
            <a:r>
              <a:rPr sz="1100" spc="45" dirty="0">
                <a:latin typeface="Arial Unicode MS"/>
                <a:cs typeface="Arial Unicode MS"/>
              </a:rPr>
              <a:t>content</a:t>
            </a:r>
            <a:r>
              <a:rPr sz="1100" spc="-15" dirty="0">
                <a:latin typeface="Arial Unicode MS"/>
                <a:cs typeface="Arial Unicode MS"/>
              </a:rPr>
              <a:t> </a:t>
            </a:r>
            <a:r>
              <a:rPr sz="1100" spc="65" dirty="0">
                <a:latin typeface="Arial Unicode MS"/>
                <a:cs typeface="Arial Unicode MS"/>
              </a:rPr>
              <a:t>of</a:t>
            </a:r>
            <a:r>
              <a:rPr sz="1100" spc="-15" dirty="0">
                <a:latin typeface="Arial Unicode MS"/>
                <a:cs typeface="Arial Unicode MS"/>
              </a:rPr>
              <a:t> </a:t>
            </a:r>
            <a:r>
              <a:rPr sz="1100" spc="50" dirty="0">
                <a:latin typeface="Arial Unicode MS"/>
                <a:cs typeface="Arial Unicode MS"/>
              </a:rPr>
              <a:t>your</a:t>
            </a:r>
            <a:r>
              <a:rPr sz="1100" spc="-15" dirty="0">
                <a:latin typeface="Arial Unicode MS"/>
                <a:cs typeface="Arial Unicode MS"/>
              </a:rPr>
              <a:t> </a:t>
            </a:r>
            <a:r>
              <a:rPr sz="1100" spc="-80" dirty="0">
                <a:latin typeface="Arial Unicode MS"/>
                <a:cs typeface="Arial Unicode MS"/>
              </a:rPr>
              <a:t>VWEX</a:t>
            </a:r>
            <a:r>
              <a:rPr sz="1100" spc="-15" dirty="0">
                <a:latin typeface="Arial Unicode MS"/>
                <a:cs typeface="Arial Unicode MS"/>
              </a:rPr>
              <a:t> </a:t>
            </a:r>
            <a:r>
              <a:rPr sz="1100" spc="55" dirty="0">
                <a:latin typeface="Arial Unicode MS"/>
                <a:cs typeface="Arial Unicode MS"/>
              </a:rPr>
              <a:t>programme</a:t>
            </a:r>
            <a:r>
              <a:rPr sz="1100" spc="-15" dirty="0">
                <a:latin typeface="Arial Unicode MS"/>
                <a:cs typeface="Arial Unicode MS"/>
              </a:rPr>
              <a:t> </a:t>
            </a:r>
            <a:r>
              <a:rPr sz="1100" spc="70" dirty="0">
                <a:latin typeface="Arial Unicode MS"/>
                <a:cs typeface="Arial Unicode MS"/>
              </a:rPr>
              <a:t>to</a:t>
            </a:r>
            <a:r>
              <a:rPr sz="1100" spc="-15" dirty="0">
                <a:latin typeface="Arial Unicode MS"/>
                <a:cs typeface="Arial Unicode MS"/>
              </a:rPr>
              <a:t> </a:t>
            </a:r>
            <a:r>
              <a:rPr sz="1100" spc="35" dirty="0">
                <a:latin typeface="Arial Unicode MS"/>
                <a:cs typeface="Arial Unicode MS"/>
              </a:rPr>
              <a:t>suit</a:t>
            </a:r>
            <a:r>
              <a:rPr sz="1100" spc="-15" dirty="0">
                <a:latin typeface="Arial Unicode MS"/>
                <a:cs typeface="Arial Unicode MS"/>
              </a:rPr>
              <a:t> </a:t>
            </a:r>
            <a:r>
              <a:rPr sz="1100" spc="65" dirty="0">
                <a:latin typeface="Arial Unicode MS"/>
                <a:cs typeface="Arial Unicode MS"/>
              </a:rPr>
              <a:t>both</a:t>
            </a:r>
            <a:r>
              <a:rPr sz="1100" spc="-15" dirty="0">
                <a:latin typeface="Arial Unicode MS"/>
                <a:cs typeface="Arial Unicode MS"/>
              </a:rPr>
              <a:t> </a:t>
            </a:r>
            <a:r>
              <a:rPr sz="1100" spc="50" dirty="0">
                <a:latin typeface="Arial Unicode MS"/>
                <a:cs typeface="Arial Unicode MS"/>
              </a:rPr>
              <a:t>your</a:t>
            </a:r>
            <a:r>
              <a:rPr sz="1100" spc="-15" dirty="0">
                <a:latin typeface="Arial Unicode MS"/>
                <a:cs typeface="Arial Unicode MS"/>
              </a:rPr>
              <a:t> </a:t>
            </a:r>
            <a:r>
              <a:rPr sz="1100" spc="40" dirty="0">
                <a:latin typeface="Arial Unicode MS"/>
                <a:cs typeface="Arial Unicode MS"/>
              </a:rPr>
              <a:t>organisation</a:t>
            </a:r>
            <a:r>
              <a:rPr sz="1100" spc="-15" dirty="0">
                <a:latin typeface="Arial Unicode MS"/>
                <a:cs typeface="Arial Unicode MS"/>
              </a:rPr>
              <a:t> </a:t>
            </a:r>
            <a:r>
              <a:rPr sz="1100" spc="45" dirty="0">
                <a:latin typeface="Arial Unicode MS"/>
                <a:cs typeface="Arial Unicode MS"/>
              </a:rPr>
              <a:t>and</a:t>
            </a:r>
            <a:r>
              <a:rPr sz="1100" spc="-15" dirty="0">
                <a:latin typeface="Arial Unicode MS"/>
                <a:cs typeface="Arial Unicode MS"/>
              </a:rPr>
              <a:t> </a:t>
            </a:r>
            <a:r>
              <a:rPr sz="1100" spc="50" dirty="0">
                <a:latin typeface="Arial Unicode MS"/>
                <a:cs typeface="Arial Unicode MS"/>
              </a:rPr>
              <a:t>your</a:t>
            </a:r>
            <a:r>
              <a:rPr sz="1100" spc="-15" dirty="0">
                <a:latin typeface="Arial Unicode MS"/>
                <a:cs typeface="Arial Unicode MS"/>
              </a:rPr>
              <a:t> </a:t>
            </a:r>
            <a:r>
              <a:rPr sz="1100" spc="30" dirty="0">
                <a:latin typeface="Arial Unicode MS"/>
                <a:cs typeface="Arial Unicode MS"/>
              </a:rPr>
              <a:t>participants.</a:t>
            </a:r>
            <a:r>
              <a:rPr sz="1100" spc="-15" dirty="0">
                <a:latin typeface="Arial Unicode MS"/>
                <a:cs typeface="Arial Unicode MS"/>
              </a:rPr>
              <a:t> </a:t>
            </a:r>
            <a:r>
              <a:rPr sz="1100" spc="35" dirty="0">
                <a:latin typeface="Arial Unicode MS"/>
                <a:cs typeface="Arial Unicode MS"/>
              </a:rPr>
              <a:t>If</a:t>
            </a:r>
            <a:r>
              <a:rPr sz="1100" spc="-15" dirty="0">
                <a:latin typeface="Arial Unicode MS"/>
                <a:cs typeface="Arial Unicode MS"/>
              </a:rPr>
              <a:t> </a:t>
            </a:r>
            <a:r>
              <a:rPr sz="1100" spc="40" dirty="0">
                <a:latin typeface="Arial Unicode MS"/>
                <a:cs typeface="Arial Unicode MS"/>
              </a:rPr>
              <a:t>you</a:t>
            </a:r>
            <a:r>
              <a:rPr sz="1100" spc="-15" dirty="0">
                <a:latin typeface="Arial Unicode MS"/>
                <a:cs typeface="Arial Unicode MS"/>
              </a:rPr>
              <a:t> </a:t>
            </a:r>
            <a:r>
              <a:rPr sz="1100" spc="30" dirty="0">
                <a:latin typeface="Arial Unicode MS"/>
                <a:cs typeface="Arial Unicode MS"/>
              </a:rPr>
              <a:t>are</a:t>
            </a:r>
            <a:r>
              <a:rPr sz="1100" spc="-15" dirty="0">
                <a:latin typeface="Arial Unicode MS"/>
                <a:cs typeface="Arial Unicode MS"/>
              </a:rPr>
              <a:t> </a:t>
            </a:r>
            <a:r>
              <a:rPr sz="1100" spc="45" dirty="0">
                <a:latin typeface="Arial Unicode MS"/>
                <a:cs typeface="Arial Unicode MS"/>
              </a:rPr>
              <a:t>working</a:t>
            </a:r>
            <a:r>
              <a:rPr sz="1100" spc="-15" dirty="0">
                <a:latin typeface="Arial Unicode MS"/>
                <a:cs typeface="Arial Unicode MS"/>
              </a:rPr>
              <a:t> </a:t>
            </a:r>
            <a:r>
              <a:rPr sz="1100" spc="60" dirty="0">
                <a:latin typeface="Arial Unicode MS"/>
                <a:cs typeface="Arial Unicode MS"/>
              </a:rPr>
              <a:t>with</a:t>
            </a:r>
            <a:r>
              <a:rPr sz="1100" spc="-15" dirty="0">
                <a:latin typeface="Arial Unicode MS"/>
                <a:cs typeface="Arial Unicode MS"/>
              </a:rPr>
              <a:t> </a:t>
            </a:r>
            <a:r>
              <a:rPr sz="1100" spc="5" dirty="0">
                <a:latin typeface="Arial Unicode MS"/>
                <a:cs typeface="Arial Unicode MS"/>
              </a:rPr>
              <a:t>a </a:t>
            </a:r>
            <a:r>
              <a:rPr sz="1100" spc="10" dirty="0">
                <a:latin typeface="Arial Unicode MS"/>
                <a:cs typeface="Arial Unicode MS"/>
              </a:rPr>
              <a:t> </a:t>
            </a:r>
            <a:r>
              <a:rPr sz="1100" spc="40" dirty="0">
                <a:latin typeface="Arial Unicode MS"/>
                <a:cs typeface="Arial Unicode MS"/>
              </a:rPr>
              <a:t>particular</a:t>
            </a:r>
            <a:r>
              <a:rPr sz="1100" spc="-20" dirty="0">
                <a:latin typeface="Arial Unicode MS"/>
                <a:cs typeface="Arial Unicode MS"/>
              </a:rPr>
              <a:t> </a:t>
            </a:r>
            <a:r>
              <a:rPr sz="1100" spc="25" dirty="0">
                <a:latin typeface="Arial Unicode MS"/>
                <a:cs typeface="Arial Unicode MS"/>
              </a:rPr>
              <a:t>school/college</a:t>
            </a:r>
            <a:r>
              <a:rPr sz="1100" spc="-20" dirty="0">
                <a:latin typeface="Arial Unicode MS"/>
                <a:cs typeface="Arial Unicode MS"/>
              </a:rPr>
              <a:t> </a:t>
            </a:r>
            <a:r>
              <a:rPr sz="1100" spc="40" dirty="0">
                <a:latin typeface="Arial Unicode MS"/>
                <a:cs typeface="Arial Unicode MS"/>
              </a:rPr>
              <a:t>you</a:t>
            </a:r>
            <a:r>
              <a:rPr sz="1100" spc="-20" dirty="0">
                <a:latin typeface="Arial Unicode MS"/>
                <a:cs typeface="Arial Unicode MS"/>
              </a:rPr>
              <a:t> </a:t>
            </a:r>
            <a:r>
              <a:rPr sz="1100" spc="40" dirty="0">
                <a:latin typeface="Arial Unicode MS"/>
                <a:cs typeface="Arial Unicode MS"/>
              </a:rPr>
              <a:t>may</a:t>
            </a:r>
            <a:r>
              <a:rPr sz="1100" spc="-20" dirty="0">
                <a:latin typeface="Arial Unicode MS"/>
                <a:cs typeface="Arial Unicode MS"/>
              </a:rPr>
              <a:t> </a:t>
            </a:r>
            <a:r>
              <a:rPr sz="1100" spc="35" dirty="0">
                <a:latin typeface="Arial Unicode MS"/>
                <a:cs typeface="Arial Unicode MS"/>
              </a:rPr>
              <a:t>need</a:t>
            </a:r>
            <a:r>
              <a:rPr sz="1100" spc="-20" dirty="0">
                <a:latin typeface="Arial Unicode MS"/>
                <a:cs typeface="Arial Unicode MS"/>
              </a:rPr>
              <a:t> </a:t>
            </a:r>
            <a:r>
              <a:rPr sz="1100" spc="70" dirty="0">
                <a:latin typeface="Arial Unicode MS"/>
                <a:cs typeface="Arial Unicode MS"/>
              </a:rPr>
              <a:t>to</a:t>
            </a:r>
            <a:r>
              <a:rPr sz="1100" spc="-20" dirty="0">
                <a:latin typeface="Arial Unicode MS"/>
                <a:cs typeface="Arial Unicode MS"/>
              </a:rPr>
              <a:t> </a:t>
            </a:r>
            <a:r>
              <a:rPr sz="1100" spc="55" dirty="0">
                <a:latin typeface="Arial Unicode MS"/>
                <a:cs typeface="Arial Unicode MS"/>
              </a:rPr>
              <a:t>work</a:t>
            </a:r>
            <a:r>
              <a:rPr sz="1100" spc="-20" dirty="0">
                <a:latin typeface="Arial Unicode MS"/>
                <a:cs typeface="Arial Unicode MS"/>
              </a:rPr>
              <a:t> </a:t>
            </a:r>
            <a:r>
              <a:rPr sz="1100" spc="60" dirty="0">
                <a:latin typeface="Arial Unicode MS"/>
                <a:cs typeface="Arial Unicode MS"/>
              </a:rPr>
              <a:t>with</a:t>
            </a:r>
            <a:r>
              <a:rPr sz="1100" spc="-15" dirty="0">
                <a:latin typeface="Arial Unicode MS"/>
                <a:cs typeface="Arial Unicode MS"/>
              </a:rPr>
              <a:t> </a:t>
            </a:r>
            <a:r>
              <a:rPr sz="1100" spc="20" dirty="0">
                <a:latin typeface="Arial Unicode MS"/>
                <a:cs typeface="Arial Unicode MS"/>
              </a:rPr>
              <a:t>teachers</a:t>
            </a:r>
            <a:r>
              <a:rPr sz="1100" spc="-20" dirty="0">
                <a:latin typeface="Arial Unicode MS"/>
                <a:cs typeface="Arial Unicode MS"/>
              </a:rPr>
              <a:t> </a:t>
            </a:r>
            <a:r>
              <a:rPr sz="1100" spc="45" dirty="0">
                <a:latin typeface="Arial Unicode MS"/>
                <a:cs typeface="Arial Unicode MS"/>
              </a:rPr>
              <a:t>and</a:t>
            </a:r>
            <a:r>
              <a:rPr sz="1100" spc="-20" dirty="0">
                <a:latin typeface="Arial Unicode MS"/>
                <a:cs typeface="Arial Unicode MS"/>
              </a:rPr>
              <a:t> </a:t>
            </a:r>
            <a:r>
              <a:rPr sz="1100" spc="35" dirty="0">
                <a:latin typeface="Arial Unicode MS"/>
                <a:cs typeface="Arial Unicode MS"/>
              </a:rPr>
              <a:t>be</a:t>
            </a:r>
            <a:r>
              <a:rPr sz="1100" spc="-20" dirty="0">
                <a:latin typeface="Arial Unicode MS"/>
                <a:cs typeface="Arial Unicode MS"/>
              </a:rPr>
              <a:t> </a:t>
            </a:r>
            <a:r>
              <a:rPr sz="1100" spc="30" dirty="0">
                <a:latin typeface="Arial Unicode MS"/>
                <a:cs typeface="Arial Unicode MS"/>
              </a:rPr>
              <a:t>flexible</a:t>
            </a:r>
            <a:r>
              <a:rPr sz="1100" spc="-20" dirty="0">
                <a:latin typeface="Arial Unicode MS"/>
                <a:cs typeface="Arial Unicode MS"/>
              </a:rPr>
              <a:t> </a:t>
            </a:r>
            <a:r>
              <a:rPr sz="1100" spc="55" dirty="0">
                <a:latin typeface="Arial Unicode MS"/>
                <a:cs typeface="Arial Unicode MS"/>
              </a:rPr>
              <a:t>around</a:t>
            </a:r>
            <a:r>
              <a:rPr sz="1100" spc="-20" dirty="0">
                <a:latin typeface="Arial Unicode MS"/>
                <a:cs typeface="Arial Unicode MS"/>
              </a:rPr>
              <a:t> </a:t>
            </a:r>
            <a:r>
              <a:rPr sz="1100" spc="5" dirty="0">
                <a:latin typeface="Arial Unicode MS"/>
                <a:cs typeface="Arial Unicode MS"/>
              </a:rPr>
              <a:t>a</a:t>
            </a:r>
            <a:r>
              <a:rPr sz="1100" spc="-20" dirty="0">
                <a:latin typeface="Arial Unicode MS"/>
                <a:cs typeface="Arial Unicode MS"/>
              </a:rPr>
              <a:t> </a:t>
            </a:r>
            <a:r>
              <a:rPr sz="1100" spc="25" dirty="0">
                <a:latin typeface="Arial Unicode MS"/>
                <a:cs typeface="Arial Unicode MS"/>
              </a:rPr>
              <a:t>school</a:t>
            </a:r>
            <a:r>
              <a:rPr sz="1100" spc="-15" dirty="0">
                <a:latin typeface="Arial Unicode MS"/>
                <a:cs typeface="Arial Unicode MS"/>
              </a:rPr>
              <a:t> </a:t>
            </a:r>
            <a:r>
              <a:rPr sz="1100" spc="40" dirty="0">
                <a:latin typeface="Arial Unicode MS"/>
                <a:cs typeface="Arial Unicode MS"/>
              </a:rPr>
              <a:t>timetable.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850">
              <a:latin typeface="Arial Unicode MS"/>
              <a:cs typeface="Arial Unicode MS"/>
            </a:endParaRPr>
          </a:p>
          <a:p>
            <a:pPr marL="12700" marR="5080">
              <a:lnSpc>
                <a:spcPct val="116300"/>
              </a:lnSpc>
            </a:pPr>
            <a:r>
              <a:rPr sz="1100" spc="-35" dirty="0">
                <a:latin typeface="Arial Unicode MS"/>
                <a:cs typeface="Arial Unicode MS"/>
              </a:rPr>
              <a:t>A</a:t>
            </a:r>
            <a:r>
              <a:rPr sz="1100" spc="-15" dirty="0">
                <a:latin typeface="Arial Unicode MS"/>
                <a:cs typeface="Arial Unicode MS"/>
              </a:rPr>
              <a:t> </a:t>
            </a:r>
            <a:r>
              <a:rPr sz="1100" spc="50" dirty="0">
                <a:latin typeface="Arial Unicode MS"/>
                <a:cs typeface="Arial Unicode MS"/>
              </a:rPr>
              <a:t>shorter</a:t>
            </a:r>
            <a:r>
              <a:rPr sz="1100" spc="-15" dirty="0">
                <a:latin typeface="Arial Unicode MS"/>
                <a:cs typeface="Arial Unicode MS"/>
              </a:rPr>
              <a:t> </a:t>
            </a:r>
            <a:r>
              <a:rPr sz="1100" spc="55" dirty="0">
                <a:latin typeface="Arial Unicode MS"/>
                <a:cs typeface="Arial Unicode MS"/>
              </a:rPr>
              <a:t>programme</a:t>
            </a:r>
            <a:r>
              <a:rPr sz="1100" spc="-10" dirty="0">
                <a:latin typeface="Arial Unicode MS"/>
                <a:cs typeface="Arial Unicode MS"/>
              </a:rPr>
              <a:t> </a:t>
            </a:r>
            <a:r>
              <a:rPr sz="1100" spc="35" dirty="0">
                <a:latin typeface="Arial Unicode MS"/>
                <a:cs typeface="Arial Unicode MS"/>
              </a:rPr>
              <a:t>could</a:t>
            </a:r>
            <a:r>
              <a:rPr sz="1100" spc="-15" dirty="0">
                <a:latin typeface="Arial Unicode MS"/>
                <a:cs typeface="Arial Unicode MS"/>
              </a:rPr>
              <a:t> </a:t>
            </a:r>
            <a:r>
              <a:rPr sz="1100" spc="25" dirty="0">
                <a:latin typeface="Arial Unicode MS"/>
                <a:cs typeface="Arial Unicode MS"/>
              </a:rPr>
              <a:t>focus</a:t>
            </a:r>
            <a:r>
              <a:rPr sz="1100" spc="-15" dirty="0">
                <a:latin typeface="Arial Unicode MS"/>
                <a:cs typeface="Arial Unicode MS"/>
              </a:rPr>
              <a:t> </a:t>
            </a:r>
            <a:r>
              <a:rPr sz="1100" spc="60" dirty="0">
                <a:latin typeface="Arial Unicode MS"/>
                <a:cs typeface="Arial Unicode MS"/>
              </a:rPr>
              <a:t>on</a:t>
            </a:r>
            <a:r>
              <a:rPr sz="1100" spc="-10" dirty="0">
                <a:latin typeface="Arial Unicode MS"/>
                <a:cs typeface="Arial Unicode MS"/>
              </a:rPr>
              <a:t> </a:t>
            </a:r>
            <a:r>
              <a:rPr sz="1100" spc="5" dirty="0">
                <a:latin typeface="Arial Unicode MS"/>
                <a:cs typeface="Arial Unicode MS"/>
              </a:rPr>
              <a:t>a</a:t>
            </a:r>
            <a:r>
              <a:rPr sz="1100" spc="-15" dirty="0">
                <a:latin typeface="Arial Unicode MS"/>
                <a:cs typeface="Arial Unicode MS"/>
              </a:rPr>
              <a:t> </a:t>
            </a:r>
            <a:r>
              <a:rPr sz="1100" spc="15" dirty="0">
                <a:latin typeface="Arial Unicode MS"/>
                <a:cs typeface="Arial Unicode MS"/>
              </a:rPr>
              <a:t>specific</a:t>
            </a:r>
            <a:r>
              <a:rPr sz="1100" spc="-10" dirty="0">
                <a:latin typeface="Arial Unicode MS"/>
                <a:cs typeface="Arial Unicode MS"/>
              </a:rPr>
              <a:t> </a:t>
            </a:r>
            <a:r>
              <a:rPr sz="1100" spc="20" dirty="0">
                <a:latin typeface="Arial Unicode MS"/>
                <a:cs typeface="Arial Unicode MS"/>
              </a:rPr>
              <a:t>area</a:t>
            </a:r>
            <a:r>
              <a:rPr sz="1100" spc="-15" dirty="0">
                <a:latin typeface="Arial Unicode MS"/>
                <a:cs typeface="Arial Unicode MS"/>
              </a:rPr>
              <a:t> </a:t>
            </a:r>
            <a:r>
              <a:rPr sz="1100" spc="65" dirty="0">
                <a:latin typeface="Arial Unicode MS"/>
                <a:cs typeface="Arial Unicode MS"/>
              </a:rPr>
              <a:t>of</a:t>
            </a:r>
            <a:r>
              <a:rPr sz="1100" spc="-15" dirty="0">
                <a:latin typeface="Arial Unicode MS"/>
                <a:cs typeface="Arial Unicode MS"/>
              </a:rPr>
              <a:t> </a:t>
            </a:r>
            <a:r>
              <a:rPr sz="1100" spc="40" dirty="0">
                <a:latin typeface="Arial Unicode MS"/>
                <a:cs typeface="Arial Unicode MS"/>
              </a:rPr>
              <a:t>interest</a:t>
            </a:r>
            <a:r>
              <a:rPr sz="1100" spc="-10" dirty="0">
                <a:latin typeface="Arial Unicode MS"/>
                <a:cs typeface="Arial Unicode MS"/>
              </a:rPr>
              <a:t> </a:t>
            </a:r>
            <a:r>
              <a:rPr sz="1100" spc="55" dirty="0">
                <a:latin typeface="Arial Unicode MS"/>
                <a:cs typeface="Arial Unicode MS"/>
              </a:rPr>
              <a:t>within</a:t>
            </a:r>
            <a:r>
              <a:rPr sz="1100" spc="-15" dirty="0">
                <a:latin typeface="Arial Unicode MS"/>
                <a:cs typeface="Arial Unicode MS"/>
              </a:rPr>
              <a:t> </a:t>
            </a:r>
            <a:r>
              <a:rPr sz="1100" spc="35" dirty="0">
                <a:latin typeface="Arial Unicode MS"/>
                <a:cs typeface="Arial Unicode MS"/>
              </a:rPr>
              <a:t>housebuilding</a:t>
            </a:r>
            <a:r>
              <a:rPr sz="1100" spc="-10" dirty="0">
                <a:latin typeface="Arial Unicode MS"/>
                <a:cs typeface="Arial Unicode MS"/>
              </a:rPr>
              <a:t> e.g.</a:t>
            </a:r>
            <a:r>
              <a:rPr sz="1100" spc="-15" dirty="0">
                <a:latin typeface="Arial Unicode MS"/>
                <a:cs typeface="Arial Unicode MS"/>
              </a:rPr>
              <a:t> </a:t>
            </a:r>
            <a:r>
              <a:rPr sz="1100" spc="35" dirty="0">
                <a:latin typeface="Arial Unicode MS"/>
                <a:cs typeface="Arial Unicode MS"/>
              </a:rPr>
              <a:t>Health</a:t>
            </a:r>
            <a:r>
              <a:rPr sz="1100" spc="-15" dirty="0">
                <a:latin typeface="Arial Unicode MS"/>
                <a:cs typeface="Arial Unicode MS"/>
              </a:rPr>
              <a:t> </a:t>
            </a:r>
            <a:r>
              <a:rPr sz="1100" spc="45" dirty="0">
                <a:latin typeface="Arial Unicode MS"/>
                <a:cs typeface="Arial Unicode MS"/>
              </a:rPr>
              <a:t>and</a:t>
            </a:r>
            <a:r>
              <a:rPr sz="1100" spc="-10" dirty="0">
                <a:latin typeface="Arial Unicode MS"/>
                <a:cs typeface="Arial Unicode MS"/>
              </a:rPr>
              <a:t> </a:t>
            </a:r>
            <a:r>
              <a:rPr sz="1100" spc="5" dirty="0">
                <a:latin typeface="Arial Unicode MS"/>
                <a:cs typeface="Arial Unicode MS"/>
              </a:rPr>
              <a:t>Safety</a:t>
            </a:r>
            <a:r>
              <a:rPr sz="1100" spc="-15" dirty="0">
                <a:latin typeface="Arial Unicode MS"/>
                <a:cs typeface="Arial Unicode MS"/>
              </a:rPr>
              <a:t> </a:t>
            </a:r>
            <a:r>
              <a:rPr sz="1100" spc="70" dirty="0">
                <a:latin typeface="Arial Unicode MS"/>
                <a:cs typeface="Arial Unicode MS"/>
              </a:rPr>
              <a:t>or</a:t>
            </a:r>
            <a:r>
              <a:rPr sz="1100" spc="-10" dirty="0">
                <a:latin typeface="Arial Unicode MS"/>
                <a:cs typeface="Arial Unicode MS"/>
              </a:rPr>
              <a:t> </a:t>
            </a:r>
            <a:r>
              <a:rPr sz="1100" spc="40" dirty="0">
                <a:latin typeface="Arial Unicode MS"/>
                <a:cs typeface="Arial Unicode MS"/>
              </a:rPr>
              <a:t>Quantity</a:t>
            </a:r>
            <a:r>
              <a:rPr sz="1100" spc="-15" dirty="0">
                <a:latin typeface="Arial Unicode MS"/>
                <a:cs typeface="Arial Unicode MS"/>
              </a:rPr>
              <a:t> </a:t>
            </a:r>
            <a:r>
              <a:rPr sz="1100" spc="10" dirty="0">
                <a:latin typeface="Arial Unicode MS"/>
                <a:cs typeface="Arial Unicode MS"/>
              </a:rPr>
              <a:t>Surveying.</a:t>
            </a:r>
            <a:r>
              <a:rPr sz="1100" spc="-15" dirty="0">
                <a:latin typeface="Arial Unicode MS"/>
                <a:cs typeface="Arial Unicode MS"/>
              </a:rPr>
              <a:t> </a:t>
            </a:r>
            <a:r>
              <a:rPr sz="1100" spc="-35" dirty="0">
                <a:latin typeface="Arial Unicode MS"/>
                <a:cs typeface="Arial Unicode MS"/>
              </a:rPr>
              <a:t>A</a:t>
            </a:r>
            <a:r>
              <a:rPr sz="1100" spc="-10" dirty="0">
                <a:latin typeface="Arial Unicode MS"/>
                <a:cs typeface="Arial Unicode MS"/>
              </a:rPr>
              <a:t> </a:t>
            </a:r>
            <a:r>
              <a:rPr sz="1100" spc="35" dirty="0">
                <a:latin typeface="Arial Unicode MS"/>
                <a:cs typeface="Arial Unicode MS"/>
              </a:rPr>
              <a:t>longer </a:t>
            </a:r>
            <a:r>
              <a:rPr sz="1100" spc="40" dirty="0">
                <a:latin typeface="Arial Unicode MS"/>
                <a:cs typeface="Arial Unicode MS"/>
              </a:rPr>
              <a:t> </a:t>
            </a:r>
            <a:r>
              <a:rPr sz="1100" spc="55" dirty="0">
                <a:latin typeface="Arial Unicode MS"/>
                <a:cs typeface="Arial Unicode MS"/>
              </a:rPr>
              <a:t>programme </a:t>
            </a:r>
            <a:r>
              <a:rPr sz="1100" spc="35" dirty="0">
                <a:latin typeface="Arial Unicode MS"/>
                <a:cs typeface="Arial Unicode MS"/>
              </a:rPr>
              <a:t>could be an </a:t>
            </a:r>
            <a:r>
              <a:rPr sz="1100" spc="60" dirty="0">
                <a:latin typeface="Arial Unicode MS"/>
                <a:cs typeface="Arial Unicode MS"/>
              </a:rPr>
              <a:t>opportunity </a:t>
            </a:r>
            <a:r>
              <a:rPr sz="1100" spc="70" dirty="0">
                <a:latin typeface="Arial Unicode MS"/>
                <a:cs typeface="Arial Unicode MS"/>
              </a:rPr>
              <a:t>to </a:t>
            </a:r>
            <a:r>
              <a:rPr sz="1100" spc="35" dirty="0">
                <a:latin typeface="Arial Unicode MS"/>
                <a:cs typeface="Arial Unicode MS"/>
              </a:rPr>
              <a:t>explore </a:t>
            </a:r>
            <a:r>
              <a:rPr sz="1100" spc="50" dirty="0">
                <a:latin typeface="Arial Unicode MS"/>
                <a:cs typeface="Arial Unicode MS"/>
              </a:rPr>
              <a:t>multiple </a:t>
            </a:r>
            <a:r>
              <a:rPr sz="1100" spc="10" dirty="0">
                <a:latin typeface="Arial Unicode MS"/>
                <a:cs typeface="Arial Unicode MS"/>
              </a:rPr>
              <a:t>areas </a:t>
            </a:r>
            <a:r>
              <a:rPr sz="1100" spc="65" dirty="0">
                <a:latin typeface="Arial Unicode MS"/>
                <a:cs typeface="Arial Unicode MS"/>
              </a:rPr>
              <a:t>of </a:t>
            </a:r>
            <a:r>
              <a:rPr sz="1100" spc="35" dirty="0">
                <a:latin typeface="Arial Unicode MS"/>
                <a:cs typeface="Arial Unicode MS"/>
              </a:rPr>
              <a:t>housebuilding </a:t>
            </a:r>
            <a:r>
              <a:rPr sz="1100" spc="70" dirty="0">
                <a:latin typeface="Arial Unicode MS"/>
                <a:cs typeface="Arial Unicode MS"/>
              </a:rPr>
              <a:t>or </a:t>
            </a:r>
            <a:r>
              <a:rPr sz="1100" spc="5" dirty="0">
                <a:latin typeface="Arial Unicode MS"/>
                <a:cs typeface="Arial Unicode MS"/>
              </a:rPr>
              <a:t>give </a:t>
            </a:r>
            <a:r>
              <a:rPr sz="1100" spc="35" dirty="0">
                <a:latin typeface="Arial Unicode MS"/>
                <a:cs typeface="Arial Unicode MS"/>
              </a:rPr>
              <a:t>an overview </a:t>
            </a:r>
            <a:r>
              <a:rPr sz="1100" spc="55" dirty="0">
                <a:latin typeface="Arial Unicode MS"/>
                <a:cs typeface="Arial Unicode MS"/>
              </a:rPr>
              <a:t>into </a:t>
            </a:r>
            <a:r>
              <a:rPr sz="1100" spc="20" dirty="0">
                <a:latin typeface="Arial Unicode MS"/>
                <a:cs typeface="Arial Unicode MS"/>
              </a:rPr>
              <a:t>all </a:t>
            </a:r>
            <a:r>
              <a:rPr sz="1100" spc="50" dirty="0">
                <a:latin typeface="Arial Unicode MS"/>
                <a:cs typeface="Arial Unicode MS"/>
              </a:rPr>
              <a:t>the </a:t>
            </a:r>
            <a:r>
              <a:rPr sz="1100" spc="45" dirty="0">
                <a:latin typeface="Arial Unicode MS"/>
                <a:cs typeface="Arial Unicode MS"/>
              </a:rPr>
              <a:t>departments </a:t>
            </a:r>
            <a:r>
              <a:rPr sz="1100" spc="55" dirty="0">
                <a:latin typeface="Arial Unicode MS"/>
                <a:cs typeface="Arial Unicode MS"/>
              </a:rPr>
              <a:t>within </a:t>
            </a:r>
            <a:r>
              <a:rPr sz="1100" spc="50" dirty="0">
                <a:latin typeface="Arial Unicode MS"/>
                <a:cs typeface="Arial Unicode MS"/>
              </a:rPr>
              <a:t>your </a:t>
            </a:r>
            <a:r>
              <a:rPr sz="1100" spc="55" dirty="0">
                <a:latin typeface="Arial Unicode MS"/>
                <a:cs typeface="Arial Unicode MS"/>
              </a:rPr>
              <a:t> </a:t>
            </a:r>
            <a:r>
              <a:rPr sz="1100" spc="35" dirty="0">
                <a:latin typeface="Arial Unicode MS"/>
                <a:cs typeface="Arial Unicode MS"/>
              </a:rPr>
              <a:t>organisation.</a:t>
            </a:r>
            <a:endParaRPr sz="1100">
              <a:latin typeface="Arial Unicode MS"/>
              <a:cs typeface="Arial Unicode M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12991D-F2E0-4A84-9655-71D4B3161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965" y="154907"/>
            <a:ext cx="9723963" cy="8961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881EF3-5CF3-4C38-9031-6A8D68699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0223" y="6554176"/>
            <a:ext cx="2712955" cy="84741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4" y="1105738"/>
            <a:ext cx="10234295" cy="417195"/>
          </a:xfrm>
          <a:custGeom>
            <a:avLst/>
            <a:gdLst/>
            <a:ahLst/>
            <a:cxnLst/>
            <a:rect l="l" t="t" r="r" b="b"/>
            <a:pathLst>
              <a:path w="10234295" h="417194">
                <a:moveTo>
                  <a:pt x="10233723" y="416915"/>
                </a:moveTo>
                <a:lnTo>
                  <a:pt x="0" y="416915"/>
                </a:lnTo>
                <a:lnTo>
                  <a:pt x="0" y="0"/>
                </a:lnTo>
                <a:lnTo>
                  <a:pt x="10233723" y="0"/>
                </a:lnTo>
                <a:lnTo>
                  <a:pt x="10233723" y="416915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155177"/>
            <a:ext cx="10233660" cy="382270"/>
          </a:xfrm>
          <a:custGeom>
            <a:avLst/>
            <a:gdLst/>
            <a:ahLst/>
            <a:cxnLst/>
            <a:rect l="l" t="t" r="r" b="b"/>
            <a:pathLst>
              <a:path w="10233660" h="382269">
                <a:moveTo>
                  <a:pt x="10233317" y="381749"/>
                </a:moveTo>
                <a:lnTo>
                  <a:pt x="0" y="381749"/>
                </a:lnTo>
                <a:lnTo>
                  <a:pt x="0" y="0"/>
                </a:lnTo>
                <a:lnTo>
                  <a:pt x="10233317" y="0"/>
                </a:lnTo>
                <a:lnTo>
                  <a:pt x="10233317" y="381749"/>
                </a:lnTo>
                <a:close/>
              </a:path>
            </a:pathLst>
          </a:custGeom>
          <a:solidFill>
            <a:srgbClr val="64BAB5">
              <a:alpha val="5569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83815" y="1542449"/>
            <a:ext cx="9742170" cy="309552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52069" marR="197485">
              <a:lnSpc>
                <a:spcPct val="117800"/>
              </a:lnSpc>
              <a:spcBef>
                <a:spcPts val="90"/>
              </a:spcBef>
            </a:pPr>
            <a:r>
              <a:rPr sz="900" spc="15" dirty="0">
                <a:latin typeface="Arial Unicode MS"/>
                <a:cs typeface="Arial Unicode MS"/>
              </a:rPr>
              <a:t>The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ongoing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ever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evolving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Coronavirus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pandemic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has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changed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way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we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work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the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way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we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can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offer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work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experience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young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early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talent.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0" dirty="0">
                <a:latin typeface="Arial Unicode MS"/>
                <a:cs typeface="Arial Unicode MS"/>
              </a:rPr>
              <a:t>This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Virtual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Work </a:t>
            </a:r>
            <a:r>
              <a:rPr sz="900" spc="50" dirty="0">
                <a:latin typeface="Arial Unicode MS"/>
                <a:cs typeface="Arial Unicode MS"/>
              </a:rPr>
              <a:t> </a:t>
            </a:r>
            <a:r>
              <a:rPr sz="900" spc="20" dirty="0">
                <a:latin typeface="Arial Unicode MS"/>
                <a:cs typeface="Arial Unicode MS"/>
              </a:rPr>
              <a:t>Experience </a:t>
            </a:r>
            <a:r>
              <a:rPr sz="900" spc="-40" dirty="0">
                <a:latin typeface="Arial Unicode MS"/>
                <a:cs typeface="Arial Unicode MS"/>
              </a:rPr>
              <a:t>(VWEX) </a:t>
            </a:r>
            <a:r>
              <a:rPr sz="900" spc="55" dirty="0">
                <a:latin typeface="Arial Unicode MS"/>
                <a:cs typeface="Arial Unicode MS"/>
              </a:rPr>
              <a:t>framework </a:t>
            </a:r>
            <a:r>
              <a:rPr sz="900" spc="35" dirty="0">
                <a:latin typeface="Arial Unicode MS"/>
                <a:cs typeface="Arial Unicode MS"/>
              </a:rPr>
              <a:t>aims </a:t>
            </a:r>
            <a:r>
              <a:rPr sz="900" spc="65" dirty="0">
                <a:latin typeface="Arial Unicode MS"/>
                <a:cs typeface="Arial Unicode MS"/>
              </a:rPr>
              <a:t>to </a:t>
            </a:r>
            <a:r>
              <a:rPr sz="900" spc="30" dirty="0">
                <a:latin typeface="Arial Unicode MS"/>
                <a:cs typeface="Arial Unicode MS"/>
              </a:rPr>
              <a:t>address </a:t>
            </a:r>
            <a:r>
              <a:rPr sz="900" spc="55" dirty="0">
                <a:latin typeface="Arial Unicode MS"/>
                <a:cs typeface="Arial Unicode MS"/>
              </a:rPr>
              <a:t>the </a:t>
            </a:r>
            <a:r>
              <a:rPr sz="900" spc="40" dirty="0">
                <a:latin typeface="Arial Unicode MS"/>
                <a:cs typeface="Arial Unicode MS"/>
              </a:rPr>
              <a:t>need </a:t>
            </a:r>
            <a:r>
              <a:rPr sz="900" spc="65" dirty="0">
                <a:latin typeface="Arial Unicode MS"/>
                <a:cs typeface="Arial Unicode MS"/>
              </a:rPr>
              <a:t>for </a:t>
            </a:r>
            <a:r>
              <a:rPr sz="900" spc="45" dirty="0">
                <a:latin typeface="Arial Unicode MS"/>
                <a:cs typeface="Arial Unicode MS"/>
              </a:rPr>
              <a:t>high </a:t>
            </a:r>
            <a:r>
              <a:rPr sz="900" spc="40" dirty="0">
                <a:latin typeface="Arial Unicode MS"/>
                <a:cs typeface="Arial Unicode MS"/>
              </a:rPr>
              <a:t>quality </a:t>
            </a:r>
            <a:r>
              <a:rPr sz="900" spc="60" dirty="0">
                <a:latin typeface="Arial Unicode MS"/>
                <a:cs typeface="Arial Unicode MS"/>
              </a:rPr>
              <a:t>work </a:t>
            </a:r>
            <a:r>
              <a:rPr sz="900" spc="35" dirty="0">
                <a:latin typeface="Arial Unicode MS"/>
                <a:cs typeface="Arial Unicode MS"/>
              </a:rPr>
              <a:t>experience </a:t>
            </a:r>
            <a:r>
              <a:rPr sz="900" spc="50" dirty="0">
                <a:latin typeface="Arial Unicode MS"/>
                <a:cs typeface="Arial Unicode MS"/>
              </a:rPr>
              <a:t>and </a:t>
            </a:r>
            <a:r>
              <a:rPr sz="900" spc="25" dirty="0">
                <a:latin typeface="Arial Unicode MS"/>
                <a:cs typeface="Arial Unicode MS"/>
              </a:rPr>
              <a:t>can </a:t>
            </a:r>
            <a:r>
              <a:rPr sz="900" spc="30" dirty="0">
                <a:latin typeface="Arial Unicode MS"/>
                <a:cs typeface="Arial Unicode MS"/>
              </a:rPr>
              <a:t>sit alongside any </a:t>
            </a:r>
            <a:r>
              <a:rPr sz="900" spc="60" dirty="0">
                <a:latin typeface="Arial Unicode MS"/>
                <a:cs typeface="Arial Unicode MS"/>
              </a:rPr>
              <a:t>other </a:t>
            </a:r>
            <a:r>
              <a:rPr sz="900" spc="50" dirty="0">
                <a:latin typeface="Arial Unicode MS"/>
                <a:cs typeface="Arial Unicode MS"/>
              </a:rPr>
              <a:t>programmes </a:t>
            </a:r>
            <a:r>
              <a:rPr sz="900" spc="70" dirty="0">
                <a:latin typeface="Arial Unicode MS"/>
                <a:cs typeface="Arial Unicode MS"/>
              </a:rPr>
              <a:t>run </a:t>
            </a:r>
            <a:r>
              <a:rPr sz="900" spc="55" dirty="0">
                <a:latin typeface="Arial Unicode MS"/>
                <a:cs typeface="Arial Unicode MS"/>
              </a:rPr>
              <a:t>within </a:t>
            </a:r>
            <a:r>
              <a:rPr sz="900" spc="40" dirty="0">
                <a:latin typeface="Arial Unicode MS"/>
                <a:cs typeface="Arial Unicode MS"/>
              </a:rPr>
              <a:t>an </a:t>
            </a:r>
            <a:r>
              <a:rPr sz="900" spc="45" dirty="0">
                <a:latin typeface="Arial Unicode MS"/>
                <a:cs typeface="Arial Unicode MS"/>
              </a:rPr>
              <a:t>organisation </a:t>
            </a:r>
            <a:r>
              <a:rPr sz="900" spc="30" dirty="0">
                <a:latin typeface="Arial Unicode MS"/>
                <a:cs typeface="Arial Unicode MS"/>
              </a:rPr>
              <a:t>even </a:t>
            </a:r>
            <a:r>
              <a:rPr sz="900" spc="50" dirty="0">
                <a:latin typeface="Arial Unicode MS"/>
                <a:cs typeface="Arial Unicode MS"/>
              </a:rPr>
              <a:t>in </a:t>
            </a:r>
            <a:r>
              <a:rPr sz="900" spc="15" dirty="0">
                <a:latin typeface="Arial Unicode MS"/>
                <a:cs typeface="Arial Unicode MS"/>
              </a:rPr>
              <a:t>a </a:t>
            </a:r>
            <a:r>
              <a:rPr sz="900" spc="-24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post-pandemic</a:t>
            </a:r>
            <a:r>
              <a:rPr sz="900" spc="-1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world.</a:t>
            </a:r>
            <a:endParaRPr sz="900" dirty="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700" dirty="0">
              <a:latin typeface="Arial Unicode MS"/>
              <a:cs typeface="Arial Unicode MS"/>
            </a:endParaRPr>
          </a:p>
          <a:p>
            <a:pPr marL="85725">
              <a:lnSpc>
                <a:spcPct val="100000"/>
              </a:lnSpc>
              <a:tabLst>
                <a:tab pos="785495" algn="l"/>
              </a:tabLst>
            </a:pPr>
            <a:r>
              <a:rPr sz="1850" spc="15" dirty="0">
                <a:solidFill>
                  <a:srgbClr val="042D61"/>
                </a:solidFill>
                <a:latin typeface="Arial Unicode MS"/>
                <a:cs typeface="Arial Unicode MS"/>
              </a:rPr>
              <a:t>1.1	</a:t>
            </a:r>
            <a:r>
              <a:rPr sz="1850" b="1" spc="60" dirty="0">
                <a:solidFill>
                  <a:srgbClr val="042D61"/>
                </a:solidFill>
                <a:latin typeface="Arial"/>
                <a:cs typeface="Arial"/>
              </a:rPr>
              <a:t>Why</a:t>
            </a:r>
            <a:r>
              <a:rPr sz="1850" b="1" spc="-5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1850" b="1" spc="120" dirty="0">
                <a:solidFill>
                  <a:srgbClr val="042D61"/>
                </a:solidFill>
                <a:latin typeface="Arial"/>
                <a:cs typeface="Arial"/>
              </a:rPr>
              <a:t>take</a:t>
            </a:r>
            <a:r>
              <a:rPr sz="1850" b="1" spc="-50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1850" b="1" spc="40" dirty="0">
                <a:solidFill>
                  <a:srgbClr val="042D61"/>
                </a:solidFill>
                <a:latin typeface="Arial"/>
                <a:cs typeface="Arial"/>
              </a:rPr>
              <a:t>part?</a:t>
            </a:r>
            <a:endParaRPr sz="1850" dirty="0">
              <a:latin typeface="Arial"/>
              <a:cs typeface="Arial"/>
            </a:endParaRPr>
          </a:p>
          <a:p>
            <a:pPr marL="12700" marR="447675">
              <a:lnSpc>
                <a:spcPct val="117800"/>
              </a:lnSpc>
              <a:spcBef>
                <a:spcPts val="1635"/>
              </a:spcBef>
            </a:pPr>
            <a:r>
              <a:rPr sz="900" spc="35" dirty="0">
                <a:latin typeface="Arial Unicode MS"/>
                <a:cs typeface="Arial Unicode MS"/>
              </a:rPr>
              <a:t>In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2020,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Coronavirus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pandemic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saw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approximately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one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million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secondary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school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students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lose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opportunity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undertake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work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experience.</a:t>
            </a:r>
            <a:r>
              <a:rPr sz="900" spc="24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At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same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time,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 </a:t>
            </a:r>
            <a:r>
              <a:rPr sz="900" spc="6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working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landscape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had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adapt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change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dramatically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with</a:t>
            </a:r>
            <a:r>
              <a:rPr sz="900" spc="-1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day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day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business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being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carried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70" dirty="0">
                <a:latin typeface="Arial Unicode MS"/>
                <a:cs typeface="Arial Unicode MS"/>
              </a:rPr>
              <a:t>out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online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at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home.</a:t>
            </a:r>
            <a:endParaRPr sz="900" dirty="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700" dirty="0">
              <a:latin typeface="Arial Unicode MS"/>
              <a:cs typeface="Arial Unicode MS"/>
            </a:endParaRPr>
          </a:p>
          <a:p>
            <a:pPr marL="12700" marR="384810">
              <a:lnSpc>
                <a:spcPct val="117800"/>
              </a:lnSpc>
            </a:pPr>
            <a:r>
              <a:rPr sz="900" spc="35" dirty="0">
                <a:latin typeface="Arial Unicode MS"/>
                <a:cs typeface="Arial Unicode MS"/>
              </a:rPr>
              <a:t>In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2020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Youth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0" dirty="0">
                <a:latin typeface="Arial Unicode MS"/>
                <a:cs typeface="Arial Unicode MS"/>
              </a:rPr>
              <a:t>Voice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" dirty="0">
                <a:latin typeface="Arial Unicode MS"/>
                <a:cs typeface="Arial Unicode MS"/>
              </a:rPr>
              <a:t>Census,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" dirty="0">
                <a:latin typeface="Arial Unicode MS"/>
                <a:cs typeface="Arial Unicode MS"/>
              </a:rPr>
              <a:t>86%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of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young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people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surveyed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felt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that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work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experience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helped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70" dirty="0">
                <a:latin typeface="Arial Unicode MS"/>
                <a:cs typeface="Arial Unicode MS"/>
              </a:rPr>
              <a:t>them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make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decisions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about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their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futures,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while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" dirty="0">
                <a:latin typeface="Arial Unicode MS"/>
                <a:cs typeface="Arial Unicode MS"/>
              </a:rPr>
              <a:t>45%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cited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a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lack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of </a:t>
            </a:r>
            <a:r>
              <a:rPr sz="900" spc="7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experience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of</a:t>
            </a:r>
            <a:r>
              <a:rPr sz="900" spc="-15" dirty="0">
                <a:latin typeface="Arial Unicode MS"/>
                <a:cs typeface="Arial Unicode MS"/>
              </a:rPr>
              <a:t> </a:t>
            </a:r>
            <a:r>
              <a:rPr sz="900" spc="5" dirty="0">
                <a:latin typeface="Arial Unicode MS"/>
                <a:cs typeface="Arial Unicode MS"/>
              </a:rPr>
              <a:t>as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their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key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barrier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gaining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employment.</a:t>
            </a:r>
            <a:endParaRPr sz="900" dirty="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700" dirty="0">
              <a:latin typeface="Arial Unicode MS"/>
              <a:cs typeface="Arial Unicode MS"/>
            </a:endParaRPr>
          </a:p>
          <a:p>
            <a:pPr marL="12700" marR="5080">
              <a:lnSpc>
                <a:spcPct val="117800"/>
              </a:lnSpc>
              <a:spcBef>
                <a:spcPts val="5"/>
              </a:spcBef>
            </a:pPr>
            <a:r>
              <a:rPr sz="900" spc="-50" dirty="0">
                <a:latin typeface="Arial Unicode MS"/>
                <a:cs typeface="Arial Unicode MS"/>
              </a:rPr>
              <a:t>VWEX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can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have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a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huge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impact.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Unrestricted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by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physical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space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travel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requirements,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-50" dirty="0">
                <a:latin typeface="Arial Unicode MS"/>
                <a:cs typeface="Arial Unicode MS"/>
              </a:rPr>
              <a:t>VWEX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can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open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door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of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opportunity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for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any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young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person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anywhere,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perhaps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for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 </a:t>
            </a:r>
            <a:r>
              <a:rPr sz="900" spc="6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first time. </a:t>
            </a:r>
            <a:r>
              <a:rPr sz="900" spc="25" dirty="0">
                <a:latin typeface="Arial Unicode MS"/>
                <a:cs typeface="Arial Unicode MS"/>
              </a:rPr>
              <a:t>Young </a:t>
            </a:r>
            <a:r>
              <a:rPr sz="900" spc="45" dirty="0">
                <a:latin typeface="Arial Unicode MS"/>
                <a:cs typeface="Arial Unicode MS"/>
              </a:rPr>
              <a:t>people </a:t>
            </a:r>
            <a:r>
              <a:rPr sz="900" spc="25" dirty="0">
                <a:latin typeface="Arial Unicode MS"/>
                <a:cs typeface="Arial Unicode MS"/>
              </a:rPr>
              <a:t>can </a:t>
            </a:r>
            <a:r>
              <a:rPr sz="900" spc="30" dirty="0">
                <a:latin typeface="Arial Unicode MS"/>
                <a:cs typeface="Arial Unicode MS"/>
              </a:rPr>
              <a:t>have </a:t>
            </a:r>
            <a:r>
              <a:rPr sz="900" spc="55" dirty="0">
                <a:latin typeface="Arial Unicode MS"/>
                <a:cs typeface="Arial Unicode MS"/>
              </a:rPr>
              <a:t>the </a:t>
            </a:r>
            <a:r>
              <a:rPr sz="900" spc="25" dirty="0">
                <a:latin typeface="Arial Unicode MS"/>
                <a:cs typeface="Arial Unicode MS"/>
              </a:rPr>
              <a:t>chance </a:t>
            </a:r>
            <a:r>
              <a:rPr sz="900" spc="65" dirty="0">
                <a:latin typeface="Arial Unicode MS"/>
                <a:cs typeface="Arial Unicode MS"/>
              </a:rPr>
              <a:t>to </a:t>
            </a:r>
            <a:r>
              <a:rPr sz="900" spc="35" dirty="0">
                <a:latin typeface="Arial Unicode MS"/>
                <a:cs typeface="Arial Unicode MS"/>
              </a:rPr>
              <a:t>experience </a:t>
            </a:r>
            <a:r>
              <a:rPr sz="900" spc="55" dirty="0">
                <a:latin typeface="Arial Unicode MS"/>
                <a:cs typeface="Arial Unicode MS"/>
              </a:rPr>
              <a:t>the </a:t>
            </a:r>
            <a:r>
              <a:rPr sz="900" spc="30" dirty="0">
                <a:latin typeface="Arial Unicode MS"/>
                <a:cs typeface="Arial Unicode MS"/>
              </a:rPr>
              <a:t>evolved </a:t>
            </a:r>
            <a:r>
              <a:rPr sz="900" spc="35" dirty="0">
                <a:latin typeface="Arial Unicode MS"/>
                <a:cs typeface="Arial Unicode MS"/>
              </a:rPr>
              <a:t>way </a:t>
            </a:r>
            <a:r>
              <a:rPr sz="900" spc="40" dirty="0">
                <a:latin typeface="Arial Unicode MS"/>
                <a:cs typeface="Arial Unicode MS"/>
              </a:rPr>
              <a:t>organisations </a:t>
            </a:r>
            <a:r>
              <a:rPr sz="900" spc="35" dirty="0">
                <a:latin typeface="Arial Unicode MS"/>
                <a:cs typeface="Arial Unicode MS"/>
              </a:rPr>
              <a:t>are </a:t>
            </a:r>
            <a:r>
              <a:rPr sz="900" spc="65" dirty="0">
                <a:latin typeface="Arial Unicode MS"/>
                <a:cs typeface="Arial Unicode MS"/>
              </a:rPr>
              <a:t>now </a:t>
            </a:r>
            <a:r>
              <a:rPr sz="900" spc="50" dirty="0">
                <a:latin typeface="Arial Unicode MS"/>
                <a:cs typeface="Arial Unicode MS"/>
              </a:rPr>
              <a:t>operating </a:t>
            </a:r>
            <a:r>
              <a:rPr sz="900" spc="60" dirty="0">
                <a:latin typeface="Arial Unicode MS"/>
                <a:cs typeface="Arial Unicode MS"/>
              </a:rPr>
              <a:t>with </a:t>
            </a:r>
            <a:r>
              <a:rPr sz="900" spc="55" dirty="0">
                <a:latin typeface="Arial Unicode MS"/>
                <a:cs typeface="Arial Unicode MS"/>
              </a:rPr>
              <a:t>the </a:t>
            </a:r>
            <a:r>
              <a:rPr sz="900" spc="60" dirty="0">
                <a:latin typeface="Arial Unicode MS"/>
                <a:cs typeface="Arial Unicode MS"/>
              </a:rPr>
              <a:t>work </a:t>
            </a:r>
            <a:r>
              <a:rPr sz="900" spc="35" dirty="0">
                <a:latin typeface="Arial Unicode MS"/>
                <a:cs typeface="Arial Unicode MS"/>
              </a:rPr>
              <a:t>experience itself being manageable </a:t>
            </a:r>
            <a:r>
              <a:rPr sz="900" spc="65" dirty="0">
                <a:latin typeface="Arial Unicode MS"/>
                <a:cs typeface="Arial Unicode MS"/>
              </a:rPr>
              <a:t>for </a:t>
            </a:r>
            <a:r>
              <a:rPr sz="900" spc="40" dirty="0">
                <a:latin typeface="Arial Unicode MS"/>
                <a:cs typeface="Arial Unicode MS"/>
              </a:rPr>
              <a:t>an </a:t>
            </a:r>
            <a:r>
              <a:rPr sz="900" spc="45" dirty="0">
                <a:latin typeface="Arial Unicode MS"/>
                <a:cs typeface="Arial Unicode MS"/>
              </a:rPr>
              <a:t> organisation</a:t>
            </a:r>
            <a:r>
              <a:rPr sz="900" spc="-1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deliver.</a:t>
            </a:r>
            <a:endParaRPr sz="900" dirty="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700" dirty="0">
              <a:latin typeface="Arial Unicode MS"/>
              <a:cs typeface="Arial Unicode MS"/>
            </a:endParaRPr>
          </a:p>
          <a:p>
            <a:pPr marL="12700" marR="365125">
              <a:lnSpc>
                <a:spcPct val="117800"/>
              </a:lnSpc>
            </a:pPr>
            <a:r>
              <a:rPr sz="900" spc="35" dirty="0">
                <a:latin typeface="Arial Unicode MS"/>
                <a:cs typeface="Arial Unicode MS"/>
              </a:rPr>
              <a:t>Organisations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can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give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students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structured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online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activities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70" dirty="0">
                <a:latin typeface="Arial Unicode MS"/>
                <a:cs typeface="Arial Unicode MS"/>
              </a:rPr>
              <a:t>to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complete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independently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and/or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within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teams.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-10" dirty="0">
                <a:latin typeface="Arial Unicode MS"/>
                <a:cs typeface="Arial Unicode MS"/>
              </a:rPr>
              <a:t>A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variety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of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staff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can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engage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with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students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for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briefings,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work </a:t>
            </a:r>
            <a:r>
              <a:rPr sz="900" spc="6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reviews, </a:t>
            </a:r>
            <a:r>
              <a:rPr sz="900" spc="20" dirty="0">
                <a:latin typeface="Arial Unicode MS"/>
                <a:cs typeface="Arial Unicode MS"/>
              </a:rPr>
              <a:t>specific </a:t>
            </a:r>
            <a:r>
              <a:rPr sz="900" spc="45" dirty="0">
                <a:latin typeface="Arial Unicode MS"/>
                <a:cs typeface="Arial Unicode MS"/>
              </a:rPr>
              <a:t>workshops </a:t>
            </a:r>
            <a:r>
              <a:rPr sz="900" spc="50" dirty="0">
                <a:latin typeface="Arial Unicode MS"/>
                <a:cs typeface="Arial Unicode MS"/>
              </a:rPr>
              <a:t>and informative </a:t>
            </a:r>
            <a:r>
              <a:rPr sz="900" spc="15" dirty="0">
                <a:latin typeface="Arial Unicode MS"/>
                <a:cs typeface="Arial Unicode MS"/>
              </a:rPr>
              <a:t>sessions. </a:t>
            </a:r>
            <a:r>
              <a:rPr sz="900" spc="-10" dirty="0">
                <a:latin typeface="Arial Unicode MS"/>
                <a:cs typeface="Arial Unicode MS"/>
              </a:rPr>
              <a:t>A </a:t>
            </a:r>
            <a:r>
              <a:rPr sz="900" spc="50" dirty="0">
                <a:latin typeface="Arial Unicode MS"/>
                <a:cs typeface="Arial Unicode MS"/>
              </a:rPr>
              <a:t>blend </a:t>
            </a:r>
            <a:r>
              <a:rPr sz="900" spc="65" dirty="0">
                <a:latin typeface="Arial Unicode MS"/>
                <a:cs typeface="Arial Unicode MS"/>
              </a:rPr>
              <a:t>of </a:t>
            </a:r>
            <a:r>
              <a:rPr sz="900" spc="55" dirty="0">
                <a:latin typeface="Arial Unicode MS"/>
                <a:cs typeface="Arial Unicode MS"/>
              </a:rPr>
              <a:t>independent/team </a:t>
            </a:r>
            <a:r>
              <a:rPr sz="900" spc="40" dirty="0">
                <a:latin typeface="Arial Unicode MS"/>
                <a:cs typeface="Arial Unicode MS"/>
              </a:rPr>
              <a:t>working, </a:t>
            </a:r>
            <a:r>
              <a:rPr sz="900" spc="35" dirty="0">
                <a:latin typeface="Arial Unicode MS"/>
                <a:cs typeface="Arial Unicode MS"/>
              </a:rPr>
              <a:t>insight </a:t>
            </a:r>
            <a:r>
              <a:rPr sz="900" spc="15" dirty="0">
                <a:latin typeface="Arial Unicode MS"/>
                <a:cs typeface="Arial Unicode MS"/>
              </a:rPr>
              <a:t>sessions </a:t>
            </a:r>
            <a:r>
              <a:rPr sz="900" spc="50" dirty="0">
                <a:latin typeface="Arial Unicode MS"/>
                <a:cs typeface="Arial Unicode MS"/>
              </a:rPr>
              <a:t>and </a:t>
            </a:r>
            <a:r>
              <a:rPr sz="900" spc="45" dirty="0">
                <a:latin typeface="Arial Unicode MS"/>
                <a:cs typeface="Arial Unicode MS"/>
              </a:rPr>
              <a:t>workshops </a:t>
            </a:r>
            <a:r>
              <a:rPr sz="900" spc="40" dirty="0">
                <a:latin typeface="Arial Unicode MS"/>
                <a:cs typeface="Arial Unicode MS"/>
              </a:rPr>
              <a:t>removes </a:t>
            </a:r>
            <a:r>
              <a:rPr sz="900" spc="55" dirty="0">
                <a:latin typeface="Arial Unicode MS"/>
                <a:cs typeface="Arial Unicode MS"/>
              </a:rPr>
              <a:t>the </a:t>
            </a:r>
            <a:r>
              <a:rPr sz="900" spc="40" dirty="0">
                <a:latin typeface="Arial Unicode MS"/>
                <a:cs typeface="Arial Unicode MS"/>
              </a:rPr>
              <a:t>need </a:t>
            </a:r>
            <a:r>
              <a:rPr sz="900" spc="65" dirty="0">
                <a:latin typeface="Arial Unicode MS"/>
                <a:cs typeface="Arial Unicode MS"/>
              </a:rPr>
              <a:t>for </a:t>
            </a:r>
            <a:r>
              <a:rPr sz="900" spc="40" dirty="0">
                <a:latin typeface="Arial Unicode MS"/>
                <a:cs typeface="Arial Unicode MS"/>
              </a:rPr>
              <a:t>constant </a:t>
            </a:r>
            <a:r>
              <a:rPr sz="900" spc="55" dirty="0">
                <a:latin typeface="Arial Unicode MS"/>
                <a:cs typeface="Arial Unicode MS"/>
              </a:rPr>
              <a:t>student </a:t>
            </a:r>
            <a:r>
              <a:rPr sz="900" spc="6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supervision,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making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-50" dirty="0">
                <a:latin typeface="Arial Unicode MS"/>
                <a:cs typeface="Arial Unicode MS"/>
              </a:rPr>
              <a:t>VWEX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extremely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manageable.</a:t>
            </a:r>
            <a:endParaRPr sz="900" dirty="0">
              <a:latin typeface="Arial Unicode MS"/>
              <a:cs typeface="Arial Unicode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171856" y="5374081"/>
            <a:ext cx="1108710" cy="779780"/>
            <a:chOff x="6171856" y="5374081"/>
            <a:chExt cx="1108710" cy="77978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15150" y="5443245"/>
              <a:ext cx="146837" cy="18225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171857" y="5374081"/>
              <a:ext cx="1108710" cy="779780"/>
            </a:xfrm>
            <a:custGeom>
              <a:avLst/>
              <a:gdLst/>
              <a:ahLst/>
              <a:cxnLst/>
              <a:rect l="l" t="t" r="r" b="b"/>
              <a:pathLst>
                <a:path w="1108709" h="779779">
                  <a:moveTo>
                    <a:pt x="413931" y="699439"/>
                  </a:moveTo>
                  <a:lnTo>
                    <a:pt x="273596" y="699439"/>
                  </a:lnTo>
                  <a:lnTo>
                    <a:pt x="244767" y="700011"/>
                  </a:lnTo>
                  <a:lnTo>
                    <a:pt x="221221" y="704291"/>
                  </a:lnTo>
                  <a:lnTo>
                    <a:pt x="205346" y="716229"/>
                  </a:lnTo>
                  <a:lnTo>
                    <a:pt x="199529" y="739724"/>
                  </a:lnTo>
                  <a:lnTo>
                    <a:pt x="384771" y="739724"/>
                  </a:lnTo>
                  <a:lnTo>
                    <a:pt x="388975" y="728891"/>
                  </a:lnTo>
                  <a:lnTo>
                    <a:pt x="394779" y="718832"/>
                  </a:lnTo>
                  <a:lnTo>
                    <a:pt x="402069" y="709764"/>
                  </a:lnTo>
                  <a:lnTo>
                    <a:pt x="413931" y="699439"/>
                  </a:lnTo>
                  <a:close/>
                </a:path>
                <a:path w="1108709" h="779779">
                  <a:moveTo>
                    <a:pt x="430657" y="276174"/>
                  </a:moveTo>
                  <a:lnTo>
                    <a:pt x="425894" y="262928"/>
                  </a:lnTo>
                  <a:lnTo>
                    <a:pt x="425589" y="262242"/>
                  </a:lnTo>
                  <a:lnTo>
                    <a:pt x="424891" y="261747"/>
                  </a:lnTo>
                  <a:lnTo>
                    <a:pt x="408470" y="261747"/>
                  </a:lnTo>
                  <a:lnTo>
                    <a:pt x="407784" y="262242"/>
                  </a:lnTo>
                  <a:lnTo>
                    <a:pt x="402780" y="276174"/>
                  </a:lnTo>
                  <a:lnTo>
                    <a:pt x="403072" y="277075"/>
                  </a:lnTo>
                  <a:lnTo>
                    <a:pt x="403821" y="277520"/>
                  </a:lnTo>
                  <a:lnTo>
                    <a:pt x="415721" y="285356"/>
                  </a:lnTo>
                  <a:lnTo>
                    <a:pt x="416318" y="285750"/>
                  </a:lnTo>
                  <a:lnTo>
                    <a:pt x="417106" y="285750"/>
                  </a:lnTo>
                  <a:lnTo>
                    <a:pt x="429615" y="277520"/>
                  </a:lnTo>
                  <a:lnTo>
                    <a:pt x="430352" y="277075"/>
                  </a:lnTo>
                  <a:lnTo>
                    <a:pt x="430657" y="276174"/>
                  </a:lnTo>
                  <a:close/>
                </a:path>
                <a:path w="1108709" h="779779">
                  <a:moveTo>
                    <a:pt x="433870" y="319532"/>
                  </a:moveTo>
                  <a:lnTo>
                    <a:pt x="426389" y="284467"/>
                  </a:lnTo>
                  <a:lnTo>
                    <a:pt x="418998" y="289331"/>
                  </a:lnTo>
                  <a:lnTo>
                    <a:pt x="417855" y="289674"/>
                  </a:lnTo>
                  <a:lnTo>
                    <a:pt x="415569" y="289674"/>
                  </a:lnTo>
                  <a:lnTo>
                    <a:pt x="414426" y="289331"/>
                  </a:lnTo>
                  <a:lnTo>
                    <a:pt x="407035" y="284467"/>
                  </a:lnTo>
                  <a:lnTo>
                    <a:pt x="399542" y="319532"/>
                  </a:lnTo>
                  <a:lnTo>
                    <a:pt x="399732" y="320230"/>
                  </a:lnTo>
                  <a:lnTo>
                    <a:pt x="400278" y="320725"/>
                  </a:lnTo>
                  <a:lnTo>
                    <a:pt x="416115" y="335318"/>
                  </a:lnTo>
                  <a:lnTo>
                    <a:pt x="417309" y="335318"/>
                  </a:lnTo>
                  <a:lnTo>
                    <a:pt x="433616" y="320230"/>
                  </a:lnTo>
                  <a:lnTo>
                    <a:pt x="433870" y="319532"/>
                  </a:lnTo>
                  <a:close/>
                </a:path>
                <a:path w="1108709" h="779779">
                  <a:moveTo>
                    <a:pt x="560438" y="383984"/>
                  </a:moveTo>
                  <a:lnTo>
                    <a:pt x="558279" y="344297"/>
                  </a:lnTo>
                  <a:lnTo>
                    <a:pt x="554012" y="304736"/>
                  </a:lnTo>
                  <a:lnTo>
                    <a:pt x="523722" y="270421"/>
                  </a:lnTo>
                  <a:lnTo>
                    <a:pt x="486105" y="254762"/>
                  </a:lnTo>
                  <a:lnTo>
                    <a:pt x="470090" y="251675"/>
                  </a:lnTo>
                  <a:lnTo>
                    <a:pt x="467575" y="263804"/>
                  </a:lnTo>
                  <a:lnTo>
                    <a:pt x="459016" y="292150"/>
                  </a:lnTo>
                  <a:lnTo>
                    <a:pt x="442925" y="324675"/>
                  </a:lnTo>
                  <a:lnTo>
                    <a:pt x="417741" y="349351"/>
                  </a:lnTo>
                  <a:lnTo>
                    <a:pt x="415671" y="349351"/>
                  </a:lnTo>
                  <a:lnTo>
                    <a:pt x="390486" y="324675"/>
                  </a:lnTo>
                  <a:lnTo>
                    <a:pt x="374396" y="292150"/>
                  </a:lnTo>
                  <a:lnTo>
                    <a:pt x="365836" y="263804"/>
                  </a:lnTo>
                  <a:lnTo>
                    <a:pt x="363334" y="251675"/>
                  </a:lnTo>
                  <a:lnTo>
                    <a:pt x="347306" y="254762"/>
                  </a:lnTo>
                  <a:lnTo>
                    <a:pt x="309702" y="270421"/>
                  </a:lnTo>
                  <a:lnTo>
                    <a:pt x="279387" y="304736"/>
                  </a:lnTo>
                  <a:lnTo>
                    <a:pt x="272999" y="383984"/>
                  </a:lnTo>
                  <a:lnTo>
                    <a:pt x="274535" y="385762"/>
                  </a:lnTo>
                  <a:lnTo>
                    <a:pt x="292366" y="387438"/>
                  </a:lnTo>
                  <a:lnTo>
                    <a:pt x="320763" y="389318"/>
                  </a:lnTo>
                  <a:lnTo>
                    <a:pt x="362115" y="390931"/>
                  </a:lnTo>
                  <a:lnTo>
                    <a:pt x="416699" y="391617"/>
                  </a:lnTo>
                  <a:lnTo>
                    <a:pt x="471297" y="390931"/>
                  </a:lnTo>
                  <a:lnTo>
                    <a:pt x="512648" y="389318"/>
                  </a:lnTo>
                  <a:lnTo>
                    <a:pt x="541045" y="387438"/>
                  </a:lnTo>
                  <a:lnTo>
                    <a:pt x="558888" y="385762"/>
                  </a:lnTo>
                  <a:lnTo>
                    <a:pt x="560438" y="383984"/>
                  </a:lnTo>
                  <a:close/>
                </a:path>
                <a:path w="1108709" h="779779">
                  <a:moveTo>
                    <a:pt x="565937" y="625373"/>
                  </a:moveTo>
                  <a:lnTo>
                    <a:pt x="544652" y="575373"/>
                  </a:lnTo>
                  <a:lnTo>
                    <a:pt x="288772" y="575373"/>
                  </a:lnTo>
                  <a:lnTo>
                    <a:pt x="246659" y="674293"/>
                  </a:lnTo>
                  <a:lnTo>
                    <a:pt x="451929" y="674293"/>
                  </a:lnTo>
                  <a:lnTo>
                    <a:pt x="474827" y="661720"/>
                  </a:lnTo>
                  <a:lnTo>
                    <a:pt x="501472" y="649008"/>
                  </a:lnTo>
                  <a:lnTo>
                    <a:pt x="531850" y="636701"/>
                  </a:lnTo>
                  <a:lnTo>
                    <a:pt x="565937" y="625373"/>
                  </a:lnTo>
                  <a:close/>
                </a:path>
                <a:path w="1108709" h="779779">
                  <a:moveTo>
                    <a:pt x="654291" y="544169"/>
                  </a:moveTo>
                  <a:lnTo>
                    <a:pt x="653745" y="535889"/>
                  </a:lnTo>
                  <a:lnTo>
                    <a:pt x="646010" y="528612"/>
                  </a:lnTo>
                  <a:lnTo>
                    <a:pt x="637844" y="518718"/>
                  </a:lnTo>
                  <a:lnTo>
                    <a:pt x="629920" y="505891"/>
                  </a:lnTo>
                  <a:lnTo>
                    <a:pt x="622935" y="489851"/>
                  </a:lnTo>
                  <a:lnTo>
                    <a:pt x="0" y="489851"/>
                  </a:lnTo>
                  <a:lnTo>
                    <a:pt x="0" y="541832"/>
                  </a:lnTo>
                  <a:lnTo>
                    <a:pt x="7531" y="549376"/>
                  </a:lnTo>
                  <a:lnTo>
                    <a:pt x="653897" y="549376"/>
                  </a:lnTo>
                  <a:lnTo>
                    <a:pt x="654291" y="544169"/>
                  </a:lnTo>
                  <a:close/>
                </a:path>
                <a:path w="1108709" h="779779">
                  <a:moveTo>
                    <a:pt x="833183" y="28181"/>
                  </a:moveTo>
                  <a:lnTo>
                    <a:pt x="830948" y="17259"/>
                  </a:lnTo>
                  <a:lnTo>
                    <a:pt x="824865" y="8293"/>
                  </a:lnTo>
                  <a:lnTo>
                    <a:pt x="815873" y="2235"/>
                  </a:lnTo>
                  <a:lnTo>
                    <a:pt x="804913" y="0"/>
                  </a:lnTo>
                  <a:lnTo>
                    <a:pt x="28524" y="0"/>
                  </a:lnTo>
                  <a:lnTo>
                    <a:pt x="17526" y="2235"/>
                  </a:lnTo>
                  <a:lnTo>
                    <a:pt x="8534" y="8293"/>
                  </a:lnTo>
                  <a:lnTo>
                    <a:pt x="2463" y="17259"/>
                  </a:lnTo>
                  <a:lnTo>
                    <a:pt x="241" y="28181"/>
                  </a:lnTo>
                  <a:lnTo>
                    <a:pt x="241" y="460781"/>
                  </a:lnTo>
                  <a:lnTo>
                    <a:pt x="607707" y="460781"/>
                  </a:lnTo>
                  <a:lnTo>
                    <a:pt x="603986" y="457898"/>
                  </a:lnTo>
                  <a:lnTo>
                    <a:pt x="602157" y="456158"/>
                  </a:lnTo>
                  <a:lnTo>
                    <a:pt x="596468" y="450075"/>
                  </a:lnTo>
                  <a:lnTo>
                    <a:pt x="591553" y="443141"/>
                  </a:lnTo>
                  <a:lnTo>
                    <a:pt x="587425" y="435356"/>
                  </a:lnTo>
                  <a:lnTo>
                    <a:pt x="584098" y="426694"/>
                  </a:lnTo>
                  <a:lnTo>
                    <a:pt x="45681" y="426694"/>
                  </a:lnTo>
                  <a:lnTo>
                    <a:pt x="45681" y="34086"/>
                  </a:lnTo>
                  <a:lnTo>
                    <a:pt x="787742" y="34086"/>
                  </a:lnTo>
                  <a:lnTo>
                    <a:pt x="787742" y="140500"/>
                  </a:lnTo>
                  <a:lnTo>
                    <a:pt x="799846" y="141986"/>
                  </a:lnTo>
                  <a:lnTo>
                    <a:pt x="811466" y="143954"/>
                  </a:lnTo>
                  <a:lnTo>
                    <a:pt x="822579" y="146431"/>
                  </a:lnTo>
                  <a:lnTo>
                    <a:pt x="833183" y="149377"/>
                  </a:lnTo>
                  <a:lnTo>
                    <a:pt x="833183" y="28181"/>
                  </a:lnTo>
                  <a:close/>
                </a:path>
                <a:path w="1108709" h="779779">
                  <a:moveTo>
                    <a:pt x="1108367" y="761212"/>
                  </a:moveTo>
                  <a:lnTo>
                    <a:pt x="1089710" y="723214"/>
                  </a:lnTo>
                  <a:lnTo>
                    <a:pt x="1030605" y="686041"/>
                  </a:lnTo>
                  <a:lnTo>
                    <a:pt x="985697" y="665695"/>
                  </a:lnTo>
                  <a:lnTo>
                    <a:pt x="930465" y="647509"/>
                  </a:lnTo>
                  <a:lnTo>
                    <a:pt x="865746" y="614083"/>
                  </a:lnTo>
                  <a:lnTo>
                    <a:pt x="839736" y="571842"/>
                  </a:lnTo>
                  <a:lnTo>
                    <a:pt x="836117" y="535635"/>
                  </a:lnTo>
                  <a:lnTo>
                    <a:pt x="838542" y="520255"/>
                  </a:lnTo>
                  <a:lnTo>
                    <a:pt x="843813" y="516902"/>
                  </a:lnTo>
                  <a:lnTo>
                    <a:pt x="855700" y="504964"/>
                  </a:lnTo>
                  <a:lnTo>
                    <a:pt x="868260" y="481647"/>
                  </a:lnTo>
                  <a:lnTo>
                    <a:pt x="875550" y="444157"/>
                  </a:lnTo>
                  <a:lnTo>
                    <a:pt x="880808" y="444030"/>
                  </a:lnTo>
                  <a:lnTo>
                    <a:pt x="892556" y="439559"/>
                  </a:lnTo>
                  <a:lnTo>
                    <a:pt x="904760" y="424599"/>
                  </a:lnTo>
                  <a:lnTo>
                    <a:pt x="911364" y="393014"/>
                  </a:lnTo>
                  <a:lnTo>
                    <a:pt x="909751" y="364045"/>
                  </a:lnTo>
                  <a:lnTo>
                    <a:pt x="903897" y="354812"/>
                  </a:lnTo>
                  <a:lnTo>
                    <a:pt x="897597" y="356069"/>
                  </a:lnTo>
                  <a:lnTo>
                    <a:pt x="894651" y="358533"/>
                  </a:lnTo>
                  <a:lnTo>
                    <a:pt x="902309" y="328841"/>
                  </a:lnTo>
                  <a:lnTo>
                    <a:pt x="903922" y="263309"/>
                  </a:lnTo>
                  <a:lnTo>
                    <a:pt x="867435" y="197243"/>
                  </a:lnTo>
                  <a:lnTo>
                    <a:pt x="760006" y="165849"/>
                  </a:lnTo>
                  <a:lnTo>
                    <a:pt x="756196" y="165849"/>
                  </a:lnTo>
                  <a:lnTo>
                    <a:pt x="649541" y="197243"/>
                  </a:lnTo>
                  <a:lnTo>
                    <a:pt x="613041" y="263309"/>
                  </a:lnTo>
                  <a:lnTo>
                    <a:pt x="614641" y="328841"/>
                  </a:lnTo>
                  <a:lnTo>
                    <a:pt x="622300" y="358533"/>
                  </a:lnTo>
                  <a:lnTo>
                    <a:pt x="619340" y="356069"/>
                  </a:lnTo>
                  <a:lnTo>
                    <a:pt x="613041" y="354812"/>
                  </a:lnTo>
                  <a:lnTo>
                    <a:pt x="607174" y="364045"/>
                  </a:lnTo>
                  <a:lnTo>
                    <a:pt x="605574" y="393014"/>
                  </a:lnTo>
                  <a:lnTo>
                    <a:pt x="612190" y="424599"/>
                  </a:lnTo>
                  <a:lnTo>
                    <a:pt x="624395" y="439559"/>
                  </a:lnTo>
                  <a:lnTo>
                    <a:pt x="636143" y="444030"/>
                  </a:lnTo>
                  <a:lnTo>
                    <a:pt x="641400" y="444157"/>
                  </a:lnTo>
                  <a:lnTo>
                    <a:pt x="648703" y="481647"/>
                  </a:lnTo>
                  <a:lnTo>
                    <a:pt x="661250" y="504964"/>
                  </a:lnTo>
                  <a:lnTo>
                    <a:pt x="673125" y="516902"/>
                  </a:lnTo>
                  <a:lnTo>
                    <a:pt x="678408" y="520255"/>
                  </a:lnTo>
                  <a:lnTo>
                    <a:pt x="680834" y="535635"/>
                  </a:lnTo>
                  <a:lnTo>
                    <a:pt x="677214" y="571842"/>
                  </a:lnTo>
                  <a:lnTo>
                    <a:pt x="651205" y="614083"/>
                  </a:lnTo>
                  <a:lnTo>
                    <a:pt x="586473" y="647509"/>
                  </a:lnTo>
                  <a:lnTo>
                    <a:pt x="531253" y="665695"/>
                  </a:lnTo>
                  <a:lnTo>
                    <a:pt x="486371" y="686041"/>
                  </a:lnTo>
                  <a:lnTo>
                    <a:pt x="451726" y="706043"/>
                  </a:lnTo>
                  <a:lnTo>
                    <a:pt x="419379" y="730885"/>
                  </a:lnTo>
                  <a:lnTo>
                    <a:pt x="408622" y="761212"/>
                  </a:lnTo>
                  <a:lnTo>
                    <a:pt x="408622" y="779614"/>
                  </a:lnTo>
                  <a:lnTo>
                    <a:pt x="1108367" y="779614"/>
                  </a:lnTo>
                  <a:lnTo>
                    <a:pt x="1108367" y="761212"/>
                  </a:lnTo>
                  <a:close/>
                </a:path>
              </a:pathLst>
            </a:custGeom>
            <a:solidFill>
              <a:srgbClr val="042D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47911" y="5217172"/>
            <a:ext cx="885583" cy="1113078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7496962" y="5643308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8384" y="50114"/>
                </a:moveTo>
                <a:lnTo>
                  <a:pt x="21729" y="50114"/>
                </a:lnTo>
                <a:lnTo>
                  <a:pt x="18554" y="49517"/>
                </a:lnTo>
                <a:lnTo>
                  <a:pt x="1943" y="34683"/>
                </a:lnTo>
                <a:lnTo>
                  <a:pt x="647" y="31610"/>
                </a:lnTo>
                <a:lnTo>
                  <a:pt x="0" y="28384"/>
                </a:lnTo>
                <a:lnTo>
                  <a:pt x="0" y="21729"/>
                </a:lnTo>
                <a:lnTo>
                  <a:pt x="647" y="18554"/>
                </a:lnTo>
                <a:lnTo>
                  <a:pt x="1943" y="15481"/>
                </a:lnTo>
                <a:lnTo>
                  <a:pt x="3175" y="12407"/>
                </a:lnTo>
                <a:lnTo>
                  <a:pt x="5016" y="9677"/>
                </a:lnTo>
                <a:lnTo>
                  <a:pt x="9677" y="5016"/>
                </a:lnTo>
                <a:lnTo>
                  <a:pt x="12407" y="3175"/>
                </a:lnTo>
                <a:lnTo>
                  <a:pt x="15481" y="1943"/>
                </a:lnTo>
                <a:lnTo>
                  <a:pt x="18554" y="647"/>
                </a:lnTo>
                <a:lnTo>
                  <a:pt x="21729" y="0"/>
                </a:lnTo>
                <a:lnTo>
                  <a:pt x="28384" y="0"/>
                </a:lnTo>
                <a:lnTo>
                  <a:pt x="31610" y="647"/>
                </a:lnTo>
                <a:lnTo>
                  <a:pt x="34683" y="1943"/>
                </a:lnTo>
                <a:lnTo>
                  <a:pt x="37706" y="3175"/>
                </a:lnTo>
                <a:lnTo>
                  <a:pt x="40436" y="5016"/>
                </a:lnTo>
                <a:lnTo>
                  <a:pt x="42773" y="7353"/>
                </a:lnTo>
                <a:lnTo>
                  <a:pt x="45148" y="9677"/>
                </a:lnTo>
                <a:lnTo>
                  <a:pt x="46939" y="12407"/>
                </a:lnTo>
                <a:lnTo>
                  <a:pt x="49517" y="18554"/>
                </a:lnTo>
                <a:lnTo>
                  <a:pt x="50114" y="21729"/>
                </a:lnTo>
                <a:lnTo>
                  <a:pt x="50114" y="28384"/>
                </a:lnTo>
                <a:lnTo>
                  <a:pt x="31610" y="49517"/>
                </a:lnTo>
                <a:lnTo>
                  <a:pt x="28384" y="50114"/>
                </a:lnTo>
                <a:close/>
              </a:path>
            </a:pathLst>
          </a:custGeom>
          <a:solidFill>
            <a:srgbClr val="042D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616807" y="5545963"/>
            <a:ext cx="2421890" cy="7607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4900"/>
              </a:lnSpc>
              <a:spcBef>
                <a:spcPts val="95"/>
              </a:spcBef>
            </a:pPr>
            <a:r>
              <a:rPr sz="1050" dirty="0">
                <a:solidFill>
                  <a:srgbClr val="042D61"/>
                </a:solidFill>
                <a:latin typeface="Arial Unicode MS"/>
                <a:cs typeface="Arial Unicode MS"/>
              </a:rPr>
              <a:t>Blend </a:t>
            </a:r>
            <a:r>
              <a:rPr sz="1050" spc="10" dirty="0">
                <a:solidFill>
                  <a:srgbClr val="042D61"/>
                </a:solidFill>
                <a:latin typeface="Arial Unicode MS"/>
                <a:cs typeface="Arial Unicode MS"/>
              </a:rPr>
              <a:t>online </a:t>
            </a:r>
            <a:r>
              <a:rPr sz="1050" spc="-5" dirty="0">
                <a:solidFill>
                  <a:srgbClr val="042D61"/>
                </a:solidFill>
                <a:latin typeface="Arial Unicode MS"/>
                <a:cs typeface="Arial Unicode MS"/>
              </a:rPr>
              <a:t>activities </a:t>
            </a:r>
            <a:r>
              <a:rPr sz="1050" spc="10" dirty="0">
                <a:solidFill>
                  <a:srgbClr val="042D61"/>
                </a:solidFill>
                <a:latin typeface="Arial Unicode MS"/>
                <a:cs typeface="Arial Unicode MS"/>
              </a:rPr>
              <a:t>and </a:t>
            </a:r>
            <a:r>
              <a:rPr sz="1050" spc="15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spc="10" dirty="0">
                <a:solidFill>
                  <a:srgbClr val="042D61"/>
                </a:solidFill>
                <a:latin typeface="Arial Unicode MS"/>
                <a:cs typeface="Arial Unicode MS"/>
              </a:rPr>
              <a:t>tasks/independent </a:t>
            </a:r>
            <a:r>
              <a:rPr sz="1050" spc="5" dirty="0">
                <a:solidFill>
                  <a:srgbClr val="042D61"/>
                </a:solidFill>
                <a:latin typeface="Arial Unicode MS"/>
                <a:cs typeface="Arial Unicode MS"/>
              </a:rPr>
              <a:t>learning </a:t>
            </a:r>
            <a:r>
              <a:rPr sz="1050" spc="20" dirty="0">
                <a:solidFill>
                  <a:srgbClr val="042D61"/>
                </a:solidFill>
                <a:latin typeface="Arial Unicode MS"/>
                <a:cs typeface="Arial Unicode MS"/>
              </a:rPr>
              <a:t>with </a:t>
            </a:r>
            <a:r>
              <a:rPr sz="1050" spc="-10" dirty="0">
                <a:solidFill>
                  <a:srgbClr val="042D61"/>
                </a:solidFill>
                <a:latin typeface="Arial Unicode MS"/>
                <a:cs typeface="Arial Unicode MS"/>
              </a:rPr>
              <a:t>specific </a:t>
            </a:r>
            <a:r>
              <a:rPr sz="1050" spc="-280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spc="5" dirty="0">
                <a:solidFill>
                  <a:srgbClr val="042D61"/>
                </a:solidFill>
                <a:latin typeface="Arial Unicode MS"/>
                <a:cs typeface="Arial Unicode MS"/>
              </a:rPr>
              <a:t>workshops </a:t>
            </a:r>
            <a:r>
              <a:rPr sz="1050" spc="10" dirty="0">
                <a:solidFill>
                  <a:srgbClr val="042D61"/>
                </a:solidFill>
                <a:latin typeface="Arial Unicode MS"/>
                <a:cs typeface="Arial Unicode MS"/>
              </a:rPr>
              <a:t>and </a:t>
            </a:r>
            <a:r>
              <a:rPr sz="1050" spc="5" dirty="0">
                <a:solidFill>
                  <a:srgbClr val="042D61"/>
                </a:solidFill>
                <a:latin typeface="Arial Unicode MS"/>
                <a:cs typeface="Arial Unicode MS"/>
              </a:rPr>
              <a:t>meetings removing</a:t>
            </a:r>
            <a:r>
              <a:rPr sz="1050" spc="10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spc="25" dirty="0">
                <a:solidFill>
                  <a:srgbClr val="042D61"/>
                </a:solidFill>
                <a:latin typeface="Arial Unicode MS"/>
                <a:cs typeface="Arial Unicode MS"/>
              </a:rPr>
              <a:t>the </a:t>
            </a:r>
            <a:r>
              <a:rPr sz="1050" spc="-280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spc="10" dirty="0">
                <a:solidFill>
                  <a:srgbClr val="042D61"/>
                </a:solidFill>
                <a:latin typeface="Arial Unicode MS"/>
                <a:cs typeface="Arial Unicode MS"/>
              </a:rPr>
              <a:t>need</a:t>
            </a:r>
            <a:r>
              <a:rPr sz="1050" spc="-25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spc="35" dirty="0">
                <a:solidFill>
                  <a:srgbClr val="042D61"/>
                </a:solidFill>
                <a:latin typeface="Arial Unicode MS"/>
                <a:cs typeface="Arial Unicode MS"/>
              </a:rPr>
              <a:t>for</a:t>
            </a:r>
            <a:r>
              <a:rPr sz="1050" spc="-30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spc="10" dirty="0">
                <a:solidFill>
                  <a:srgbClr val="042D61"/>
                </a:solidFill>
                <a:latin typeface="Arial Unicode MS"/>
                <a:cs typeface="Arial Unicode MS"/>
              </a:rPr>
              <a:t>constant</a:t>
            </a:r>
            <a:r>
              <a:rPr sz="1050" spc="-20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spc="-5" dirty="0">
                <a:solidFill>
                  <a:srgbClr val="042D61"/>
                </a:solidFill>
                <a:latin typeface="Arial Unicode MS"/>
                <a:cs typeface="Arial Unicode MS"/>
              </a:rPr>
              <a:t>supervision.</a:t>
            </a:r>
            <a:endParaRPr sz="1050">
              <a:latin typeface="Arial Unicode MS"/>
              <a:cs typeface="Arial Unicode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72502" y="5201769"/>
            <a:ext cx="228854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spc="-5" dirty="0">
                <a:solidFill>
                  <a:srgbClr val="042D61"/>
                </a:solidFill>
                <a:latin typeface="Tahoma"/>
                <a:cs typeface="Tahoma"/>
              </a:rPr>
              <a:t>Manageable</a:t>
            </a:r>
            <a:r>
              <a:rPr sz="1050" b="1" spc="-50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1050" b="1" spc="5" dirty="0">
                <a:solidFill>
                  <a:srgbClr val="042D61"/>
                </a:solidFill>
                <a:latin typeface="Tahoma"/>
                <a:cs typeface="Tahoma"/>
              </a:rPr>
              <a:t>for</a:t>
            </a:r>
            <a:r>
              <a:rPr sz="1050" b="1" spc="-45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1050" b="1" spc="5" dirty="0">
                <a:solidFill>
                  <a:srgbClr val="042D61"/>
                </a:solidFill>
                <a:latin typeface="Tahoma"/>
                <a:cs typeface="Tahoma"/>
              </a:rPr>
              <a:t>your</a:t>
            </a:r>
            <a:r>
              <a:rPr sz="1050" b="1" spc="-45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1050" b="1" spc="-5" dirty="0">
                <a:solidFill>
                  <a:srgbClr val="042D61"/>
                </a:solidFill>
                <a:latin typeface="Tahoma"/>
                <a:cs typeface="Tahoma"/>
              </a:rPr>
              <a:t>organisation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873347" y="582711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4" h="50164">
                <a:moveTo>
                  <a:pt x="28384" y="50101"/>
                </a:moveTo>
                <a:lnTo>
                  <a:pt x="21729" y="50101"/>
                </a:lnTo>
                <a:lnTo>
                  <a:pt x="18503" y="49466"/>
                </a:lnTo>
                <a:lnTo>
                  <a:pt x="12407" y="46926"/>
                </a:lnTo>
                <a:lnTo>
                  <a:pt x="9677" y="45148"/>
                </a:lnTo>
                <a:lnTo>
                  <a:pt x="7340" y="42760"/>
                </a:lnTo>
                <a:lnTo>
                  <a:pt x="4965" y="40436"/>
                </a:lnTo>
                <a:lnTo>
                  <a:pt x="3175" y="37706"/>
                </a:lnTo>
                <a:lnTo>
                  <a:pt x="1892" y="34632"/>
                </a:lnTo>
                <a:lnTo>
                  <a:pt x="596" y="31597"/>
                </a:lnTo>
                <a:lnTo>
                  <a:pt x="0" y="28371"/>
                </a:lnTo>
                <a:lnTo>
                  <a:pt x="0" y="21729"/>
                </a:lnTo>
                <a:lnTo>
                  <a:pt x="596" y="18554"/>
                </a:lnTo>
                <a:lnTo>
                  <a:pt x="3175" y="12407"/>
                </a:lnTo>
                <a:lnTo>
                  <a:pt x="4965" y="9677"/>
                </a:lnTo>
                <a:lnTo>
                  <a:pt x="7340" y="7340"/>
                </a:lnTo>
                <a:lnTo>
                  <a:pt x="9677" y="4965"/>
                </a:lnTo>
                <a:lnTo>
                  <a:pt x="12407" y="3175"/>
                </a:lnTo>
                <a:lnTo>
                  <a:pt x="18503" y="647"/>
                </a:lnTo>
                <a:lnTo>
                  <a:pt x="21729" y="0"/>
                </a:lnTo>
                <a:lnTo>
                  <a:pt x="28384" y="0"/>
                </a:lnTo>
                <a:lnTo>
                  <a:pt x="42760" y="7340"/>
                </a:lnTo>
                <a:lnTo>
                  <a:pt x="45097" y="9677"/>
                </a:lnTo>
                <a:lnTo>
                  <a:pt x="46939" y="12407"/>
                </a:lnTo>
                <a:lnTo>
                  <a:pt x="48221" y="15481"/>
                </a:lnTo>
                <a:lnTo>
                  <a:pt x="49466" y="18554"/>
                </a:lnTo>
                <a:lnTo>
                  <a:pt x="50114" y="21729"/>
                </a:lnTo>
                <a:lnTo>
                  <a:pt x="50114" y="28371"/>
                </a:lnTo>
                <a:lnTo>
                  <a:pt x="49466" y="31597"/>
                </a:lnTo>
                <a:lnTo>
                  <a:pt x="46939" y="37706"/>
                </a:lnTo>
                <a:lnTo>
                  <a:pt x="45097" y="40436"/>
                </a:lnTo>
                <a:lnTo>
                  <a:pt x="42760" y="42760"/>
                </a:lnTo>
                <a:lnTo>
                  <a:pt x="40436" y="45148"/>
                </a:lnTo>
                <a:lnTo>
                  <a:pt x="37706" y="46926"/>
                </a:lnTo>
                <a:lnTo>
                  <a:pt x="34632" y="48221"/>
                </a:lnTo>
                <a:lnTo>
                  <a:pt x="31559" y="49466"/>
                </a:lnTo>
                <a:lnTo>
                  <a:pt x="28384" y="50101"/>
                </a:lnTo>
                <a:close/>
              </a:path>
            </a:pathLst>
          </a:custGeom>
          <a:solidFill>
            <a:srgbClr val="042D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993170" y="5729755"/>
            <a:ext cx="2121535" cy="577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4900"/>
              </a:lnSpc>
              <a:spcBef>
                <a:spcPts val="95"/>
              </a:spcBef>
            </a:pPr>
            <a:r>
              <a:rPr sz="1050" spc="-25" dirty="0">
                <a:solidFill>
                  <a:srgbClr val="042D61"/>
                </a:solidFill>
                <a:latin typeface="Arial Unicode MS"/>
                <a:cs typeface="Arial Unicode MS"/>
              </a:rPr>
              <a:t>The </a:t>
            </a:r>
            <a:r>
              <a:rPr sz="1050" spc="10" dirty="0">
                <a:solidFill>
                  <a:srgbClr val="042D61"/>
                </a:solidFill>
                <a:latin typeface="Arial Unicode MS"/>
                <a:cs typeface="Arial Unicode MS"/>
              </a:rPr>
              <a:t>workforce </a:t>
            </a:r>
            <a:r>
              <a:rPr sz="1050" spc="-20" dirty="0">
                <a:solidFill>
                  <a:srgbClr val="042D61"/>
                </a:solidFill>
                <a:latin typeface="Arial Unicode MS"/>
                <a:cs typeface="Arial Unicode MS"/>
              </a:rPr>
              <a:t>is </a:t>
            </a:r>
            <a:r>
              <a:rPr sz="1050" spc="20" dirty="0">
                <a:solidFill>
                  <a:srgbClr val="042D61"/>
                </a:solidFill>
                <a:latin typeface="Arial Unicode MS"/>
                <a:cs typeface="Arial Unicode MS"/>
              </a:rPr>
              <a:t>now </a:t>
            </a:r>
            <a:r>
              <a:rPr sz="1050" spc="30" dirty="0">
                <a:solidFill>
                  <a:srgbClr val="042D61"/>
                </a:solidFill>
                <a:latin typeface="Arial Unicode MS"/>
                <a:cs typeface="Arial Unicode MS"/>
              </a:rPr>
              <a:t>more </a:t>
            </a:r>
            <a:r>
              <a:rPr sz="1050" spc="35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042D61"/>
                </a:solidFill>
                <a:latin typeface="Arial Unicode MS"/>
                <a:cs typeface="Arial Unicode MS"/>
              </a:rPr>
              <a:t>nomadic, </a:t>
            </a:r>
            <a:r>
              <a:rPr sz="1050" spc="-5" dirty="0">
                <a:solidFill>
                  <a:srgbClr val="042D61"/>
                </a:solidFill>
                <a:latin typeface="Arial Unicode MS"/>
                <a:cs typeface="Arial Unicode MS"/>
              </a:rPr>
              <a:t>flexible, </a:t>
            </a:r>
            <a:r>
              <a:rPr sz="1050" spc="10" dirty="0">
                <a:solidFill>
                  <a:srgbClr val="042D61"/>
                </a:solidFill>
                <a:latin typeface="Arial Unicode MS"/>
                <a:cs typeface="Arial Unicode MS"/>
              </a:rPr>
              <a:t>online and </a:t>
            </a:r>
            <a:r>
              <a:rPr sz="1050" spc="15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spc="5" dirty="0">
                <a:solidFill>
                  <a:srgbClr val="042D61"/>
                </a:solidFill>
                <a:latin typeface="Arial Unicode MS"/>
                <a:cs typeface="Arial Unicode MS"/>
              </a:rPr>
              <a:t>embracing</a:t>
            </a:r>
            <a:r>
              <a:rPr sz="1050" spc="-25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042D61"/>
                </a:solidFill>
                <a:latin typeface="Arial Unicode MS"/>
                <a:cs typeface="Arial Unicode MS"/>
              </a:rPr>
              <a:t>advancing</a:t>
            </a:r>
            <a:r>
              <a:rPr sz="1050" spc="-25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spc="-5" dirty="0">
                <a:solidFill>
                  <a:srgbClr val="042D61"/>
                </a:solidFill>
                <a:latin typeface="Arial Unicode MS"/>
                <a:cs typeface="Arial Unicode MS"/>
              </a:rPr>
              <a:t>technologies.</a:t>
            </a:r>
            <a:endParaRPr sz="1050">
              <a:latin typeface="Arial Unicode MS"/>
              <a:cs typeface="Arial Unicode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942000" y="5178377"/>
            <a:ext cx="2063114" cy="393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240" marR="5080" indent="-3175">
              <a:lnSpc>
                <a:spcPct val="114900"/>
              </a:lnSpc>
              <a:spcBef>
                <a:spcPts val="95"/>
              </a:spcBef>
            </a:pPr>
            <a:r>
              <a:rPr sz="1050" b="1" spc="-20" dirty="0">
                <a:solidFill>
                  <a:srgbClr val="042D61"/>
                </a:solidFill>
                <a:latin typeface="Tahoma"/>
                <a:cs typeface="Tahoma"/>
              </a:rPr>
              <a:t>Real</a:t>
            </a:r>
            <a:r>
              <a:rPr sz="1050" b="1" spc="-50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1050" b="1" spc="-5" dirty="0">
                <a:solidFill>
                  <a:srgbClr val="042D61"/>
                </a:solidFill>
                <a:latin typeface="Tahoma"/>
                <a:cs typeface="Tahoma"/>
              </a:rPr>
              <a:t>experience</a:t>
            </a:r>
            <a:r>
              <a:rPr sz="1050" b="1" spc="-50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1050" b="1" dirty="0">
                <a:solidFill>
                  <a:srgbClr val="042D61"/>
                </a:solidFill>
                <a:latin typeface="Tahoma"/>
                <a:cs typeface="Tahoma"/>
              </a:rPr>
              <a:t>of</a:t>
            </a:r>
            <a:r>
              <a:rPr sz="1050" b="1" spc="-45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1050" b="1" spc="5" dirty="0">
                <a:solidFill>
                  <a:srgbClr val="042D61"/>
                </a:solidFill>
                <a:latin typeface="Tahoma"/>
                <a:cs typeface="Tahoma"/>
              </a:rPr>
              <a:t>the</a:t>
            </a:r>
            <a:r>
              <a:rPr sz="1050" b="1" spc="-50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1050" b="1" spc="-10" dirty="0">
                <a:solidFill>
                  <a:srgbClr val="042D61"/>
                </a:solidFill>
                <a:latin typeface="Tahoma"/>
                <a:cs typeface="Tahoma"/>
              </a:rPr>
              <a:t>evolved </a:t>
            </a:r>
            <a:r>
              <a:rPr sz="1050" b="1" spc="-290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1050" b="1" spc="5" dirty="0">
                <a:solidFill>
                  <a:srgbClr val="042D61"/>
                </a:solidFill>
                <a:latin typeface="Tahoma"/>
                <a:cs typeface="Tahoma"/>
              </a:rPr>
              <a:t>virtual</a:t>
            </a:r>
            <a:r>
              <a:rPr sz="1050" b="1" spc="-65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1050" b="1" spc="-5" dirty="0">
                <a:solidFill>
                  <a:srgbClr val="042D61"/>
                </a:solidFill>
                <a:latin typeface="Tahoma"/>
                <a:cs typeface="Tahoma"/>
              </a:rPr>
              <a:t>operating</a:t>
            </a:r>
            <a:r>
              <a:rPr sz="1050" b="1" spc="-60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1050" b="1" spc="5" dirty="0">
                <a:solidFill>
                  <a:srgbClr val="042D61"/>
                </a:solidFill>
                <a:latin typeface="Tahoma"/>
                <a:cs typeface="Tahoma"/>
              </a:rPr>
              <a:t>environment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588803" y="1153359"/>
            <a:ext cx="3022600" cy="3105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b="0" spc="75" dirty="0">
                <a:latin typeface="Arial Unicode MS"/>
                <a:cs typeface="Arial Unicode MS"/>
              </a:rPr>
              <a:t>1</a:t>
            </a:r>
            <a:r>
              <a:rPr spc="75" dirty="0">
                <a:latin typeface="Arial"/>
                <a:cs typeface="Arial"/>
              </a:rPr>
              <a:t>Virtual</a:t>
            </a:r>
            <a:r>
              <a:rPr spc="-55" dirty="0">
                <a:latin typeface="Arial"/>
                <a:cs typeface="Arial"/>
              </a:rPr>
              <a:t> </a:t>
            </a:r>
            <a:r>
              <a:rPr spc="80" dirty="0">
                <a:latin typeface="Arial"/>
                <a:cs typeface="Arial"/>
              </a:rPr>
              <a:t>Work</a:t>
            </a:r>
            <a:r>
              <a:rPr spc="-50" dirty="0">
                <a:latin typeface="Arial"/>
                <a:cs typeface="Arial"/>
              </a:rPr>
              <a:t> </a:t>
            </a:r>
            <a:r>
              <a:rPr spc="30" dirty="0">
                <a:latin typeface="Arial"/>
                <a:cs typeface="Arial"/>
              </a:rPr>
              <a:t>Experience</a:t>
            </a:r>
          </a:p>
        </p:txBody>
      </p:sp>
      <p:sp>
        <p:nvSpPr>
          <p:cNvPr id="16" name="object 16"/>
          <p:cNvSpPr/>
          <p:nvPr/>
        </p:nvSpPr>
        <p:spPr>
          <a:xfrm>
            <a:off x="630732" y="5643308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8371" y="50114"/>
                </a:moveTo>
                <a:lnTo>
                  <a:pt x="21729" y="50114"/>
                </a:lnTo>
                <a:lnTo>
                  <a:pt x="18503" y="49517"/>
                </a:lnTo>
                <a:lnTo>
                  <a:pt x="15481" y="48221"/>
                </a:lnTo>
                <a:lnTo>
                  <a:pt x="12407" y="46939"/>
                </a:lnTo>
                <a:lnTo>
                  <a:pt x="0" y="28384"/>
                </a:lnTo>
                <a:lnTo>
                  <a:pt x="0" y="21729"/>
                </a:lnTo>
                <a:lnTo>
                  <a:pt x="596" y="18554"/>
                </a:lnTo>
                <a:lnTo>
                  <a:pt x="3175" y="12407"/>
                </a:lnTo>
                <a:lnTo>
                  <a:pt x="4965" y="9677"/>
                </a:lnTo>
                <a:lnTo>
                  <a:pt x="7340" y="7353"/>
                </a:lnTo>
                <a:lnTo>
                  <a:pt x="9677" y="5016"/>
                </a:lnTo>
                <a:lnTo>
                  <a:pt x="12407" y="3175"/>
                </a:lnTo>
                <a:lnTo>
                  <a:pt x="15481" y="1943"/>
                </a:lnTo>
                <a:lnTo>
                  <a:pt x="18503" y="647"/>
                </a:lnTo>
                <a:lnTo>
                  <a:pt x="21729" y="0"/>
                </a:lnTo>
                <a:lnTo>
                  <a:pt x="28371" y="0"/>
                </a:lnTo>
                <a:lnTo>
                  <a:pt x="31546" y="647"/>
                </a:lnTo>
                <a:lnTo>
                  <a:pt x="34632" y="1943"/>
                </a:lnTo>
                <a:lnTo>
                  <a:pt x="37706" y="3175"/>
                </a:lnTo>
                <a:lnTo>
                  <a:pt x="50101" y="21729"/>
                </a:lnTo>
                <a:lnTo>
                  <a:pt x="50101" y="28384"/>
                </a:lnTo>
                <a:lnTo>
                  <a:pt x="31546" y="49517"/>
                </a:lnTo>
                <a:lnTo>
                  <a:pt x="28371" y="50114"/>
                </a:lnTo>
                <a:close/>
              </a:path>
            </a:pathLst>
          </a:custGeom>
          <a:solidFill>
            <a:srgbClr val="042D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50553" y="5545963"/>
            <a:ext cx="1889125" cy="577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4900"/>
              </a:lnSpc>
              <a:spcBef>
                <a:spcPts val="95"/>
              </a:spcBef>
            </a:pPr>
            <a:r>
              <a:rPr sz="1050" spc="-10" dirty="0">
                <a:solidFill>
                  <a:srgbClr val="042D61"/>
                </a:solidFill>
                <a:latin typeface="Arial Unicode MS"/>
                <a:cs typeface="Arial Unicode MS"/>
              </a:rPr>
              <a:t>Parts </a:t>
            </a:r>
            <a:r>
              <a:rPr sz="1050" spc="25" dirty="0">
                <a:solidFill>
                  <a:srgbClr val="042D61"/>
                </a:solidFill>
                <a:latin typeface="Arial Unicode MS"/>
                <a:cs typeface="Arial Unicode MS"/>
              </a:rPr>
              <a:t>of the </a:t>
            </a:r>
            <a:r>
              <a:rPr sz="1050" spc="15" dirty="0">
                <a:solidFill>
                  <a:srgbClr val="042D61"/>
                </a:solidFill>
                <a:latin typeface="Arial Unicode MS"/>
                <a:cs typeface="Arial Unicode MS"/>
              </a:rPr>
              <a:t>country </a:t>
            </a:r>
            <a:r>
              <a:rPr sz="1050" spc="10" dirty="0">
                <a:solidFill>
                  <a:srgbClr val="042D61"/>
                </a:solidFill>
                <a:latin typeface="Arial Unicode MS"/>
                <a:cs typeface="Arial Unicode MS"/>
              </a:rPr>
              <a:t>where </a:t>
            </a:r>
            <a:r>
              <a:rPr sz="1050" dirty="0">
                <a:solidFill>
                  <a:srgbClr val="042D61"/>
                </a:solidFill>
                <a:latin typeface="Arial Unicode MS"/>
                <a:cs typeface="Arial Unicode MS"/>
              </a:rPr>
              <a:t>you </a:t>
            </a:r>
            <a:r>
              <a:rPr sz="1050" spc="-280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spc="30" dirty="0">
                <a:solidFill>
                  <a:srgbClr val="042D61"/>
                </a:solidFill>
                <a:latin typeface="Arial Unicode MS"/>
                <a:cs typeface="Arial Unicode MS"/>
              </a:rPr>
              <a:t>don't</a:t>
            </a:r>
            <a:r>
              <a:rPr sz="1050" spc="-35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spc="-15" dirty="0">
                <a:solidFill>
                  <a:srgbClr val="042D61"/>
                </a:solidFill>
                <a:latin typeface="Arial Unicode MS"/>
                <a:cs typeface="Arial Unicode MS"/>
              </a:rPr>
              <a:t>have</a:t>
            </a:r>
            <a:r>
              <a:rPr sz="1050" spc="-40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spc="-30" dirty="0">
                <a:solidFill>
                  <a:srgbClr val="042D61"/>
                </a:solidFill>
                <a:latin typeface="Arial Unicode MS"/>
                <a:cs typeface="Arial Unicode MS"/>
              </a:rPr>
              <a:t>a</a:t>
            </a:r>
            <a:r>
              <a:rPr sz="1050" spc="-40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042D61"/>
                </a:solidFill>
                <a:latin typeface="Arial Unicode MS"/>
                <a:cs typeface="Arial Unicode MS"/>
              </a:rPr>
              <a:t>physical</a:t>
            </a:r>
            <a:r>
              <a:rPr sz="1050" spc="-30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spc="-5" dirty="0">
                <a:solidFill>
                  <a:srgbClr val="042D61"/>
                </a:solidFill>
                <a:latin typeface="Arial Unicode MS"/>
                <a:cs typeface="Arial Unicode MS"/>
              </a:rPr>
              <a:t>presence. </a:t>
            </a:r>
            <a:r>
              <a:rPr sz="1050" spc="-280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spc="-20" dirty="0">
                <a:solidFill>
                  <a:srgbClr val="042D61"/>
                </a:solidFill>
                <a:latin typeface="Arial Unicode MS"/>
                <a:cs typeface="Arial Unicode MS"/>
              </a:rPr>
              <a:t>Areas</a:t>
            </a:r>
            <a:r>
              <a:rPr sz="1050" spc="-30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spc="25" dirty="0">
                <a:solidFill>
                  <a:srgbClr val="042D61"/>
                </a:solidFill>
                <a:latin typeface="Arial Unicode MS"/>
                <a:cs typeface="Arial Unicode MS"/>
              </a:rPr>
              <a:t>that</a:t>
            </a:r>
            <a:r>
              <a:rPr sz="1050" spc="-30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spc="5" dirty="0">
                <a:solidFill>
                  <a:srgbClr val="042D61"/>
                </a:solidFill>
                <a:latin typeface="Arial Unicode MS"/>
                <a:cs typeface="Arial Unicode MS"/>
              </a:rPr>
              <a:t>are</a:t>
            </a:r>
            <a:r>
              <a:rPr sz="1050" spc="-30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spc="15" dirty="0">
                <a:solidFill>
                  <a:srgbClr val="042D61"/>
                </a:solidFill>
                <a:latin typeface="Arial Unicode MS"/>
                <a:cs typeface="Arial Unicode MS"/>
              </a:rPr>
              <a:t>in</a:t>
            </a:r>
            <a:r>
              <a:rPr sz="1050" spc="-25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spc="5" dirty="0">
                <a:solidFill>
                  <a:srgbClr val="042D61"/>
                </a:solidFill>
                <a:latin typeface="Arial Unicode MS"/>
                <a:cs typeface="Arial Unicode MS"/>
              </a:rPr>
              <a:t>high</a:t>
            </a:r>
            <a:r>
              <a:rPr sz="1050" spc="-30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042D61"/>
                </a:solidFill>
                <a:latin typeface="Arial Unicode MS"/>
                <a:cs typeface="Arial Unicode MS"/>
              </a:rPr>
              <a:t>need.</a:t>
            </a:r>
            <a:endParaRPr sz="1050">
              <a:latin typeface="Arial Unicode MS"/>
              <a:cs typeface="Arial Unicode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30732" y="6010922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4">
                <a:moveTo>
                  <a:pt x="28371" y="50101"/>
                </a:moveTo>
                <a:lnTo>
                  <a:pt x="21729" y="50101"/>
                </a:lnTo>
                <a:lnTo>
                  <a:pt x="18503" y="49453"/>
                </a:lnTo>
                <a:lnTo>
                  <a:pt x="15481" y="48221"/>
                </a:lnTo>
                <a:lnTo>
                  <a:pt x="12407" y="46926"/>
                </a:lnTo>
                <a:lnTo>
                  <a:pt x="9677" y="45097"/>
                </a:lnTo>
                <a:lnTo>
                  <a:pt x="7340" y="42760"/>
                </a:lnTo>
                <a:lnTo>
                  <a:pt x="4965" y="40424"/>
                </a:lnTo>
                <a:lnTo>
                  <a:pt x="3175" y="37706"/>
                </a:lnTo>
                <a:lnTo>
                  <a:pt x="596" y="31546"/>
                </a:lnTo>
                <a:lnTo>
                  <a:pt x="0" y="28371"/>
                </a:lnTo>
                <a:lnTo>
                  <a:pt x="0" y="21729"/>
                </a:lnTo>
                <a:lnTo>
                  <a:pt x="596" y="18503"/>
                </a:lnTo>
                <a:lnTo>
                  <a:pt x="3175" y="12395"/>
                </a:lnTo>
                <a:lnTo>
                  <a:pt x="4965" y="9664"/>
                </a:lnTo>
                <a:lnTo>
                  <a:pt x="7340" y="7340"/>
                </a:lnTo>
                <a:lnTo>
                  <a:pt x="9677" y="4952"/>
                </a:lnTo>
                <a:lnTo>
                  <a:pt x="12407" y="3175"/>
                </a:lnTo>
                <a:lnTo>
                  <a:pt x="15481" y="1879"/>
                </a:lnTo>
                <a:lnTo>
                  <a:pt x="18503" y="647"/>
                </a:lnTo>
                <a:lnTo>
                  <a:pt x="21729" y="0"/>
                </a:lnTo>
                <a:lnTo>
                  <a:pt x="28371" y="0"/>
                </a:lnTo>
                <a:lnTo>
                  <a:pt x="42760" y="7340"/>
                </a:lnTo>
                <a:lnTo>
                  <a:pt x="45097" y="9664"/>
                </a:lnTo>
                <a:lnTo>
                  <a:pt x="46926" y="12395"/>
                </a:lnTo>
                <a:lnTo>
                  <a:pt x="49466" y="18503"/>
                </a:lnTo>
                <a:lnTo>
                  <a:pt x="50101" y="21729"/>
                </a:lnTo>
                <a:lnTo>
                  <a:pt x="50101" y="28371"/>
                </a:lnTo>
                <a:lnTo>
                  <a:pt x="31546" y="49453"/>
                </a:lnTo>
                <a:lnTo>
                  <a:pt x="28371" y="50101"/>
                </a:lnTo>
                <a:close/>
              </a:path>
            </a:pathLst>
          </a:custGeom>
          <a:solidFill>
            <a:srgbClr val="042D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827394" y="5201769"/>
            <a:ext cx="1720214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dirty="0">
                <a:solidFill>
                  <a:srgbClr val="042D61"/>
                </a:solidFill>
                <a:latin typeface="Tahoma"/>
                <a:cs typeface="Tahoma"/>
              </a:rPr>
              <a:t>Greater</a:t>
            </a:r>
            <a:r>
              <a:rPr sz="1050" b="1" spc="-60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1050" b="1" spc="-15" dirty="0">
                <a:solidFill>
                  <a:srgbClr val="042D61"/>
                </a:solidFill>
                <a:latin typeface="Tahoma"/>
                <a:cs typeface="Tahoma"/>
              </a:rPr>
              <a:t>geographic</a:t>
            </a:r>
            <a:r>
              <a:rPr sz="1050" b="1" spc="-60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1050" b="1" dirty="0">
                <a:solidFill>
                  <a:srgbClr val="042D61"/>
                </a:solidFill>
                <a:latin typeface="Tahoma"/>
                <a:cs typeface="Tahoma"/>
              </a:rPr>
              <a:t>reach</a:t>
            </a:r>
            <a:endParaRPr sz="1050">
              <a:latin typeface="Tahoma"/>
              <a:cs typeface="Tahoma"/>
            </a:endParaRPr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8E55C757-B50A-4B31-A694-D980D8A43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99285"/>
            <a:ext cx="2019300" cy="89535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E23F26F-83B3-4755-A6B9-E6E9957627AB}"/>
              </a:ext>
            </a:extLst>
          </p:cNvPr>
          <p:cNvSpPr txBox="1"/>
          <p:nvPr/>
        </p:nvSpPr>
        <p:spPr>
          <a:xfrm>
            <a:off x="2639678" y="273050"/>
            <a:ext cx="7399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Virtual Work Experience Framework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527EB45-2C6C-4368-B016-58A8818692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0223" y="6551332"/>
            <a:ext cx="2712955" cy="84741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3" y="1061338"/>
            <a:ext cx="10350500" cy="444500"/>
          </a:xfrm>
          <a:custGeom>
            <a:avLst/>
            <a:gdLst/>
            <a:ahLst/>
            <a:cxnLst/>
            <a:rect l="l" t="t" r="r" b="b"/>
            <a:pathLst>
              <a:path w="10350500" h="444500">
                <a:moveTo>
                  <a:pt x="10350296" y="443903"/>
                </a:moveTo>
                <a:lnTo>
                  <a:pt x="0" y="443903"/>
                </a:lnTo>
                <a:lnTo>
                  <a:pt x="0" y="0"/>
                </a:lnTo>
                <a:lnTo>
                  <a:pt x="10350296" y="0"/>
                </a:lnTo>
                <a:lnTo>
                  <a:pt x="10350296" y="443903"/>
                </a:lnTo>
                <a:close/>
              </a:path>
            </a:pathLst>
          </a:custGeom>
          <a:solidFill>
            <a:srgbClr val="64BAB5">
              <a:alpha val="5569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31408" y="3842892"/>
            <a:ext cx="985786" cy="98551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895381" y="3175749"/>
            <a:ext cx="874394" cy="1010919"/>
            <a:chOff x="2895381" y="3175749"/>
            <a:chExt cx="874394" cy="1010919"/>
          </a:xfrm>
        </p:grpSpPr>
        <p:sp>
          <p:nvSpPr>
            <p:cNvPr id="5" name="object 5"/>
            <p:cNvSpPr/>
            <p:nvPr/>
          </p:nvSpPr>
          <p:spPr>
            <a:xfrm>
              <a:off x="3050806" y="3320681"/>
              <a:ext cx="549275" cy="687705"/>
            </a:xfrm>
            <a:custGeom>
              <a:avLst/>
              <a:gdLst/>
              <a:ahLst/>
              <a:cxnLst/>
              <a:rect l="l" t="t" r="r" b="b"/>
              <a:pathLst>
                <a:path w="549275" h="687704">
                  <a:moveTo>
                    <a:pt x="238696" y="403580"/>
                  </a:moveTo>
                  <a:lnTo>
                    <a:pt x="209613" y="380123"/>
                  </a:lnTo>
                  <a:lnTo>
                    <a:pt x="209613" y="409892"/>
                  </a:lnTo>
                  <a:lnTo>
                    <a:pt x="202742" y="504202"/>
                  </a:lnTo>
                  <a:lnTo>
                    <a:pt x="163728" y="641324"/>
                  </a:lnTo>
                  <a:lnTo>
                    <a:pt x="144119" y="658342"/>
                  </a:lnTo>
                  <a:lnTo>
                    <a:pt x="134810" y="657796"/>
                  </a:lnTo>
                  <a:lnTo>
                    <a:pt x="121221" y="637501"/>
                  </a:lnTo>
                  <a:lnTo>
                    <a:pt x="123405" y="632587"/>
                  </a:lnTo>
                  <a:lnTo>
                    <a:pt x="158623" y="524586"/>
                  </a:lnTo>
                  <a:lnTo>
                    <a:pt x="160997" y="516750"/>
                  </a:lnTo>
                  <a:lnTo>
                    <a:pt x="162547" y="508622"/>
                  </a:lnTo>
                  <a:lnTo>
                    <a:pt x="163233" y="500583"/>
                  </a:lnTo>
                  <a:lnTo>
                    <a:pt x="172567" y="400024"/>
                  </a:lnTo>
                  <a:lnTo>
                    <a:pt x="209613" y="409892"/>
                  </a:lnTo>
                  <a:lnTo>
                    <a:pt x="209613" y="380123"/>
                  </a:lnTo>
                  <a:lnTo>
                    <a:pt x="177520" y="371551"/>
                  </a:lnTo>
                  <a:lnTo>
                    <a:pt x="171272" y="369316"/>
                  </a:lnTo>
                  <a:lnTo>
                    <a:pt x="134467" y="498005"/>
                  </a:lnTo>
                  <a:lnTo>
                    <a:pt x="133972" y="504202"/>
                  </a:lnTo>
                  <a:lnTo>
                    <a:pt x="132778" y="510400"/>
                  </a:lnTo>
                  <a:lnTo>
                    <a:pt x="131089" y="516013"/>
                  </a:lnTo>
                  <a:lnTo>
                    <a:pt x="96558" y="621830"/>
                  </a:lnTo>
                  <a:lnTo>
                    <a:pt x="93726" y="631609"/>
                  </a:lnTo>
                  <a:lnTo>
                    <a:pt x="103327" y="670191"/>
                  </a:lnTo>
                  <a:lnTo>
                    <a:pt x="136499" y="687463"/>
                  </a:lnTo>
                  <a:lnTo>
                    <a:pt x="140855" y="687463"/>
                  </a:lnTo>
                  <a:lnTo>
                    <a:pt x="183857" y="665200"/>
                  </a:lnTo>
                  <a:lnTo>
                    <a:pt x="227533" y="530199"/>
                  </a:lnTo>
                  <a:lnTo>
                    <a:pt x="231533" y="506437"/>
                  </a:lnTo>
                  <a:lnTo>
                    <a:pt x="238340" y="412419"/>
                  </a:lnTo>
                  <a:lnTo>
                    <a:pt x="238696" y="403580"/>
                  </a:lnTo>
                  <a:close/>
                </a:path>
                <a:path w="549275" h="687704">
                  <a:moveTo>
                    <a:pt x="426250" y="476834"/>
                  </a:moveTo>
                  <a:lnTo>
                    <a:pt x="425069" y="457860"/>
                  </a:lnTo>
                  <a:lnTo>
                    <a:pt x="397687" y="364985"/>
                  </a:lnTo>
                  <a:lnTo>
                    <a:pt x="397687" y="473011"/>
                  </a:lnTo>
                  <a:lnTo>
                    <a:pt x="395300" y="479793"/>
                  </a:lnTo>
                  <a:lnTo>
                    <a:pt x="390436" y="485267"/>
                  </a:lnTo>
                  <a:lnTo>
                    <a:pt x="383451" y="488772"/>
                  </a:lnTo>
                  <a:lnTo>
                    <a:pt x="376072" y="489369"/>
                  </a:lnTo>
                  <a:lnTo>
                    <a:pt x="369189" y="487146"/>
                  </a:lnTo>
                  <a:lnTo>
                    <a:pt x="363537" y="482485"/>
                  </a:lnTo>
                  <a:lnTo>
                    <a:pt x="359892" y="475729"/>
                  </a:lnTo>
                  <a:lnTo>
                    <a:pt x="332308" y="395706"/>
                  </a:lnTo>
                  <a:lnTo>
                    <a:pt x="331736" y="394347"/>
                  </a:lnTo>
                  <a:lnTo>
                    <a:pt x="303580" y="364820"/>
                  </a:lnTo>
                  <a:lnTo>
                    <a:pt x="197421" y="334492"/>
                  </a:lnTo>
                  <a:lnTo>
                    <a:pt x="186321" y="329399"/>
                  </a:lnTo>
                  <a:lnTo>
                    <a:pt x="163830" y="190525"/>
                  </a:lnTo>
                  <a:lnTo>
                    <a:pt x="160756" y="135648"/>
                  </a:lnTo>
                  <a:lnTo>
                    <a:pt x="107480" y="174942"/>
                  </a:lnTo>
                  <a:lnTo>
                    <a:pt x="101968" y="178117"/>
                  </a:lnTo>
                  <a:lnTo>
                    <a:pt x="97650" y="183032"/>
                  </a:lnTo>
                  <a:lnTo>
                    <a:pt x="95364" y="188480"/>
                  </a:lnTo>
                  <a:lnTo>
                    <a:pt x="60147" y="266623"/>
                  </a:lnTo>
                  <a:lnTo>
                    <a:pt x="58407" y="270941"/>
                  </a:lnTo>
                  <a:lnTo>
                    <a:pt x="54991" y="274167"/>
                  </a:lnTo>
                  <a:lnTo>
                    <a:pt x="46253" y="277380"/>
                  </a:lnTo>
                  <a:lnTo>
                    <a:pt x="41490" y="277037"/>
                  </a:lnTo>
                  <a:lnTo>
                    <a:pt x="37223" y="274853"/>
                  </a:lnTo>
                  <a:lnTo>
                    <a:pt x="32550" y="270954"/>
                  </a:lnTo>
                  <a:lnTo>
                    <a:pt x="29705" y="265506"/>
                  </a:lnTo>
                  <a:lnTo>
                    <a:pt x="28905" y="259207"/>
                  </a:lnTo>
                  <a:lnTo>
                    <a:pt x="30378" y="252780"/>
                  </a:lnTo>
                  <a:lnTo>
                    <a:pt x="71907" y="156489"/>
                  </a:lnTo>
                  <a:lnTo>
                    <a:pt x="167157" y="81178"/>
                  </a:lnTo>
                  <a:lnTo>
                    <a:pt x="170281" y="80086"/>
                  </a:lnTo>
                  <a:lnTo>
                    <a:pt x="222224" y="80086"/>
                  </a:lnTo>
                  <a:lnTo>
                    <a:pt x="228473" y="86385"/>
                  </a:lnTo>
                  <a:lnTo>
                    <a:pt x="228511" y="94627"/>
                  </a:lnTo>
                  <a:lnTo>
                    <a:pt x="235712" y="284086"/>
                  </a:lnTo>
                  <a:lnTo>
                    <a:pt x="275120" y="316141"/>
                  </a:lnTo>
                  <a:lnTo>
                    <a:pt x="324421" y="334721"/>
                  </a:lnTo>
                  <a:lnTo>
                    <a:pt x="330873" y="337185"/>
                  </a:lnTo>
                  <a:lnTo>
                    <a:pt x="363245" y="359981"/>
                  </a:lnTo>
                  <a:lnTo>
                    <a:pt x="397294" y="465556"/>
                  </a:lnTo>
                  <a:lnTo>
                    <a:pt x="397687" y="473011"/>
                  </a:lnTo>
                  <a:lnTo>
                    <a:pt x="397687" y="364985"/>
                  </a:lnTo>
                  <a:lnTo>
                    <a:pt x="376199" y="331203"/>
                  </a:lnTo>
                  <a:lnTo>
                    <a:pt x="341566" y="310362"/>
                  </a:lnTo>
                  <a:lnTo>
                    <a:pt x="305511" y="296926"/>
                  </a:lnTo>
                  <a:lnTo>
                    <a:pt x="289394" y="290703"/>
                  </a:lnTo>
                  <a:lnTo>
                    <a:pt x="274637" y="284480"/>
                  </a:lnTo>
                  <a:lnTo>
                    <a:pt x="264388" y="279120"/>
                  </a:lnTo>
                  <a:lnTo>
                    <a:pt x="257390" y="94081"/>
                  </a:lnTo>
                  <a:lnTo>
                    <a:pt x="254546" y="80086"/>
                  </a:lnTo>
                  <a:lnTo>
                    <a:pt x="254012" y="77406"/>
                  </a:lnTo>
                  <a:lnTo>
                    <a:pt x="244817" y="63779"/>
                  </a:lnTo>
                  <a:lnTo>
                    <a:pt x="231190" y="54597"/>
                  </a:lnTo>
                  <a:lnTo>
                    <a:pt x="214528" y="51219"/>
                  </a:lnTo>
                  <a:lnTo>
                    <a:pt x="173405" y="51219"/>
                  </a:lnTo>
                  <a:lnTo>
                    <a:pt x="50228" y="136791"/>
                  </a:lnTo>
                  <a:lnTo>
                    <a:pt x="3835" y="241414"/>
                  </a:lnTo>
                  <a:lnTo>
                    <a:pt x="0" y="258521"/>
                  </a:lnTo>
                  <a:lnTo>
                    <a:pt x="2489" y="275234"/>
                  </a:lnTo>
                  <a:lnTo>
                    <a:pt x="10668" y="289801"/>
                  </a:lnTo>
                  <a:lnTo>
                    <a:pt x="23977" y="300456"/>
                  </a:lnTo>
                  <a:lnTo>
                    <a:pt x="32753" y="303949"/>
                  </a:lnTo>
                  <a:lnTo>
                    <a:pt x="41998" y="305523"/>
                  </a:lnTo>
                  <a:lnTo>
                    <a:pt x="51358" y="305181"/>
                  </a:lnTo>
                  <a:lnTo>
                    <a:pt x="86690" y="278028"/>
                  </a:lnTo>
                  <a:lnTo>
                    <a:pt x="86969" y="277380"/>
                  </a:lnTo>
                  <a:lnTo>
                    <a:pt x="121907" y="199898"/>
                  </a:lnTo>
                  <a:lnTo>
                    <a:pt x="134962" y="190525"/>
                  </a:lnTo>
                  <a:lnTo>
                    <a:pt x="141008" y="298767"/>
                  </a:lnTo>
                  <a:lnTo>
                    <a:pt x="144678" y="320128"/>
                  </a:lnTo>
                  <a:lnTo>
                    <a:pt x="154762" y="338772"/>
                  </a:lnTo>
                  <a:lnTo>
                    <a:pt x="170180" y="353301"/>
                  </a:lnTo>
                  <a:lnTo>
                    <a:pt x="189877" y="362318"/>
                  </a:lnTo>
                  <a:lnTo>
                    <a:pt x="283044" y="387565"/>
                  </a:lnTo>
                  <a:lnTo>
                    <a:pt x="290004" y="390283"/>
                  </a:lnTo>
                  <a:lnTo>
                    <a:pt x="296151" y="394347"/>
                  </a:lnTo>
                  <a:lnTo>
                    <a:pt x="301294" y="399605"/>
                  </a:lnTo>
                  <a:lnTo>
                    <a:pt x="305269" y="405879"/>
                  </a:lnTo>
                  <a:lnTo>
                    <a:pt x="332447" y="484759"/>
                  </a:lnTo>
                  <a:lnTo>
                    <a:pt x="339394" y="498525"/>
                  </a:lnTo>
                  <a:lnTo>
                    <a:pt x="350075" y="509079"/>
                  </a:lnTo>
                  <a:lnTo>
                    <a:pt x="363435" y="515835"/>
                  </a:lnTo>
                  <a:lnTo>
                    <a:pt x="378485" y="518185"/>
                  </a:lnTo>
                  <a:lnTo>
                    <a:pt x="383006" y="518185"/>
                  </a:lnTo>
                  <a:lnTo>
                    <a:pt x="420509" y="494004"/>
                  </a:lnTo>
                  <a:lnTo>
                    <a:pt x="422059" y="489369"/>
                  </a:lnTo>
                  <a:lnTo>
                    <a:pt x="426250" y="476834"/>
                  </a:lnTo>
                  <a:close/>
                </a:path>
                <a:path w="549275" h="687704">
                  <a:moveTo>
                    <a:pt x="548894" y="454990"/>
                  </a:moveTo>
                  <a:lnTo>
                    <a:pt x="459486" y="152374"/>
                  </a:lnTo>
                  <a:lnTo>
                    <a:pt x="457847" y="146862"/>
                  </a:lnTo>
                  <a:lnTo>
                    <a:pt x="457022" y="144030"/>
                  </a:lnTo>
                  <a:lnTo>
                    <a:pt x="487934" y="111925"/>
                  </a:lnTo>
                  <a:lnTo>
                    <a:pt x="489305" y="102768"/>
                  </a:lnTo>
                  <a:lnTo>
                    <a:pt x="488784" y="93535"/>
                  </a:lnTo>
                  <a:lnTo>
                    <a:pt x="486397" y="84556"/>
                  </a:lnTo>
                  <a:lnTo>
                    <a:pt x="485863" y="83121"/>
                  </a:lnTo>
                  <a:lnTo>
                    <a:pt x="484708" y="79946"/>
                  </a:lnTo>
                  <a:lnTo>
                    <a:pt x="482130" y="75577"/>
                  </a:lnTo>
                  <a:lnTo>
                    <a:pt x="478853" y="71602"/>
                  </a:lnTo>
                  <a:lnTo>
                    <a:pt x="468947" y="62839"/>
                  </a:lnTo>
                  <a:lnTo>
                    <a:pt x="461035" y="59156"/>
                  </a:lnTo>
                  <a:lnTo>
                    <a:pt x="461035" y="99136"/>
                  </a:lnTo>
                  <a:lnTo>
                    <a:pt x="460844" y="103809"/>
                  </a:lnTo>
                  <a:lnTo>
                    <a:pt x="456780" y="112090"/>
                  </a:lnTo>
                  <a:lnTo>
                    <a:pt x="453250" y="115112"/>
                  </a:lnTo>
                  <a:lnTo>
                    <a:pt x="437972" y="119684"/>
                  </a:lnTo>
                  <a:lnTo>
                    <a:pt x="435635" y="119824"/>
                  </a:lnTo>
                  <a:lnTo>
                    <a:pt x="433412" y="120523"/>
                  </a:lnTo>
                  <a:lnTo>
                    <a:pt x="431380" y="121666"/>
                  </a:lnTo>
                  <a:lnTo>
                    <a:pt x="347192" y="146862"/>
                  </a:lnTo>
                  <a:lnTo>
                    <a:pt x="297827" y="136690"/>
                  </a:lnTo>
                  <a:lnTo>
                    <a:pt x="297840" y="135255"/>
                  </a:lnTo>
                  <a:lnTo>
                    <a:pt x="298716" y="101422"/>
                  </a:lnTo>
                  <a:lnTo>
                    <a:pt x="332359" y="112191"/>
                  </a:lnTo>
                  <a:lnTo>
                    <a:pt x="338455" y="114515"/>
                  </a:lnTo>
                  <a:lnTo>
                    <a:pt x="345198" y="114719"/>
                  </a:lnTo>
                  <a:lnTo>
                    <a:pt x="387350" y="101422"/>
                  </a:lnTo>
                  <a:lnTo>
                    <a:pt x="438416" y="85255"/>
                  </a:lnTo>
                  <a:lnTo>
                    <a:pt x="445312" y="83121"/>
                  </a:lnTo>
                  <a:lnTo>
                    <a:pt x="461035" y="99136"/>
                  </a:lnTo>
                  <a:lnTo>
                    <a:pt x="461035" y="59156"/>
                  </a:lnTo>
                  <a:lnTo>
                    <a:pt x="457225" y="57365"/>
                  </a:lnTo>
                  <a:lnTo>
                    <a:pt x="456565" y="57264"/>
                  </a:lnTo>
                  <a:lnTo>
                    <a:pt x="444449" y="55435"/>
                  </a:lnTo>
                  <a:lnTo>
                    <a:pt x="431380" y="57264"/>
                  </a:lnTo>
                  <a:lnTo>
                    <a:pt x="420738" y="21488"/>
                  </a:lnTo>
                  <a:lnTo>
                    <a:pt x="417233" y="9550"/>
                  </a:lnTo>
                  <a:lnTo>
                    <a:pt x="409917" y="723"/>
                  </a:lnTo>
                  <a:lnTo>
                    <a:pt x="399351" y="0"/>
                  </a:lnTo>
                  <a:lnTo>
                    <a:pt x="390753" y="5956"/>
                  </a:lnTo>
                  <a:lnTo>
                    <a:pt x="389356" y="17183"/>
                  </a:lnTo>
                  <a:lnTo>
                    <a:pt x="392976" y="29375"/>
                  </a:lnTo>
                  <a:lnTo>
                    <a:pt x="403796" y="65951"/>
                  </a:lnTo>
                  <a:lnTo>
                    <a:pt x="342671" y="85255"/>
                  </a:lnTo>
                  <a:lnTo>
                    <a:pt x="291820" y="68884"/>
                  </a:lnTo>
                  <a:lnTo>
                    <a:pt x="285178" y="69773"/>
                  </a:lnTo>
                  <a:lnTo>
                    <a:pt x="279819" y="73291"/>
                  </a:lnTo>
                  <a:lnTo>
                    <a:pt x="274396" y="76771"/>
                  </a:lnTo>
                  <a:lnTo>
                    <a:pt x="270891" y="82473"/>
                  </a:lnTo>
                  <a:lnTo>
                    <a:pt x="270179" y="88925"/>
                  </a:lnTo>
                  <a:lnTo>
                    <a:pt x="268922" y="135255"/>
                  </a:lnTo>
                  <a:lnTo>
                    <a:pt x="268947" y="136690"/>
                  </a:lnTo>
                  <a:lnTo>
                    <a:pt x="341185" y="175094"/>
                  </a:lnTo>
                  <a:lnTo>
                    <a:pt x="343115" y="175539"/>
                  </a:lnTo>
                  <a:lnTo>
                    <a:pt x="345147" y="175742"/>
                  </a:lnTo>
                  <a:lnTo>
                    <a:pt x="349910" y="175742"/>
                  </a:lnTo>
                  <a:lnTo>
                    <a:pt x="352742" y="175285"/>
                  </a:lnTo>
                  <a:lnTo>
                    <a:pt x="429336" y="152374"/>
                  </a:lnTo>
                  <a:lnTo>
                    <a:pt x="521017" y="462622"/>
                  </a:lnTo>
                  <a:lnTo>
                    <a:pt x="528332" y="471462"/>
                  </a:lnTo>
                  <a:lnTo>
                    <a:pt x="538911" y="472186"/>
                  </a:lnTo>
                  <a:lnTo>
                    <a:pt x="547509" y="466229"/>
                  </a:lnTo>
                  <a:lnTo>
                    <a:pt x="548894" y="454990"/>
                  </a:lnTo>
                  <a:close/>
                </a:path>
              </a:pathLst>
            </a:custGeom>
            <a:solidFill>
              <a:srgbClr val="042D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64230" y="3175749"/>
              <a:ext cx="183159" cy="18310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895381" y="3656164"/>
              <a:ext cx="874394" cy="530860"/>
            </a:xfrm>
            <a:custGeom>
              <a:avLst/>
              <a:gdLst/>
              <a:ahLst/>
              <a:cxnLst/>
              <a:rect l="l" t="t" r="r" b="b"/>
              <a:pathLst>
                <a:path w="874395" h="530860">
                  <a:moveTo>
                    <a:pt x="765444" y="41325"/>
                  </a:moveTo>
                  <a:lnTo>
                    <a:pt x="753977" y="38404"/>
                  </a:lnTo>
                  <a:lnTo>
                    <a:pt x="747879" y="29321"/>
                  </a:lnTo>
                  <a:lnTo>
                    <a:pt x="748631" y="19280"/>
                  </a:lnTo>
                  <a:lnTo>
                    <a:pt x="757709" y="13487"/>
                  </a:lnTo>
                  <a:lnTo>
                    <a:pt x="856083" y="0"/>
                  </a:lnTo>
                  <a:lnTo>
                    <a:pt x="862643" y="223"/>
                  </a:lnTo>
                  <a:lnTo>
                    <a:pt x="868710" y="2613"/>
                  </a:lnTo>
                  <a:lnTo>
                    <a:pt x="873039" y="7179"/>
                  </a:lnTo>
                  <a:lnTo>
                    <a:pt x="874384" y="13931"/>
                  </a:lnTo>
                  <a:lnTo>
                    <a:pt x="872931" y="33477"/>
                  </a:lnTo>
                  <a:lnTo>
                    <a:pt x="822543" y="33477"/>
                  </a:lnTo>
                  <a:lnTo>
                    <a:pt x="765444" y="41325"/>
                  </a:lnTo>
                  <a:close/>
                </a:path>
                <a:path w="874395" h="530860">
                  <a:moveTo>
                    <a:pt x="625297" y="252412"/>
                  </a:moveTo>
                  <a:lnTo>
                    <a:pt x="624804" y="252412"/>
                  </a:lnTo>
                  <a:lnTo>
                    <a:pt x="626188" y="251015"/>
                  </a:lnTo>
                  <a:lnTo>
                    <a:pt x="627572" y="249580"/>
                  </a:lnTo>
                  <a:lnTo>
                    <a:pt x="658981" y="210850"/>
                  </a:lnTo>
                  <a:lnTo>
                    <a:pt x="690728" y="174593"/>
                  </a:lnTo>
                  <a:lnTo>
                    <a:pt x="723483" y="138998"/>
                  </a:lnTo>
                  <a:lnTo>
                    <a:pt x="789915" y="68712"/>
                  </a:lnTo>
                  <a:lnTo>
                    <a:pt x="822543" y="33477"/>
                  </a:lnTo>
                  <a:lnTo>
                    <a:pt x="872931" y="33477"/>
                  </a:lnTo>
                  <a:lnTo>
                    <a:pt x="871371" y="54470"/>
                  </a:lnTo>
                  <a:lnTo>
                    <a:pt x="842482" y="54470"/>
                  </a:lnTo>
                  <a:lnTo>
                    <a:pt x="681204" y="232956"/>
                  </a:lnTo>
                  <a:lnTo>
                    <a:pt x="672087" y="243683"/>
                  </a:lnTo>
                  <a:lnTo>
                    <a:pt x="667903" y="248792"/>
                  </a:lnTo>
                  <a:lnTo>
                    <a:pt x="630658" y="248792"/>
                  </a:lnTo>
                  <a:lnTo>
                    <a:pt x="625297" y="252412"/>
                  </a:lnTo>
                  <a:close/>
                </a:path>
                <a:path w="874395" h="530860">
                  <a:moveTo>
                    <a:pt x="851700" y="125174"/>
                  </a:moveTo>
                  <a:lnTo>
                    <a:pt x="842021" y="121702"/>
                  </a:lnTo>
                  <a:lnTo>
                    <a:pt x="838265" y="111315"/>
                  </a:lnTo>
                  <a:lnTo>
                    <a:pt x="839340" y="97111"/>
                  </a:lnTo>
                  <a:lnTo>
                    <a:pt x="842482" y="54470"/>
                  </a:lnTo>
                  <a:lnTo>
                    <a:pt x="871371" y="54470"/>
                  </a:lnTo>
                  <a:lnTo>
                    <a:pt x="867145" y="111315"/>
                  </a:lnTo>
                  <a:lnTo>
                    <a:pt x="861877" y="121702"/>
                  </a:lnTo>
                  <a:lnTo>
                    <a:pt x="851700" y="125174"/>
                  </a:lnTo>
                  <a:close/>
                </a:path>
                <a:path w="874395" h="530860">
                  <a:moveTo>
                    <a:pt x="374053" y="410514"/>
                  </a:moveTo>
                  <a:lnTo>
                    <a:pt x="337415" y="410514"/>
                  </a:lnTo>
                  <a:lnTo>
                    <a:pt x="438865" y="282894"/>
                  </a:lnTo>
                  <a:lnTo>
                    <a:pt x="445792" y="273151"/>
                  </a:lnTo>
                  <a:lnTo>
                    <a:pt x="470372" y="243230"/>
                  </a:lnTo>
                  <a:lnTo>
                    <a:pt x="495356" y="239071"/>
                  </a:lnTo>
                  <a:lnTo>
                    <a:pt x="521616" y="242836"/>
                  </a:lnTo>
                  <a:lnTo>
                    <a:pt x="615380" y="251866"/>
                  </a:lnTo>
                  <a:lnTo>
                    <a:pt x="622612" y="251866"/>
                  </a:lnTo>
                  <a:lnTo>
                    <a:pt x="624804" y="252412"/>
                  </a:lnTo>
                  <a:lnTo>
                    <a:pt x="625297" y="252412"/>
                  </a:lnTo>
                  <a:lnTo>
                    <a:pt x="625147" y="252514"/>
                  </a:lnTo>
                  <a:lnTo>
                    <a:pt x="625642" y="252653"/>
                  </a:lnTo>
                  <a:lnTo>
                    <a:pt x="626239" y="252755"/>
                  </a:lnTo>
                  <a:lnTo>
                    <a:pt x="626683" y="252958"/>
                  </a:lnTo>
                  <a:lnTo>
                    <a:pt x="631598" y="255536"/>
                  </a:lnTo>
                  <a:lnTo>
                    <a:pt x="662346" y="255536"/>
                  </a:lnTo>
                  <a:lnTo>
                    <a:pt x="653130" y="265933"/>
                  </a:lnTo>
                  <a:lnTo>
                    <a:pt x="650032" y="268782"/>
                  </a:lnTo>
                  <a:lnTo>
                    <a:pt x="486983" y="268782"/>
                  </a:lnTo>
                  <a:lnTo>
                    <a:pt x="479237" y="282894"/>
                  </a:lnTo>
                  <a:lnTo>
                    <a:pt x="467092" y="297559"/>
                  </a:lnTo>
                  <a:lnTo>
                    <a:pt x="453904" y="311564"/>
                  </a:lnTo>
                  <a:lnTo>
                    <a:pt x="443029" y="323697"/>
                  </a:lnTo>
                  <a:lnTo>
                    <a:pt x="374053" y="410514"/>
                  </a:lnTo>
                  <a:close/>
                </a:path>
                <a:path w="874395" h="530860">
                  <a:moveTo>
                    <a:pt x="662346" y="255536"/>
                  </a:moveTo>
                  <a:lnTo>
                    <a:pt x="631598" y="255536"/>
                  </a:lnTo>
                  <a:lnTo>
                    <a:pt x="630658" y="248792"/>
                  </a:lnTo>
                  <a:lnTo>
                    <a:pt x="667903" y="248792"/>
                  </a:lnTo>
                  <a:lnTo>
                    <a:pt x="662809" y="255014"/>
                  </a:lnTo>
                  <a:lnTo>
                    <a:pt x="662346" y="255536"/>
                  </a:lnTo>
                  <a:close/>
                </a:path>
                <a:path w="874395" h="530860">
                  <a:moveTo>
                    <a:pt x="622612" y="251866"/>
                  </a:moveTo>
                  <a:lnTo>
                    <a:pt x="615380" y="251866"/>
                  </a:lnTo>
                  <a:lnTo>
                    <a:pt x="621032" y="251472"/>
                  </a:lnTo>
                  <a:lnTo>
                    <a:pt x="622612" y="251866"/>
                  </a:lnTo>
                  <a:close/>
                </a:path>
                <a:path w="874395" h="530860">
                  <a:moveTo>
                    <a:pt x="628426" y="281512"/>
                  </a:moveTo>
                  <a:lnTo>
                    <a:pt x="620910" y="281327"/>
                  </a:lnTo>
                  <a:lnTo>
                    <a:pt x="521616" y="271703"/>
                  </a:lnTo>
                  <a:lnTo>
                    <a:pt x="514124" y="271438"/>
                  </a:lnTo>
                  <a:lnTo>
                    <a:pt x="504409" y="271305"/>
                  </a:lnTo>
                  <a:lnTo>
                    <a:pt x="494640" y="270641"/>
                  </a:lnTo>
                  <a:lnTo>
                    <a:pt x="486983" y="268782"/>
                  </a:lnTo>
                  <a:lnTo>
                    <a:pt x="650032" y="268782"/>
                  </a:lnTo>
                  <a:lnTo>
                    <a:pt x="642812" y="275424"/>
                  </a:lnTo>
                  <a:lnTo>
                    <a:pt x="635434" y="279895"/>
                  </a:lnTo>
                  <a:lnTo>
                    <a:pt x="628426" y="281512"/>
                  </a:lnTo>
                  <a:close/>
                </a:path>
                <a:path w="874395" h="530860">
                  <a:moveTo>
                    <a:pt x="14008" y="530333"/>
                  </a:moveTo>
                  <a:lnTo>
                    <a:pt x="4710" y="525938"/>
                  </a:lnTo>
                  <a:lnTo>
                    <a:pt x="0" y="516305"/>
                  </a:lnTo>
                  <a:lnTo>
                    <a:pt x="3685" y="505269"/>
                  </a:lnTo>
                  <a:lnTo>
                    <a:pt x="159666" y="327266"/>
                  </a:lnTo>
                  <a:lnTo>
                    <a:pt x="163984" y="322402"/>
                  </a:lnTo>
                  <a:lnTo>
                    <a:pt x="171820" y="322160"/>
                  </a:lnTo>
                  <a:lnTo>
                    <a:pt x="234493" y="355600"/>
                  </a:lnTo>
                  <a:lnTo>
                    <a:pt x="173154" y="355600"/>
                  </a:lnTo>
                  <a:lnTo>
                    <a:pt x="24081" y="525652"/>
                  </a:lnTo>
                  <a:lnTo>
                    <a:pt x="14008" y="530333"/>
                  </a:lnTo>
                  <a:close/>
                </a:path>
                <a:path w="874395" h="530860">
                  <a:moveTo>
                    <a:pt x="347334" y="444144"/>
                  </a:moveTo>
                  <a:lnTo>
                    <a:pt x="338952" y="444055"/>
                  </a:lnTo>
                  <a:lnTo>
                    <a:pt x="173154" y="355600"/>
                  </a:lnTo>
                  <a:lnTo>
                    <a:pt x="234493" y="355600"/>
                  </a:lnTo>
                  <a:lnTo>
                    <a:pt x="337415" y="410514"/>
                  </a:lnTo>
                  <a:lnTo>
                    <a:pt x="374053" y="410514"/>
                  </a:lnTo>
                  <a:lnTo>
                    <a:pt x="347334" y="444144"/>
                  </a:lnTo>
                  <a:close/>
                </a:path>
              </a:pathLst>
            </a:custGeom>
            <a:solidFill>
              <a:srgbClr val="042D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0684" y="3842943"/>
            <a:ext cx="991336" cy="868807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8096250" y="3205162"/>
            <a:ext cx="618490" cy="755650"/>
          </a:xfrm>
          <a:custGeom>
            <a:avLst/>
            <a:gdLst/>
            <a:ahLst/>
            <a:cxnLst/>
            <a:rect l="l" t="t" r="r" b="b"/>
            <a:pathLst>
              <a:path w="618490" h="755650">
                <a:moveTo>
                  <a:pt x="544309" y="625271"/>
                </a:moveTo>
                <a:lnTo>
                  <a:pt x="73863" y="625271"/>
                </a:lnTo>
                <a:lnTo>
                  <a:pt x="73863" y="664514"/>
                </a:lnTo>
                <a:lnTo>
                  <a:pt x="544309" y="664514"/>
                </a:lnTo>
                <a:lnTo>
                  <a:pt x="544309" y="625271"/>
                </a:lnTo>
                <a:close/>
              </a:path>
              <a:path w="618490" h="755650">
                <a:moveTo>
                  <a:pt x="544309" y="555828"/>
                </a:moveTo>
                <a:lnTo>
                  <a:pt x="73863" y="555828"/>
                </a:lnTo>
                <a:lnTo>
                  <a:pt x="73863" y="595071"/>
                </a:lnTo>
                <a:lnTo>
                  <a:pt x="544309" y="595071"/>
                </a:lnTo>
                <a:lnTo>
                  <a:pt x="544309" y="555828"/>
                </a:lnTo>
                <a:close/>
              </a:path>
              <a:path w="618490" h="755650">
                <a:moveTo>
                  <a:pt x="544309" y="486321"/>
                </a:moveTo>
                <a:lnTo>
                  <a:pt x="73863" y="486321"/>
                </a:lnTo>
                <a:lnTo>
                  <a:pt x="73863" y="525614"/>
                </a:lnTo>
                <a:lnTo>
                  <a:pt x="544309" y="525614"/>
                </a:lnTo>
                <a:lnTo>
                  <a:pt x="544309" y="486321"/>
                </a:lnTo>
                <a:close/>
              </a:path>
              <a:path w="618490" h="755650">
                <a:moveTo>
                  <a:pt x="544309" y="416864"/>
                </a:moveTo>
                <a:lnTo>
                  <a:pt x="73863" y="416864"/>
                </a:lnTo>
                <a:lnTo>
                  <a:pt x="73863" y="456107"/>
                </a:lnTo>
                <a:lnTo>
                  <a:pt x="544309" y="456107"/>
                </a:lnTo>
                <a:lnTo>
                  <a:pt x="544309" y="416864"/>
                </a:lnTo>
                <a:close/>
              </a:path>
              <a:path w="618490" h="755650">
                <a:moveTo>
                  <a:pt x="544309" y="347370"/>
                </a:moveTo>
                <a:lnTo>
                  <a:pt x="73863" y="347370"/>
                </a:lnTo>
                <a:lnTo>
                  <a:pt x="73863" y="386664"/>
                </a:lnTo>
                <a:lnTo>
                  <a:pt x="544309" y="386664"/>
                </a:lnTo>
                <a:lnTo>
                  <a:pt x="544309" y="347370"/>
                </a:lnTo>
                <a:close/>
              </a:path>
              <a:path w="618490" h="755650">
                <a:moveTo>
                  <a:pt x="544309" y="277914"/>
                </a:moveTo>
                <a:lnTo>
                  <a:pt x="73863" y="277914"/>
                </a:lnTo>
                <a:lnTo>
                  <a:pt x="73863" y="317157"/>
                </a:lnTo>
                <a:lnTo>
                  <a:pt x="544309" y="317157"/>
                </a:lnTo>
                <a:lnTo>
                  <a:pt x="544309" y="277914"/>
                </a:lnTo>
                <a:close/>
              </a:path>
              <a:path w="618490" h="755650">
                <a:moveTo>
                  <a:pt x="618236" y="4064"/>
                </a:moveTo>
                <a:lnTo>
                  <a:pt x="614159" y="0"/>
                </a:lnTo>
                <a:lnTo>
                  <a:pt x="600125" y="0"/>
                </a:lnTo>
                <a:lnTo>
                  <a:pt x="600125" y="18161"/>
                </a:lnTo>
                <a:lnTo>
                  <a:pt x="600125" y="736993"/>
                </a:lnTo>
                <a:lnTo>
                  <a:pt x="18059" y="736993"/>
                </a:lnTo>
                <a:lnTo>
                  <a:pt x="18059" y="226568"/>
                </a:lnTo>
                <a:lnTo>
                  <a:pt x="252260" y="226568"/>
                </a:lnTo>
                <a:lnTo>
                  <a:pt x="256336" y="222504"/>
                </a:lnTo>
                <a:lnTo>
                  <a:pt x="256336" y="208457"/>
                </a:lnTo>
                <a:lnTo>
                  <a:pt x="256336" y="29019"/>
                </a:lnTo>
                <a:lnTo>
                  <a:pt x="256336" y="18161"/>
                </a:lnTo>
                <a:lnTo>
                  <a:pt x="600125" y="18161"/>
                </a:lnTo>
                <a:lnTo>
                  <a:pt x="600125" y="0"/>
                </a:lnTo>
                <a:lnTo>
                  <a:pt x="246951" y="0"/>
                </a:lnTo>
                <a:lnTo>
                  <a:pt x="246710" y="152"/>
                </a:lnTo>
                <a:lnTo>
                  <a:pt x="246405" y="203"/>
                </a:lnTo>
                <a:lnTo>
                  <a:pt x="246062" y="203"/>
                </a:lnTo>
                <a:lnTo>
                  <a:pt x="244030" y="698"/>
                </a:lnTo>
                <a:lnTo>
                  <a:pt x="242887" y="1244"/>
                </a:lnTo>
                <a:lnTo>
                  <a:pt x="241846" y="2032"/>
                </a:lnTo>
                <a:lnTo>
                  <a:pt x="241300" y="2235"/>
                </a:lnTo>
                <a:lnTo>
                  <a:pt x="238226" y="4927"/>
                </a:lnTo>
                <a:lnTo>
                  <a:pt x="238226" y="29019"/>
                </a:lnTo>
                <a:lnTo>
                  <a:pt x="238226" y="208457"/>
                </a:lnTo>
                <a:lnTo>
                  <a:pt x="33134" y="208457"/>
                </a:lnTo>
                <a:lnTo>
                  <a:pt x="238226" y="29019"/>
                </a:lnTo>
                <a:lnTo>
                  <a:pt x="238226" y="4927"/>
                </a:lnTo>
                <a:lnTo>
                  <a:pt x="3073" y="210642"/>
                </a:lnTo>
                <a:lnTo>
                  <a:pt x="2971" y="210845"/>
                </a:lnTo>
                <a:lnTo>
                  <a:pt x="1790" y="211924"/>
                </a:lnTo>
                <a:lnTo>
                  <a:pt x="990" y="213271"/>
                </a:lnTo>
                <a:lnTo>
                  <a:pt x="393" y="215201"/>
                </a:lnTo>
                <a:lnTo>
                  <a:pt x="292" y="215950"/>
                </a:lnTo>
                <a:lnTo>
                  <a:pt x="203" y="216446"/>
                </a:lnTo>
                <a:lnTo>
                  <a:pt x="0" y="216941"/>
                </a:lnTo>
                <a:lnTo>
                  <a:pt x="0" y="751090"/>
                </a:lnTo>
                <a:lnTo>
                  <a:pt x="4013" y="755154"/>
                </a:lnTo>
                <a:lnTo>
                  <a:pt x="614159" y="755154"/>
                </a:lnTo>
                <a:lnTo>
                  <a:pt x="618236" y="751090"/>
                </a:lnTo>
                <a:lnTo>
                  <a:pt x="618236" y="736993"/>
                </a:lnTo>
                <a:lnTo>
                  <a:pt x="618236" y="18161"/>
                </a:lnTo>
                <a:lnTo>
                  <a:pt x="618236" y="4064"/>
                </a:lnTo>
                <a:close/>
              </a:path>
            </a:pathLst>
          </a:custGeom>
          <a:solidFill>
            <a:srgbClr val="042D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57127" y="1122418"/>
            <a:ext cx="2792095" cy="3105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615315" algn="l"/>
              </a:tabLst>
            </a:pPr>
            <a:r>
              <a:rPr b="0" spc="15" dirty="0">
                <a:latin typeface="Arial Unicode MS"/>
                <a:cs typeface="Arial Unicode MS"/>
              </a:rPr>
              <a:t>1.2	</a:t>
            </a:r>
            <a:r>
              <a:rPr spc="90" dirty="0">
                <a:latin typeface="Arial"/>
                <a:cs typeface="Arial"/>
              </a:rPr>
              <a:t>How</a:t>
            </a:r>
            <a:r>
              <a:rPr spc="-55" dirty="0">
                <a:latin typeface="Arial"/>
                <a:cs typeface="Arial"/>
              </a:rPr>
              <a:t> </a:t>
            </a:r>
            <a:r>
              <a:rPr spc="10" dirty="0">
                <a:latin typeface="Arial"/>
                <a:cs typeface="Arial"/>
              </a:rPr>
              <a:t>does</a:t>
            </a:r>
            <a:r>
              <a:rPr spc="-55" dirty="0">
                <a:latin typeface="Arial"/>
                <a:cs typeface="Arial"/>
              </a:rPr>
              <a:t> </a:t>
            </a:r>
            <a:r>
              <a:rPr spc="120" dirty="0">
                <a:latin typeface="Arial"/>
                <a:cs typeface="Arial"/>
              </a:rPr>
              <a:t>it</a:t>
            </a:r>
            <a:r>
              <a:rPr spc="-55" dirty="0">
                <a:latin typeface="Arial"/>
                <a:cs typeface="Arial"/>
              </a:rPr>
              <a:t> </a:t>
            </a:r>
            <a:r>
              <a:rPr spc="35" dirty="0">
                <a:latin typeface="Arial"/>
                <a:cs typeface="Arial"/>
              </a:rPr>
              <a:t>work?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28223" y="3392397"/>
            <a:ext cx="1252855" cy="39306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050" b="1" spc="-15" dirty="0">
                <a:solidFill>
                  <a:srgbClr val="042D61"/>
                </a:solidFill>
                <a:latin typeface="Tahoma"/>
                <a:cs typeface="Tahoma"/>
              </a:rPr>
              <a:t>Senio</a:t>
            </a:r>
            <a:r>
              <a:rPr sz="1050" b="1" spc="-5" dirty="0">
                <a:solidFill>
                  <a:srgbClr val="042D61"/>
                </a:solidFill>
                <a:latin typeface="Tahoma"/>
                <a:cs typeface="Tahoma"/>
              </a:rPr>
              <a:t>r</a:t>
            </a:r>
            <a:r>
              <a:rPr sz="1050" b="1" spc="-40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1050" b="1" spc="-5" dirty="0">
                <a:solidFill>
                  <a:srgbClr val="042D61"/>
                </a:solidFill>
                <a:latin typeface="Tahoma"/>
                <a:cs typeface="Tahoma"/>
              </a:rPr>
              <a:t>inspiration:</a:t>
            </a:r>
            <a:endParaRPr sz="10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1050" spc="-5" dirty="0">
                <a:solidFill>
                  <a:srgbClr val="042D61"/>
                </a:solidFill>
                <a:latin typeface="Arial Unicode MS"/>
                <a:cs typeface="Arial Unicode MS"/>
              </a:rPr>
              <a:t>Guest</a:t>
            </a:r>
            <a:r>
              <a:rPr sz="1050" spc="-50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spc="-15" dirty="0">
                <a:solidFill>
                  <a:srgbClr val="042D61"/>
                </a:solidFill>
                <a:latin typeface="Arial Unicode MS"/>
                <a:cs typeface="Arial Unicode MS"/>
              </a:rPr>
              <a:t>speakers.</a:t>
            </a:r>
            <a:endParaRPr sz="1050">
              <a:latin typeface="Arial Unicode MS"/>
              <a:cs typeface="Arial Unicode MS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19125">
              <a:lnSpc>
                <a:spcPct val="117800"/>
              </a:lnSpc>
              <a:spcBef>
                <a:spcPts val="95"/>
              </a:spcBef>
            </a:pPr>
            <a:r>
              <a:rPr spc="5" dirty="0"/>
              <a:t>This</a:t>
            </a:r>
            <a:r>
              <a:rPr spc="-5" dirty="0"/>
              <a:t> </a:t>
            </a:r>
            <a:r>
              <a:rPr spc="50" dirty="0"/>
              <a:t>framework</a:t>
            </a:r>
            <a:r>
              <a:rPr spc="-5" dirty="0"/>
              <a:t> </a:t>
            </a:r>
            <a:r>
              <a:rPr spc="30" dirty="0"/>
              <a:t>proposes</a:t>
            </a:r>
            <a:r>
              <a:rPr spc="-10" dirty="0"/>
              <a:t> </a:t>
            </a:r>
            <a:r>
              <a:rPr spc="10" dirty="0"/>
              <a:t>a</a:t>
            </a:r>
            <a:r>
              <a:rPr spc="-5" dirty="0"/>
              <a:t> </a:t>
            </a:r>
            <a:r>
              <a:rPr spc="50" dirty="0"/>
              <a:t>built</a:t>
            </a:r>
            <a:r>
              <a:rPr spc="-5" dirty="0"/>
              <a:t> </a:t>
            </a:r>
            <a:r>
              <a:rPr spc="50" dirty="0"/>
              <a:t>programme</a:t>
            </a:r>
            <a:r>
              <a:rPr spc="-5" dirty="0"/>
              <a:t> </a:t>
            </a:r>
            <a:r>
              <a:rPr spc="55" dirty="0"/>
              <a:t>of</a:t>
            </a:r>
            <a:r>
              <a:rPr dirty="0"/>
              <a:t> </a:t>
            </a:r>
            <a:r>
              <a:rPr spc="35" dirty="0"/>
              <a:t>pre-recorded/developed</a:t>
            </a:r>
            <a:r>
              <a:rPr spc="-5" dirty="0"/>
              <a:t> </a:t>
            </a:r>
            <a:r>
              <a:rPr spc="40" dirty="0"/>
              <a:t>content</a:t>
            </a:r>
            <a:r>
              <a:rPr spc="-5" dirty="0"/>
              <a:t> </a:t>
            </a:r>
            <a:r>
              <a:rPr spc="55" dirty="0"/>
              <a:t>with</a:t>
            </a:r>
            <a:r>
              <a:rPr spc="-5" dirty="0"/>
              <a:t> </a:t>
            </a:r>
            <a:r>
              <a:rPr spc="25" dirty="0"/>
              <a:t>set</a:t>
            </a:r>
            <a:r>
              <a:rPr spc="-5" dirty="0"/>
              <a:t> </a:t>
            </a:r>
            <a:r>
              <a:rPr spc="15" dirty="0"/>
              <a:t>tasks</a:t>
            </a:r>
            <a:r>
              <a:rPr spc="-5" dirty="0"/>
              <a:t> </a:t>
            </a:r>
            <a:r>
              <a:rPr spc="60" dirty="0"/>
              <a:t>for</a:t>
            </a:r>
            <a:r>
              <a:rPr spc="-5" dirty="0"/>
              <a:t> </a:t>
            </a:r>
            <a:r>
              <a:rPr spc="35" dirty="0"/>
              <a:t>students</a:t>
            </a:r>
            <a:r>
              <a:rPr dirty="0"/>
              <a:t> </a:t>
            </a:r>
            <a:r>
              <a:rPr spc="60" dirty="0"/>
              <a:t>to</a:t>
            </a:r>
            <a:r>
              <a:rPr spc="-5" dirty="0"/>
              <a:t> </a:t>
            </a:r>
            <a:r>
              <a:rPr spc="50" dirty="0"/>
              <a:t>work</a:t>
            </a:r>
            <a:r>
              <a:rPr spc="-5" dirty="0"/>
              <a:t> </a:t>
            </a:r>
            <a:r>
              <a:rPr spc="45" dirty="0"/>
              <a:t>through,</a:t>
            </a:r>
            <a:r>
              <a:rPr spc="-5" dirty="0"/>
              <a:t> </a:t>
            </a:r>
            <a:r>
              <a:rPr spc="35" dirty="0"/>
              <a:t>interspersed</a:t>
            </a:r>
            <a:r>
              <a:rPr spc="-5" dirty="0"/>
              <a:t> </a:t>
            </a:r>
            <a:r>
              <a:rPr spc="55" dirty="0"/>
              <a:t>with</a:t>
            </a:r>
            <a:r>
              <a:rPr spc="-5" dirty="0"/>
              <a:t> </a:t>
            </a:r>
            <a:r>
              <a:rPr spc="25" dirty="0"/>
              <a:t>guest</a:t>
            </a:r>
            <a:r>
              <a:rPr spc="-5" dirty="0"/>
              <a:t> </a:t>
            </a:r>
            <a:r>
              <a:rPr spc="20" dirty="0"/>
              <a:t>speakers</a:t>
            </a:r>
            <a:r>
              <a:rPr dirty="0"/>
              <a:t> </a:t>
            </a:r>
            <a:r>
              <a:rPr spc="70" dirty="0"/>
              <a:t>from</a:t>
            </a:r>
            <a:r>
              <a:rPr spc="-5" dirty="0"/>
              <a:t> </a:t>
            </a:r>
            <a:r>
              <a:rPr spc="45" dirty="0"/>
              <a:t>your </a:t>
            </a:r>
            <a:r>
              <a:rPr spc="50" dirty="0"/>
              <a:t> </a:t>
            </a:r>
            <a:r>
              <a:rPr spc="40" dirty="0"/>
              <a:t>organisation</a:t>
            </a:r>
            <a:r>
              <a:rPr spc="-15" dirty="0"/>
              <a:t> </a:t>
            </a:r>
            <a:r>
              <a:rPr spc="40" dirty="0"/>
              <a:t>and</a:t>
            </a:r>
            <a:r>
              <a:rPr spc="-15" dirty="0"/>
              <a:t> </a:t>
            </a:r>
            <a:r>
              <a:rPr spc="25" dirty="0"/>
              <a:t>career</a:t>
            </a:r>
            <a:r>
              <a:rPr spc="-15" dirty="0"/>
              <a:t> </a:t>
            </a:r>
            <a:r>
              <a:rPr spc="40" dirty="0"/>
              <a:t>development</a:t>
            </a:r>
            <a:r>
              <a:rPr spc="-15" dirty="0"/>
              <a:t> </a:t>
            </a:r>
            <a:r>
              <a:rPr spc="10" dirty="0"/>
              <a:t>sessions</a:t>
            </a:r>
            <a:r>
              <a:rPr spc="-15" dirty="0"/>
              <a:t> </a:t>
            </a:r>
            <a:r>
              <a:rPr spc="20" dirty="0"/>
              <a:t>such</a:t>
            </a:r>
            <a:r>
              <a:rPr spc="-15" dirty="0"/>
              <a:t> </a:t>
            </a:r>
            <a:r>
              <a:rPr spc="-5" dirty="0"/>
              <a:t>as</a:t>
            </a:r>
            <a:r>
              <a:rPr spc="-15" dirty="0"/>
              <a:t> </a:t>
            </a:r>
            <a:r>
              <a:rPr spc="35" dirty="0"/>
              <a:t>interview</a:t>
            </a:r>
            <a:r>
              <a:rPr spc="-10" dirty="0"/>
              <a:t> </a:t>
            </a:r>
            <a:r>
              <a:rPr spc="45" dirty="0"/>
              <a:t>preparation</a:t>
            </a:r>
            <a:r>
              <a:rPr spc="-15" dirty="0"/>
              <a:t> </a:t>
            </a:r>
            <a:r>
              <a:rPr spc="65" dirty="0"/>
              <a:t>or</a:t>
            </a:r>
            <a:r>
              <a:rPr spc="-15" dirty="0"/>
              <a:t> </a:t>
            </a:r>
            <a:r>
              <a:rPr spc="-65" dirty="0"/>
              <a:t>CV</a:t>
            </a:r>
            <a:r>
              <a:rPr spc="-15" dirty="0"/>
              <a:t> </a:t>
            </a:r>
            <a:r>
              <a:rPr spc="30" dirty="0"/>
              <a:t>workshops.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700" dirty="0"/>
          </a:p>
          <a:p>
            <a:pPr marL="12700" marR="44450">
              <a:lnSpc>
                <a:spcPct val="117800"/>
              </a:lnSpc>
            </a:pPr>
            <a:r>
              <a:rPr spc="10" dirty="0"/>
              <a:t>The</a:t>
            </a:r>
            <a:r>
              <a:rPr spc="-10" dirty="0"/>
              <a:t> </a:t>
            </a:r>
            <a:r>
              <a:rPr spc="15" dirty="0"/>
              <a:t>series</a:t>
            </a:r>
            <a:r>
              <a:rPr spc="-5" dirty="0"/>
              <a:t> </a:t>
            </a:r>
            <a:r>
              <a:rPr spc="55" dirty="0"/>
              <a:t>of</a:t>
            </a:r>
            <a:r>
              <a:rPr spc="-5" dirty="0"/>
              <a:t> </a:t>
            </a:r>
            <a:r>
              <a:rPr spc="15" dirty="0"/>
              <a:t>tasks</a:t>
            </a:r>
            <a:r>
              <a:rPr spc="-5" dirty="0"/>
              <a:t> </a:t>
            </a:r>
            <a:r>
              <a:rPr spc="40" dirty="0"/>
              <a:t>should</a:t>
            </a:r>
            <a:r>
              <a:rPr spc="-10" dirty="0"/>
              <a:t> </a:t>
            </a:r>
            <a:r>
              <a:rPr spc="35" dirty="0"/>
              <a:t>be</a:t>
            </a:r>
            <a:r>
              <a:rPr spc="-5" dirty="0"/>
              <a:t> </a:t>
            </a:r>
            <a:r>
              <a:rPr spc="20" dirty="0"/>
              <a:t>realistic</a:t>
            </a:r>
            <a:r>
              <a:rPr spc="-5" dirty="0"/>
              <a:t> </a:t>
            </a:r>
            <a:r>
              <a:rPr spc="40" dirty="0"/>
              <a:t>and</a:t>
            </a:r>
            <a:r>
              <a:rPr spc="-5" dirty="0"/>
              <a:t> </a:t>
            </a:r>
            <a:r>
              <a:rPr spc="30" dirty="0"/>
              <a:t>relevant</a:t>
            </a:r>
            <a:r>
              <a:rPr spc="-10" dirty="0"/>
              <a:t> </a:t>
            </a:r>
            <a:r>
              <a:rPr spc="60" dirty="0"/>
              <a:t>to</a:t>
            </a:r>
            <a:r>
              <a:rPr spc="-5" dirty="0"/>
              <a:t> </a:t>
            </a:r>
            <a:r>
              <a:rPr spc="45" dirty="0"/>
              <a:t>your</a:t>
            </a:r>
            <a:r>
              <a:rPr spc="-5" dirty="0"/>
              <a:t> </a:t>
            </a:r>
            <a:r>
              <a:rPr spc="40" dirty="0"/>
              <a:t>organisation</a:t>
            </a:r>
            <a:r>
              <a:rPr spc="-5" dirty="0"/>
              <a:t> </a:t>
            </a:r>
            <a:r>
              <a:rPr spc="40" dirty="0"/>
              <a:t>and</a:t>
            </a:r>
            <a:r>
              <a:rPr spc="-10" dirty="0"/>
              <a:t> </a:t>
            </a:r>
            <a:r>
              <a:rPr spc="30" dirty="0"/>
              <a:t>once</a:t>
            </a:r>
            <a:r>
              <a:rPr spc="-5" dirty="0"/>
              <a:t> </a:t>
            </a:r>
            <a:r>
              <a:rPr spc="35" dirty="0"/>
              <a:t>completed,</a:t>
            </a:r>
            <a:r>
              <a:rPr spc="-5" dirty="0"/>
              <a:t> </a:t>
            </a:r>
            <a:r>
              <a:rPr spc="15" dirty="0"/>
              <a:t>can</a:t>
            </a:r>
            <a:r>
              <a:rPr spc="-5" dirty="0"/>
              <a:t> </a:t>
            </a:r>
            <a:r>
              <a:rPr spc="35" dirty="0"/>
              <a:t>be</a:t>
            </a:r>
            <a:r>
              <a:rPr spc="-10" dirty="0"/>
              <a:t> </a:t>
            </a:r>
            <a:r>
              <a:rPr spc="15" dirty="0"/>
              <a:t>discussed</a:t>
            </a:r>
            <a:r>
              <a:rPr spc="-5" dirty="0"/>
              <a:t> </a:t>
            </a:r>
            <a:r>
              <a:rPr spc="40" dirty="0"/>
              <a:t>and</a:t>
            </a:r>
            <a:r>
              <a:rPr spc="-5" dirty="0"/>
              <a:t> </a:t>
            </a:r>
            <a:r>
              <a:rPr spc="40" dirty="0"/>
              <a:t>compared</a:t>
            </a:r>
            <a:r>
              <a:rPr spc="-5" dirty="0"/>
              <a:t> </a:t>
            </a:r>
            <a:r>
              <a:rPr spc="20" dirty="0"/>
              <a:t>against</a:t>
            </a:r>
            <a:r>
              <a:rPr spc="-5" dirty="0"/>
              <a:t> </a:t>
            </a:r>
            <a:r>
              <a:rPr spc="50" dirty="0"/>
              <a:t>model</a:t>
            </a:r>
            <a:r>
              <a:rPr spc="-10" dirty="0"/>
              <a:t> </a:t>
            </a:r>
            <a:r>
              <a:rPr spc="20" dirty="0"/>
              <a:t>answers.</a:t>
            </a:r>
            <a:r>
              <a:rPr spc="-5" dirty="0"/>
              <a:t> </a:t>
            </a:r>
            <a:r>
              <a:rPr spc="10" dirty="0"/>
              <a:t>The</a:t>
            </a:r>
            <a:r>
              <a:rPr spc="-5" dirty="0"/>
              <a:t> </a:t>
            </a:r>
            <a:r>
              <a:rPr spc="15" dirty="0"/>
              <a:t>tasks</a:t>
            </a:r>
            <a:r>
              <a:rPr spc="-5" dirty="0"/>
              <a:t> </a:t>
            </a:r>
            <a:r>
              <a:rPr spc="35" dirty="0"/>
              <a:t>could</a:t>
            </a:r>
            <a:r>
              <a:rPr spc="-10" dirty="0"/>
              <a:t> </a:t>
            </a:r>
            <a:r>
              <a:rPr spc="15" dirty="0"/>
              <a:t>also</a:t>
            </a:r>
            <a:r>
              <a:rPr spc="-5" dirty="0"/>
              <a:t> </a:t>
            </a:r>
            <a:r>
              <a:rPr spc="40" dirty="0"/>
              <a:t>combine </a:t>
            </a:r>
            <a:r>
              <a:rPr spc="45" dirty="0"/>
              <a:t> </a:t>
            </a:r>
            <a:r>
              <a:rPr spc="50" dirty="0"/>
              <a:t>into</a:t>
            </a:r>
            <a:r>
              <a:rPr spc="-15" dirty="0"/>
              <a:t> </a:t>
            </a:r>
            <a:r>
              <a:rPr spc="10" dirty="0"/>
              <a:t>a</a:t>
            </a:r>
            <a:r>
              <a:rPr spc="-15" dirty="0"/>
              <a:t> </a:t>
            </a:r>
            <a:r>
              <a:rPr spc="40" dirty="0"/>
              <a:t>project</a:t>
            </a:r>
            <a:r>
              <a:rPr spc="-15" dirty="0"/>
              <a:t> </a:t>
            </a:r>
            <a:r>
              <a:rPr spc="35" dirty="0"/>
              <a:t>they</a:t>
            </a:r>
            <a:r>
              <a:rPr spc="-15" dirty="0"/>
              <a:t> </a:t>
            </a:r>
            <a:r>
              <a:rPr spc="15" dirty="0"/>
              <a:t>can</a:t>
            </a:r>
            <a:r>
              <a:rPr spc="-15" dirty="0"/>
              <a:t> </a:t>
            </a:r>
            <a:r>
              <a:rPr spc="35" dirty="0"/>
              <a:t>present</a:t>
            </a:r>
            <a:r>
              <a:rPr spc="-15" dirty="0"/>
              <a:t> </a:t>
            </a:r>
            <a:r>
              <a:rPr spc="40" dirty="0"/>
              <a:t>at</a:t>
            </a:r>
            <a:r>
              <a:rPr spc="-15" dirty="0"/>
              <a:t> </a:t>
            </a:r>
            <a:r>
              <a:rPr spc="45" dirty="0"/>
              <a:t>the</a:t>
            </a:r>
            <a:r>
              <a:rPr spc="-15" dirty="0"/>
              <a:t> </a:t>
            </a:r>
            <a:r>
              <a:rPr spc="45" dirty="0"/>
              <a:t>end</a:t>
            </a:r>
            <a:r>
              <a:rPr spc="-15" dirty="0"/>
              <a:t> </a:t>
            </a:r>
            <a:r>
              <a:rPr spc="55" dirty="0"/>
              <a:t>of</a:t>
            </a:r>
            <a:r>
              <a:rPr spc="-15" dirty="0"/>
              <a:t> </a:t>
            </a:r>
            <a:r>
              <a:rPr spc="45" dirty="0"/>
              <a:t>the</a:t>
            </a:r>
            <a:r>
              <a:rPr spc="-15" dirty="0"/>
              <a:t> </a:t>
            </a:r>
            <a:r>
              <a:rPr spc="45" dirty="0"/>
              <a:t>programme.</a:t>
            </a: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700" dirty="0"/>
          </a:p>
          <a:p>
            <a:pPr marL="12700" marR="5080">
              <a:lnSpc>
                <a:spcPct val="117800"/>
              </a:lnSpc>
            </a:pPr>
            <a:r>
              <a:rPr spc="25" dirty="0"/>
              <a:t>Whilst</a:t>
            </a:r>
            <a:r>
              <a:rPr spc="-10" dirty="0"/>
              <a:t> </a:t>
            </a:r>
            <a:r>
              <a:rPr spc="35" dirty="0"/>
              <a:t>some</a:t>
            </a:r>
            <a:r>
              <a:rPr spc="-5" dirty="0"/>
              <a:t> </a:t>
            </a:r>
            <a:r>
              <a:rPr spc="50" dirty="0"/>
              <a:t>time</a:t>
            </a:r>
            <a:r>
              <a:rPr spc="-5" dirty="0"/>
              <a:t> </a:t>
            </a:r>
            <a:r>
              <a:rPr spc="5" dirty="0"/>
              <a:t>is</a:t>
            </a:r>
            <a:r>
              <a:rPr spc="-10" dirty="0"/>
              <a:t> </a:t>
            </a:r>
            <a:r>
              <a:rPr spc="45" dirty="0"/>
              <a:t>required</a:t>
            </a:r>
            <a:r>
              <a:rPr spc="-5" dirty="0"/>
              <a:t> </a:t>
            </a:r>
            <a:r>
              <a:rPr spc="60" dirty="0"/>
              <a:t>to</a:t>
            </a:r>
            <a:r>
              <a:rPr spc="-5" dirty="0"/>
              <a:t> </a:t>
            </a:r>
            <a:r>
              <a:rPr spc="25" dirty="0"/>
              <a:t>create</a:t>
            </a:r>
            <a:r>
              <a:rPr spc="-10" dirty="0"/>
              <a:t> </a:t>
            </a:r>
            <a:r>
              <a:rPr spc="45" dirty="0"/>
              <a:t>the</a:t>
            </a:r>
            <a:r>
              <a:rPr spc="-5" dirty="0"/>
              <a:t> </a:t>
            </a:r>
            <a:r>
              <a:rPr spc="15" dirty="0"/>
              <a:t>tasks</a:t>
            </a:r>
            <a:r>
              <a:rPr spc="-5" dirty="0"/>
              <a:t> </a:t>
            </a:r>
            <a:r>
              <a:rPr spc="40" dirty="0"/>
              <a:t>and</a:t>
            </a:r>
            <a:r>
              <a:rPr spc="-10" dirty="0"/>
              <a:t> </a:t>
            </a:r>
            <a:r>
              <a:rPr spc="30" dirty="0"/>
              <a:t>develop</a:t>
            </a:r>
            <a:r>
              <a:rPr spc="-5" dirty="0"/>
              <a:t> </a:t>
            </a:r>
            <a:r>
              <a:rPr spc="45" dirty="0"/>
              <a:t>your</a:t>
            </a:r>
            <a:r>
              <a:rPr spc="-5" dirty="0"/>
              <a:t> </a:t>
            </a:r>
            <a:r>
              <a:rPr spc="35" dirty="0"/>
              <a:t>content,</a:t>
            </a:r>
            <a:r>
              <a:rPr spc="235" dirty="0"/>
              <a:t> </a:t>
            </a:r>
            <a:r>
              <a:rPr spc="25" dirty="0"/>
              <a:t>delivery</a:t>
            </a:r>
            <a:r>
              <a:rPr spc="-5" dirty="0"/>
              <a:t> </a:t>
            </a:r>
            <a:r>
              <a:rPr spc="15" dirty="0"/>
              <a:t>can</a:t>
            </a:r>
            <a:r>
              <a:rPr spc="-10" dirty="0"/>
              <a:t> </a:t>
            </a:r>
            <a:r>
              <a:rPr spc="35" dirty="0"/>
              <a:t>be</a:t>
            </a:r>
            <a:r>
              <a:rPr spc="-5" dirty="0"/>
              <a:t> </a:t>
            </a:r>
            <a:r>
              <a:rPr spc="25" dirty="0"/>
              <a:t>designed</a:t>
            </a:r>
            <a:r>
              <a:rPr spc="-5" dirty="0"/>
              <a:t> </a:t>
            </a:r>
            <a:r>
              <a:rPr spc="55" dirty="0"/>
              <a:t>with</a:t>
            </a:r>
            <a:r>
              <a:rPr spc="-10" dirty="0"/>
              <a:t> </a:t>
            </a:r>
            <a:r>
              <a:rPr spc="30" dirty="0"/>
              <a:t>manageability</a:t>
            </a:r>
            <a:r>
              <a:rPr spc="-5" dirty="0"/>
              <a:t> </a:t>
            </a:r>
            <a:r>
              <a:rPr spc="45" dirty="0"/>
              <a:t>in</a:t>
            </a:r>
            <a:r>
              <a:rPr spc="-5" dirty="0"/>
              <a:t> </a:t>
            </a:r>
            <a:r>
              <a:rPr spc="60" dirty="0"/>
              <a:t>mind</a:t>
            </a:r>
            <a:r>
              <a:rPr spc="-10" dirty="0"/>
              <a:t> </a:t>
            </a:r>
            <a:r>
              <a:rPr spc="30" dirty="0"/>
              <a:t>ranging</a:t>
            </a:r>
            <a:r>
              <a:rPr spc="-5" dirty="0"/>
              <a:t> </a:t>
            </a:r>
            <a:r>
              <a:rPr spc="40" dirty="0"/>
              <a:t>between</a:t>
            </a:r>
            <a:r>
              <a:rPr spc="-5" dirty="0"/>
              <a:t> </a:t>
            </a:r>
            <a:r>
              <a:rPr spc="10" dirty="0"/>
              <a:t>a</a:t>
            </a:r>
            <a:r>
              <a:rPr spc="-10" dirty="0"/>
              <a:t> </a:t>
            </a:r>
            <a:r>
              <a:rPr spc="40" dirty="0"/>
              <a:t>little</a:t>
            </a:r>
            <a:r>
              <a:rPr spc="-5" dirty="0"/>
              <a:t> </a:t>
            </a:r>
            <a:r>
              <a:rPr spc="60" dirty="0"/>
              <a:t>to</a:t>
            </a:r>
            <a:r>
              <a:rPr spc="-5" dirty="0"/>
              <a:t> </a:t>
            </a:r>
            <a:r>
              <a:rPr spc="10" dirty="0"/>
              <a:t>a</a:t>
            </a:r>
            <a:r>
              <a:rPr spc="-10" dirty="0"/>
              <a:t> </a:t>
            </a:r>
            <a:r>
              <a:rPr spc="50" dirty="0"/>
              <a:t>lot</a:t>
            </a:r>
            <a:r>
              <a:rPr spc="-5" dirty="0"/>
              <a:t> </a:t>
            </a:r>
            <a:r>
              <a:rPr spc="55" dirty="0"/>
              <a:t>of</a:t>
            </a:r>
            <a:r>
              <a:rPr spc="-5" dirty="0"/>
              <a:t> </a:t>
            </a:r>
            <a:r>
              <a:rPr spc="40" dirty="0"/>
              <a:t>interaction</a:t>
            </a:r>
            <a:r>
              <a:rPr spc="-10" dirty="0"/>
              <a:t> </a:t>
            </a:r>
            <a:r>
              <a:rPr spc="60" dirty="0"/>
              <a:t>to</a:t>
            </a:r>
            <a:r>
              <a:rPr spc="-5" dirty="0"/>
              <a:t> </a:t>
            </a:r>
            <a:r>
              <a:rPr spc="40" dirty="0"/>
              <a:t>suit </a:t>
            </a:r>
            <a:r>
              <a:rPr spc="45" dirty="0"/>
              <a:t> your </a:t>
            </a:r>
            <a:r>
              <a:rPr spc="35" dirty="0"/>
              <a:t>organisation. </a:t>
            </a:r>
            <a:r>
              <a:rPr spc="10" dirty="0"/>
              <a:t>'Live' </a:t>
            </a:r>
            <a:r>
              <a:rPr spc="55" dirty="0"/>
              <a:t>input </a:t>
            </a:r>
            <a:r>
              <a:rPr spc="5" dirty="0"/>
              <a:t>is </a:t>
            </a:r>
            <a:r>
              <a:rPr spc="35" dirty="0"/>
              <a:t>needed </a:t>
            </a:r>
            <a:r>
              <a:rPr spc="60" dirty="0"/>
              <a:t>for </a:t>
            </a:r>
            <a:r>
              <a:rPr spc="25" dirty="0"/>
              <a:t>any speaker </a:t>
            </a:r>
            <a:r>
              <a:rPr spc="40" dirty="0"/>
              <a:t>and full </a:t>
            </a:r>
            <a:r>
              <a:rPr spc="30" dirty="0"/>
              <a:t>engagement </a:t>
            </a:r>
            <a:r>
              <a:rPr spc="10" dirty="0"/>
              <a:t>sessions </a:t>
            </a:r>
            <a:r>
              <a:rPr spc="30" dirty="0"/>
              <a:t>where, being virtual, </a:t>
            </a:r>
            <a:r>
              <a:rPr spc="40" dirty="0"/>
              <a:t>you </a:t>
            </a:r>
            <a:r>
              <a:rPr spc="35" dirty="0"/>
              <a:t>will </a:t>
            </a:r>
            <a:r>
              <a:rPr spc="20" dirty="0"/>
              <a:t>have </a:t>
            </a:r>
            <a:r>
              <a:rPr spc="45" dirty="0"/>
              <a:t>the </a:t>
            </a:r>
            <a:r>
              <a:rPr spc="55" dirty="0"/>
              <a:t>opportunity </a:t>
            </a:r>
            <a:r>
              <a:rPr spc="60" dirty="0"/>
              <a:t>to </a:t>
            </a:r>
            <a:r>
              <a:rPr spc="20" dirty="0"/>
              <a:t>use </a:t>
            </a:r>
            <a:r>
              <a:rPr spc="30" dirty="0"/>
              <a:t>representatives </a:t>
            </a:r>
            <a:r>
              <a:rPr spc="70" dirty="0"/>
              <a:t>from </a:t>
            </a:r>
            <a:r>
              <a:rPr spc="10" dirty="0"/>
              <a:t>across </a:t>
            </a:r>
            <a:r>
              <a:rPr spc="45" dirty="0"/>
              <a:t>your </a:t>
            </a:r>
            <a:r>
              <a:rPr spc="50" dirty="0"/>
              <a:t> </a:t>
            </a:r>
            <a:r>
              <a:rPr spc="35" dirty="0"/>
              <a:t>organisation.</a:t>
            </a:r>
          </a:p>
          <a:p>
            <a:pPr marL="4761230">
              <a:lnSpc>
                <a:spcPct val="100000"/>
              </a:lnSpc>
              <a:spcBef>
                <a:spcPts val="720"/>
              </a:spcBef>
            </a:pPr>
            <a:r>
              <a:rPr sz="1050" b="1" spc="-10" dirty="0">
                <a:solidFill>
                  <a:srgbClr val="042D61"/>
                </a:solidFill>
                <a:latin typeface="Tahoma"/>
                <a:cs typeface="Tahoma"/>
              </a:rPr>
              <a:t>Building</a:t>
            </a:r>
            <a:r>
              <a:rPr sz="1050" b="1" spc="-50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1050" b="1" dirty="0">
                <a:solidFill>
                  <a:srgbClr val="042D61"/>
                </a:solidFill>
                <a:latin typeface="Tahoma"/>
                <a:cs typeface="Tahoma"/>
              </a:rPr>
              <a:t>transferable</a:t>
            </a:r>
            <a:r>
              <a:rPr sz="1050" b="1" spc="-45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1050" b="1" spc="-20" dirty="0">
                <a:solidFill>
                  <a:srgbClr val="042D61"/>
                </a:solidFill>
                <a:latin typeface="Tahoma"/>
                <a:cs typeface="Tahoma"/>
              </a:rPr>
              <a:t>skills:</a:t>
            </a:r>
            <a:endParaRPr sz="1050" dirty="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74812" y="4203508"/>
            <a:ext cx="2487930" cy="57721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050" b="1" spc="-10" dirty="0">
                <a:solidFill>
                  <a:srgbClr val="042D61"/>
                </a:solidFill>
                <a:latin typeface="Tahoma"/>
                <a:cs typeface="Tahoma"/>
              </a:rPr>
              <a:t>Pathway</a:t>
            </a:r>
            <a:r>
              <a:rPr sz="1050" b="1" spc="-5" dirty="0">
                <a:solidFill>
                  <a:srgbClr val="042D61"/>
                </a:solidFill>
                <a:latin typeface="Tahoma"/>
                <a:cs typeface="Tahoma"/>
              </a:rPr>
              <a:t>s</a:t>
            </a:r>
            <a:r>
              <a:rPr sz="1050" b="1" spc="-40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1050" b="1" spc="-25" dirty="0">
                <a:solidFill>
                  <a:srgbClr val="042D61"/>
                </a:solidFill>
                <a:latin typeface="Tahoma"/>
                <a:cs typeface="Tahoma"/>
              </a:rPr>
              <a:t>in:</a:t>
            </a:r>
            <a:endParaRPr sz="1050">
              <a:latin typeface="Tahoma"/>
              <a:cs typeface="Tahoma"/>
            </a:endParaRPr>
          </a:p>
          <a:p>
            <a:pPr marL="46990" marR="5080" indent="-34925">
              <a:lnSpc>
                <a:spcPct val="114900"/>
              </a:lnSpc>
            </a:pPr>
            <a:r>
              <a:rPr sz="1050" spc="5" dirty="0">
                <a:solidFill>
                  <a:srgbClr val="042D61"/>
                </a:solidFill>
                <a:latin typeface="Arial Unicode MS"/>
                <a:cs typeface="Arial Unicode MS"/>
              </a:rPr>
              <a:t>How</a:t>
            </a:r>
            <a:r>
              <a:rPr sz="1050" spc="-20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spc="40" dirty="0">
                <a:solidFill>
                  <a:srgbClr val="042D61"/>
                </a:solidFill>
                <a:latin typeface="Arial Unicode MS"/>
                <a:cs typeface="Arial Unicode MS"/>
              </a:rPr>
              <a:t>to</a:t>
            </a:r>
            <a:r>
              <a:rPr sz="1050" spc="-25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042D61"/>
                </a:solidFill>
                <a:latin typeface="Arial Unicode MS"/>
                <a:cs typeface="Arial Unicode MS"/>
              </a:rPr>
              <a:t>get</a:t>
            </a:r>
            <a:r>
              <a:rPr sz="1050" spc="-25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spc="35" dirty="0">
                <a:solidFill>
                  <a:srgbClr val="042D61"/>
                </a:solidFill>
                <a:latin typeface="Arial Unicode MS"/>
                <a:cs typeface="Arial Unicode MS"/>
              </a:rPr>
              <a:t>from</a:t>
            </a:r>
            <a:r>
              <a:rPr sz="1050" spc="-25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spc="25" dirty="0">
                <a:solidFill>
                  <a:srgbClr val="042D61"/>
                </a:solidFill>
                <a:latin typeface="Arial Unicode MS"/>
                <a:cs typeface="Arial Unicode MS"/>
              </a:rPr>
              <a:t>the</a:t>
            </a:r>
            <a:r>
              <a:rPr sz="1050" spc="-25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spc="40" dirty="0">
                <a:solidFill>
                  <a:srgbClr val="042D61"/>
                </a:solidFill>
                <a:latin typeface="Arial Unicode MS"/>
                <a:cs typeface="Arial Unicode MS"/>
              </a:rPr>
              <a:t>bottom</a:t>
            </a:r>
            <a:r>
              <a:rPr sz="1050" spc="-20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spc="35" dirty="0">
                <a:solidFill>
                  <a:srgbClr val="042D61"/>
                </a:solidFill>
                <a:latin typeface="Arial Unicode MS"/>
                <a:cs typeface="Arial Unicode MS"/>
              </a:rPr>
              <a:t>up</a:t>
            </a:r>
            <a:r>
              <a:rPr sz="1050" spc="-25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spc="10" dirty="0">
                <a:solidFill>
                  <a:srgbClr val="042D61"/>
                </a:solidFill>
                <a:latin typeface="Arial Unicode MS"/>
                <a:cs typeface="Arial Unicode MS"/>
              </a:rPr>
              <a:t>and</a:t>
            </a:r>
            <a:r>
              <a:rPr sz="1050" spc="-25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spc="10" dirty="0">
                <a:solidFill>
                  <a:srgbClr val="042D61"/>
                </a:solidFill>
                <a:latin typeface="Arial Unicode MS"/>
                <a:cs typeface="Arial Unicode MS"/>
              </a:rPr>
              <a:t>what </a:t>
            </a:r>
            <a:r>
              <a:rPr sz="1050" spc="-275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spc="40" dirty="0">
                <a:solidFill>
                  <a:srgbClr val="042D61"/>
                </a:solidFill>
                <a:latin typeface="Arial Unicode MS"/>
                <a:cs typeface="Arial Unicode MS"/>
              </a:rPr>
              <a:t>to</a:t>
            </a:r>
            <a:r>
              <a:rPr sz="1050" spc="-30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spc="5" dirty="0">
                <a:solidFill>
                  <a:srgbClr val="042D61"/>
                </a:solidFill>
                <a:latin typeface="Arial Unicode MS"/>
                <a:cs typeface="Arial Unicode MS"/>
              </a:rPr>
              <a:t>expect</a:t>
            </a:r>
            <a:r>
              <a:rPr sz="1050" spc="-25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spc="10" dirty="0">
                <a:solidFill>
                  <a:srgbClr val="042D61"/>
                </a:solidFill>
                <a:latin typeface="Arial Unicode MS"/>
                <a:cs typeface="Arial Unicode MS"/>
              </a:rPr>
              <a:t>at</a:t>
            </a:r>
            <a:r>
              <a:rPr sz="1050" spc="-25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spc="15" dirty="0">
                <a:solidFill>
                  <a:srgbClr val="042D61"/>
                </a:solidFill>
                <a:latin typeface="Arial Unicode MS"/>
                <a:cs typeface="Arial Unicode MS"/>
              </a:rPr>
              <a:t>entry</a:t>
            </a:r>
            <a:r>
              <a:rPr sz="1050" spc="-30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spc="-20" dirty="0">
                <a:solidFill>
                  <a:srgbClr val="042D61"/>
                </a:solidFill>
                <a:latin typeface="Arial Unicode MS"/>
                <a:cs typeface="Arial Unicode MS"/>
              </a:rPr>
              <a:t>level.</a:t>
            </a:r>
            <a:endParaRPr sz="1050">
              <a:latin typeface="Arial Unicode MS"/>
              <a:cs typeface="Arial Unicode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162353" y="3389053"/>
            <a:ext cx="1933575" cy="393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4900"/>
              </a:lnSpc>
              <a:spcBef>
                <a:spcPts val="95"/>
              </a:spcBef>
            </a:pPr>
            <a:r>
              <a:rPr sz="1050" spc="-50" dirty="0">
                <a:solidFill>
                  <a:srgbClr val="042D61"/>
                </a:solidFill>
                <a:latin typeface="Arial Unicode MS"/>
                <a:cs typeface="Arial Unicode MS"/>
              </a:rPr>
              <a:t>Task</a:t>
            </a:r>
            <a:r>
              <a:rPr sz="1050" spc="-40" dirty="0">
                <a:solidFill>
                  <a:srgbClr val="042D61"/>
                </a:solidFill>
                <a:latin typeface="Arial Unicode MS"/>
                <a:cs typeface="Arial Unicode MS"/>
              </a:rPr>
              <a:t>s</a:t>
            </a:r>
            <a:r>
              <a:rPr sz="1050" spc="-25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spc="10" dirty="0">
                <a:solidFill>
                  <a:srgbClr val="042D61"/>
                </a:solidFill>
                <a:latin typeface="Arial Unicode MS"/>
                <a:cs typeface="Arial Unicode MS"/>
              </a:rPr>
              <a:t>an</a:t>
            </a:r>
            <a:r>
              <a:rPr sz="1050" spc="15" dirty="0">
                <a:solidFill>
                  <a:srgbClr val="042D61"/>
                </a:solidFill>
                <a:latin typeface="Arial Unicode MS"/>
                <a:cs typeface="Arial Unicode MS"/>
              </a:rPr>
              <a:t>d</a:t>
            </a:r>
            <a:r>
              <a:rPr sz="1050" spc="-25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042D61"/>
                </a:solidFill>
                <a:latin typeface="Arial Unicode MS"/>
                <a:cs typeface="Arial Unicode MS"/>
              </a:rPr>
              <a:t>speaker</a:t>
            </a:r>
            <a:r>
              <a:rPr sz="1050" spc="-5" dirty="0">
                <a:solidFill>
                  <a:srgbClr val="042D61"/>
                </a:solidFill>
                <a:latin typeface="Arial Unicode MS"/>
                <a:cs typeface="Arial Unicode MS"/>
              </a:rPr>
              <a:t>s</a:t>
            </a:r>
            <a:r>
              <a:rPr sz="1050" spc="-25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spc="25" dirty="0">
                <a:solidFill>
                  <a:srgbClr val="042D61"/>
                </a:solidFill>
                <a:latin typeface="Arial Unicode MS"/>
                <a:cs typeface="Arial Unicode MS"/>
              </a:rPr>
              <a:t>fro</a:t>
            </a:r>
            <a:r>
              <a:rPr sz="1050" spc="70" dirty="0">
                <a:solidFill>
                  <a:srgbClr val="042D61"/>
                </a:solidFill>
                <a:latin typeface="Arial Unicode MS"/>
                <a:cs typeface="Arial Unicode MS"/>
              </a:rPr>
              <a:t>m</a:t>
            </a:r>
            <a:r>
              <a:rPr sz="1050" spc="-25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spc="-10" dirty="0">
                <a:solidFill>
                  <a:srgbClr val="042D61"/>
                </a:solidFill>
                <a:latin typeface="Arial Unicode MS"/>
                <a:cs typeface="Arial Unicode MS"/>
              </a:rPr>
              <a:t>across  </a:t>
            </a:r>
            <a:r>
              <a:rPr sz="1050" spc="15" dirty="0">
                <a:solidFill>
                  <a:srgbClr val="042D61"/>
                </a:solidFill>
                <a:latin typeface="Arial Unicode MS"/>
                <a:cs typeface="Arial Unicode MS"/>
              </a:rPr>
              <a:t>your</a:t>
            </a:r>
            <a:r>
              <a:rPr sz="1050" spc="-30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042D61"/>
                </a:solidFill>
                <a:latin typeface="Arial Unicode MS"/>
                <a:cs typeface="Arial Unicode MS"/>
              </a:rPr>
              <a:t>organisation.</a:t>
            </a:r>
            <a:endParaRPr sz="1050">
              <a:latin typeface="Arial Unicode MS"/>
              <a:cs typeface="Arial Unicode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608972" y="4032216"/>
            <a:ext cx="2402840" cy="76073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285"/>
              </a:spcBef>
            </a:pPr>
            <a:r>
              <a:rPr sz="1050" b="1" spc="5" dirty="0">
                <a:solidFill>
                  <a:srgbClr val="042D61"/>
                </a:solidFill>
                <a:latin typeface="Tahoma"/>
                <a:cs typeface="Tahoma"/>
              </a:rPr>
              <a:t>A</a:t>
            </a:r>
            <a:r>
              <a:rPr sz="1050" b="1" spc="-65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1050" b="1" spc="-20" dirty="0">
                <a:solidFill>
                  <a:srgbClr val="042D61"/>
                </a:solidFill>
                <a:latin typeface="Tahoma"/>
                <a:cs typeface="Tahoma"/>
              </a:rPr>
              <a:t>challenge:</a:t>
            </a:r>
            <a:endParaRPr sz="1050">
              <a:latin typeface="Tahoma"/>
              <a:cs typeface="Tahoma"/>
            </a:endParaRPr>
          </a:p>
          <a:p>
            <a:pPr marL="12700" marR="5080" algn="just">
              <a:lnSpc>
                <a:spcPct val="114900"/>
              </a:lnSpc>
            </a:pPr>
            <a:r>
              <a:rPr sz="1050" spc="-70" dirty="0">
                <a:solidFill>
                  <a:srgbClr val="042D61"/>
                </a:solidFill>
                <a:latin typeface="Arial Unicode MS"/>
                <a:cs typeface="Arial Unicode MS"/>
              </a:rPr>
              <a:t>A</a:t>
            </a:r>
            <a:r>
              <a:rPr sz="1050" spc="-20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spc="20" dirty="0">
                <a:solidFill>
                  <a:srgbClr val="042D61"/>
                </a:solidFill>
                <a:latin typeface="Arial Unicode MS"/>
                <a:cs typeface="Arial Unicode MS"/>
              </a:rPr>
              <a:t>report</a:t>
            </a:r>
            <a:r>
              <a:rPr sz="1050" spc="15" dirty="0">
                <a:solidFill>
                  <a:srgbClr val="042D61"/>
                </a:solidFill>
                <a:latin typeface="Arial Unicode MS"/>
                <a:cs typeface="Arial Unicode MS"/>
              </a:rPr>
              <a:t>,</a:t>
            </a:r>
            <a:r>
              <a:rPr sz="1050" spc="-20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spc="15" dirty="0">
                <a:solidFill>
                  <a:srgbClr val="042D61"/>
                </a:solidFill>
                <a:latin typeface="Arial Unicode MS"/>
                <a:cs typeface="Arial Unicode MS"/>
              </a:rPr>
              <a:t>proposa</a:t>
            </a:r>
            <a:r>
              <a:rPr sz="1050" spc="5" dirty="0">
                <a:solidFill>
                  <a:srgbClr val="042D61"/>
                </a:solidFill>
                <a:latin typeface="Arial Unicode MS"/>
                <a:cs typeface="Arial Unicode MS"/>
              </a:rPr>
              <a:t>l</a:t>
            </a:r>
            <a:r>
              <a:rPr sz="1050" spc="-20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spc="50" dirty="0">
                <a:solidFill>
                  <a:srgbClr val="042D61"/>
                </a:solidFill>
                <a:latin typeface="Arial Unicode MS"/>
                <a:cs typeface="Arial Unicode MS"/>
              </a:rPr>
              <a:t>o</a:t>
            </a:r>
            <a:r>
              <a:rPr sz="1050" spc="30" dirty="0">
                <a:solidFill>
                  <a:srgbClr val="042D61"/>
                </a:solidFill>
                <a:latin typeface="Arial Unicode MS"/>
                <a:cs typeface="Arial Unicode MS"/>
              </a:rPr>
              <a:t>r</a:t>
            </a:r>
            <a:r>
              <a:rPr sz="1050" spc="-25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spc="20" dirty="0">
                <a:solidFill>
                  <a:srgbClr val="042D61"/>
                </a:solidFill>
                <a:latin typeface="Arial Unicode MS"/>
                <a:cs typeface="Arial Unicode MS"/>
              </a:rPr>
              <a:t>min</a:t>
            </a:r>
            <a:r>
              <a:rPr sz="1050" spc="10" dirty="0">
                <a:solidFill>
                  <a:srgbClr val="042D61"/>
                </a:solidFill>
                <a:latin typeface="Arial Unicode MS"/>
                <a:cs typeface="Arial Unicode MS"/>
              </a:rPr>
              <a:t>i</a:t>
            </a:r>
            <a:r>
              <a:rPr sz="1050" spc="-25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spc="10" dirty="0">
                <a:solidFill>
                  <a:srgbClr val="042D61"/>
                </a:solidFill>
                <a:latin typeface="Arial Unicode MS"/>
                <a:cs typeface="Arial Unicode MS"/>
              </a:rPr>
              <a:t>presentation.  </a:t>
            </a:r>
            <a:r>
              <a:rPr sz="1050" spc="-30" dirty="0">
                <a:solidFill>
                  <a:srgbClr val="042D61"/>
                </a:solidFill>
                <a:latin typeface="Arial Unicode MS"/>
                <a:cs typeface="Arial Unicode MS"/>
              </a:rPr>
              <a:t>Give </a:t>
            </a:r>
            <a:r>
              <a:rPr sz="1050" spc="15" dirty="0">
                <a:solidFill>
                  <a:srgbClr val="042D61"/>
                </a:solidFill>
                <a:latin typeface="Arial Unicode MS"/>
                <a:cs typeface="Arial Unicode MS"/>
              </a:rPr>
              <a:t>students </a:t>
            </a:r>
            <a:r>
              <a:rPr sz="1050" spc="25" dirty="0">
                <a:solidFill>
                  <a:srgbClr val="042D61"/>
                </a:solidFill>
                <a:latin typeface="Arial Unicode MS"/>
                <a:cs typeface="Arial Unicode MS"/>
              </a:rPr>
              <a:t>the </a:t>
            </a:r>
            <a:r>
              <a:rPr sz="1050" spc="-10" dirty="0">
                <a:solidFill>
                  <a:srgbClr val="042D61"/>
                </a:solidFill>
                <a:latin typeface="Arial Unicode MS"/>
                <a:cs typeface="Arial Unicode MS"/>
              </a:rPr>
              <a:t>chance </a:t>
            </a:r>
            <a:r>
              <a:rPr sz="1050" spc="40" dirty="0">
                <a:solidFill>
                  <a:srgbClr val="042D61"/>
                </a:solidFill>
                <a:latin typeface="Arial Unicode MS"/>
                <a:cs typeface="Arial Unicode MS"/>
              </a:rPr>
              <a:t>to </a:t>
            </a:r>
            <a:r>
              <a:rPr sz="1050" spc="5" dirty="0">
                <a:solidFill>
                  <a:srgbClr val="042D61"/>
                </a:solidFill>
                <a:latin typeface="Arial Unicode MS"/>
                <a:cs typeface="Arial Unicode MS"/>
              </a:rPr>
              <a:t>show </a:t>
            </a:r>
            <a:r>
              <a:rPr sz="1050" spc="10" dirty="0">
                <a:solidFill>
                  <a:srgbClr val="042D61"/>
                </a:solidFill>
                <a:latin typeface="Arial Unicode MS"/>
                <a:cs typeface="Arial Unicode MS"/>
              </a:rPr>
              <a:t>what </a:t>
            </a:r>
            <a:r>
              <a:rPr sz="1050" spc="-280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spc="-5" dirty="0">
                <a:solidFill>
                  <a:srgbClr val="042D61"/>
                </a:solidFill>
                <a:latin typeface="Arial Unicode MS"/>
                <a:cs typeface="Arial Unicode MS"/>
              </a:rPr>
              <a:t>they've</a:t>
            </a:r>
            <a:r>
              <a:rPr sz="1050" spc="-30" dirty="0">
                <a:solidFill>
                  <a:srgbClr val="042D61"/>
                </a:solidFill>
                <a:latin typeface="Arial Unicode MS"/>
                <a:cs typeface="Arial Unicode MS"/>
              </a:rPr>
              <a:t> </a:t>
            </a:r>
            <a:r>
              <a:rPr sz="1050" dirty="0">
                <a:solidFill>
                  <a:srgbClr val="042D61"/>
                </a:solidFill>
                <a:latin typeface="Arial Unicode MS"/>
                <a:cs typeface="Arial Unicode MS"/>
              </a:rPr>
              <a:t>learned.</a:t>
            </a:r>
            <a:endParaRPr sz="1050">
              <a:latin typeface="Arial Unicode MS"/>
              <a:cs typeface="Arial Unicode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4987721"/>
            <a:ext cx="10227945" cy="444500"/>
          </a:xfrm>
          <a:custGeom>
            <a:avLst/>
            <a:gdLst/>
            <a:ahLst/>
            <a:cxnLst/>
            <a:rect l="l" t="t" r="r" b="b"/>
            <a:pathLst>
              <a:path w="10227945" h="444500">
                <a:moveTo>
                  <a:pt x="10227360" y="443903"/>
                </a:moveTo>
                <a:lnTo>
                  <a:pt x="0" y="443903"/>
                </a:lnTo>
                <a:lnTo>
                  <a:pt x="0" y="0"/>
                </a:lnTo>
                <a:lnTo>
                  <a:pt x="10227360" y="0"/>
                </a:lnTo>
                <a:lnTo>
                  <a:pt x="10227360" y="443903"/>
                </a:lnTo>
                <a:close/>
              </a:path>
            </a:pathLst>
          </a:custGeom>
          <a:solidFill>
            <a:srgbClr val="64BAB5">
              <a:alpha val="5569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57127" y="5049279"/>
            <a:ext cx="3066415" cy="3105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spc="60" dirty="0">
                <a:solidFill>
                  <a:srgbClr val="042D61"/>
                </a:solidFill>
                <a:latin typeface="Arial Unicode MS"/>
                <a:cs typeface="Arial Unicode MS"/>
              </a:rPr>
              <a:t>1.3</a:t>
            </a:r>
            <a:r>
              <a:rPr sz="1850" b="1" spc="60" dirty="0">
                <a:solidFill>
                  <a:srgbClr val="042D61"/>
                </a:solidFill>
                <a:latin typeface="Arial"/>
                <a:cs typeface="Arial"/>
              </a:rPr>
              <a:t>Attracting</a:t>
            </a:r>
            <a:r>
              <a:rPr sz="1850" b="1" spc="-6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1850" b="1" spc="55" dirty="0">
                <a:solidFill>
                  <a:srgbClr val="042D61"/>
                </a:solidFill>
                <a:latin typeface="Arial"/>
                <a:cs typeface="Arial"/>
              </a:rPr>
              <a:t>Participants</a:t>
            </a:r>
            <a:endParaRPr sz="18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13442" y="5554562"/>
            <a:ext cx="9753600" cy="8331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7800"/>
              </a:lnSpc>
              <a:spcBef>
                <a:spcPts val="90"/>
              </a:spcBef>
            </a:pPr>
            <a:r>
              <a:rPr sz="900" spc="30" dirty="0">
                <a:latin typeface="Arial Unicode MS"/>
                <a:cs typeface="Arial Unicode MS"/>
              </a:rPr>
              <a:t>Your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organisation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may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already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have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contacts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relationships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with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schools/colleges/work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experience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facilitators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for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you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utilise.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They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may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have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their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70" dirty="0">
                <a:latin typeface="Arial Unicode MS"/>
                <a:cs typeface="Arial Unicode MS"/>
              </a:rPr>
              <a:t>own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protocols,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guidance </a:t>
            </a:r>
            <a:r>
              <a:rPr sz="900" spc="35" dirty="0">
                <a:latin typeface="Arial Unicode MS"/>
                <a:cs typeface="Arial Unicode MS"/>
              </a:rPr>
              <a:t> </a:t>
            </a:r>
            <a:r>
              <a:rPr sz="900" spc="70" dirty="0">
                <a:latin typeface="Arial Unicode MS"/>
                <a:cs typeface="Arial Unicode MS"/>
              </a:rPr>
              <a:t>or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platforms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you</a:t>
            </a:r>
            <a:r>
              <a:rPr sz="900" spc="-1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may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need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follow/use.</a:t>
            </a:r>
            <a:endParaRPr sz="9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700">
              <a:latin typeface="Arial Unicode MS"/>
              <a:cs typeface="Arial Unicode MS"/>
            </a:endParaRPr>
          </a:p>
          <a:p>
            <a:pPr marL="12700" marR="86995">
              <a:lnSpc>
                <a:spcPct val="117800"/>
              </a:lnSpc>
            </a:pPr>
            <a:r>
              <a:rPr sz="900" spc="30" dirty="0">
                <a:latin typeface="Arial Unicode MS"/>
                <a:cs typeface="Arial Unicode MS"/>
              </a:rPr>
              <a:t>There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are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many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options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here,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such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" dirty="0">
                <a:latin typeface="Arial Unicode MS"/>
                <a:cs typeface="Arial Unicode MS"/>
              </a:rPr>
              <a:t>as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advertising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0" dirty="0">
                <a:latin typeface="Arial Unicode MS"/>
                <a:cs typeface="Arial Unicode MS"/>
              </a:rPr>
              <a:t>via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your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70" dirty="0">
                <a:latin typeface="Arial Unicode MS"/>
                <a:cs typeface="Arial Unicode MS"/>
              </a:rPr>
              <a:t>own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website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directly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students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0" dirty="0">
                <a:latin typeface="Arial Unicode MS"/>
                <a:cs typeface="Arial Unicode MS"/>
              </a:rPr>
              <a:t>across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spc="-5" dirty="0">
                <a:latin typeface="Arial Unicode MS"/>
                <a:cs typeface="Arial Unicode MS"/>
              </a:rPr>
              <a:t> UK </a:t>
            </a:r>
            <a:r>
              <a:rPr sz="900" spc="70" dirty="0">
                <a:latin typeface="Arial Unicode MS"/>
                <a:cs typeface="Arial Unicode MS"/>
              </a:rPr>
              <a:t>or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working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with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teachers,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offering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-50" dirty="0">
                <a:latin typeface="Arial Unicode MS"/>
                <a:cs typeface="Arial Unicode MS"/>
              </a:rPr>
              <a:t>VWEX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0" dirty="0">
                <a:latin typeface="Arial Unicode MS"/>
                <a:cs typeface="Arial Unicode MS"/>
              </a:rPr>
              <a:t>places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students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at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specific </a:t>
            </a:r>
            <a:r>
              <a:rPr sz="900" spc="30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schools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70" dirty="0">
                <a:latin typeface="Arial Unicode MS"/>
                <a:cs typeface="Arial Unicode MS"/>
              </a:rPr>
              <a:t>or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colleges.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Using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facilitators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who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can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promote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your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-50" dirty="0">
                <a:latin typeface="Arial Unicode MS"/>
                <a:cs typeface="Arial Unicode MS"/>
              </a:rPr>
              <a:t>VWEX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0" dirty="0">
                <a:latin typeface="Arial Unicode MS"/>
                <a:cs typeface="Arial Unicode MS"/>
              </a:rPr>
              <a:t>via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their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platform,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such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" dirty="0">
                <a:latin typeface="Arial Unicode MS"/>
                <a:cs typeface="Arial Unicode MS"/>
              </a:rPr>
              <a:t>as</a:t>
            </a:r>
            <a:r>
              <a:rPr sz="900" spc="65" dirty="0">
                <a:latin typeface="Arial Unicode MS"/>
                <a:cs typeface="Arial Unicode MS"/>
              </a:rPr>
              <a:t> </a:t>
            </a:r>
            <a:r>
              <a:rPr sz="900" b="1" u="sng" spc="25" dirty="0">
                <a:solidFill>
                  <a:srgbClr val="042D61"/>
                </a:solidFill>
                <a:uFill>
                  <a:solidFill>
                    <a:srgbClr val="042D61"/>
                  </a:solidFill>
                </a:uFill>
                <a:latin typeface="Arial"/>
                <a:cs typeface="Arial"/>
              </a:rPr>
              <a:t>Speakers</a:t>
            </a:r>
            <a:r>
              <a:rPr sz="900" b="1" u="sng" spc="-5" dirty="0">
                <a:solidFill>
                  <a:srgbClr val="042D61"/>
                </a:solidFill>
                <a:uFill>
                  <a:solidFill>
                    <a:srgbClr val="042D61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spc="50" dirty="0">
                <a:solidFill>
                  <a:srgbClr val="042D61"/>
                </a:solidFill>
                <a:uFill>
                  <a:solidFill>
                    <a:srgbClr val="042D61"/>
                  </a:solidFill>
                </a:uFill>
                <a:latin typeface="Arial"/>
                <a:cs typeface="Arial"/>
              </a:rPr>
              <a:t>for</a:t>
            </a:r>
            <a:r>
              <a:rPr sz="900" b="1" u="sng" spc="-5" dirty="0">
                <a:solidFill>
                  <a:srgbClr val="042D61"/>
                </a:solidFill>
                <a:uFill>
                  <a:solidFill>
                    <a:srgbClr val="042D61"/>
                  </a:solidFill>
                </a:uFill>
                <a:latin typeface="Arial"/>
                <a:cs typeface="Arial"/>
              </a:rPr>
              <a:t> Schools</a:t>
            </a:r>
            <a:r>
              <a:rPr sz="900" spc="-5" dirty="0">
                <a:latin typeface="Arial Unicode MS"/>
                <a:cs typeface="Arial Unicode MS"/>
              </a:rPr>
              <a:t>, </a:t>
            </a:r>
            <a:r>
              <a:rPr sz="900" spc="10" dirty="0">
                <a:latin typeface="Arial Unicode MS"/>
                <a:cs typeface="Arial Unicode MS"/>
              </a:rPr>
              <a:t>is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an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another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option,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" dirty="0">
                <a:latin typeface="Arial Unicode MS"/>
                <a:cs typeface="Arial Unicode MS"/>
              </a:rPr>
              <a:t>as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10" dirty="0">
                <a:latin typeface="Arial Unicode MS"/>
                <a:cs typeface="Arial Unicode MS"/>
              </a:rPr>
              <a:t>is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using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spc="15" dirty="0">
                <a:latin typeface="Arial Unicode MS"/>
                <a:cs typeface="Arial Unicode MS"/>
              </a:rPr>
              <a:t> </a:t>
            </a:r>
            <a:r>
              <a:rPr sz="900" b="1" u="sng" spc="-15" dirty="0">
                <a:solidFill>
                  <a:srgbClr val="042D61"/>
                </a:solidFill>
                <a:uFill>
                  <a:solidFill>
                    <a:srgbClr val="042D61"/>
                  </a:solidFill>
                </a:uFill>
                <a:latin typeface="Arial"/>
                <a:cs typeface="Arial"/>
              </a:rPr>
              <a:t>STEM</a:t>
            </a:r>
            <a:r>
              <a:rPr sz="900" b="1" spc="-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network.</a:t>
            </a:r>
            <a:endParaRPr sz="900">
              <a:latin typeface="Arial Unicode MS"/>
              <a:cs typeface="Arial Unicode M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6F941DF-035B-432C-AA05-82B7110925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700" y="72614"/>
            <a:ext cx="9723963" cy="8961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9CA688B-A2B1-4FFD-B46B-CF5569736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0223" y="6626086"/>
            <a:ext cx="2712955" cy="84741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29652"/>
            <a:ext cx="9818370" cy="403225"/>
          </a:xfrm>
          <a:custGeom>
            <a:avLst/>
            <a:gdLst/>
            <a:ahLst/>
            <a:cxnLst/>
            <a:rect l="l" t="t" r="r" b="b"/>
            <a:pathLst>
              <a:path w="9818370" h="403225">
                <a:moveTo>
                  <a:pt x="9817798" y="402831"/>
                </a:moveTo>
                <a:lnTo>
                  <a:pt x="0" y="402831"/>
                </a:lnTo>
                <a:lnTo>
                  <a:pt x="0" y="0"/>
                </a:lnTo>
                <a:lnTo>
                  <a:pt x="9817798" y="0"/>
                </a:lnTo>
                <a:lnTo>
                  <a:pt x="9817798" y="402831"/>
                </a:lnTo>
                <a:close/>
              </a:path>
            </a:pathLst>
          </a:custGeom>
          <a:solidFill>
            <a:srgbClr val="64BAB5">
              <a:alpha val="5569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51619" y="1849204"/>
            <a:ext cx="8685530" cy="489107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284"/>
              </a:spcBef>
            </a:pPr>
            <a:r>
              <a:rPr sz="900" b="1" spc="40" dirty="0">
                <a:solidFill>
                  <a:srgbClr val="042D61"/>
                </a:solidFill>
                <a:latin typeface="Arial"/>
                <a:cs typeface="Arial"/>
              </a:rPr>
              <a:t>General</a:t>
            </a:r>
            <a:r>
              <a:rPr sz="900" b="1" spc="-4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30" dirty="0">
                <a:solidFill>
                  <a:srgbClr val="042D61"/>
                </a:solidFill>
                <a:latin typeface="Arial"/>
                <a:cs typeface="Arial"/>
              </a:rPr>
              <a:t>Knowledge</a:t>
            </a:r>
            <a:endParaRPr sz="900" dirty="0">
              <a:latin typeface="Arial"/>
              <a:cs typeface="Arial"/>
            </a:endParaRPr>
          </a:p>
          <a:p>
            <a:pPr marL="12700" marR="5080" algn="ctr">
              <a:lnSpc>
                <a:spcPct val="117800"/>
              </a:lnSpc>
            </a:pPr>
            <a:r>
              <a:rPr sz="900" spc="10" dirty="0">
                <a:latin typeface="Arial Unicode MS"/>
                <a:cs typeface="Arial Unicode MS"/>
              </a:rPr>
              <a:t>Use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these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sessions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give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students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an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overview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of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your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organisation,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how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it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works</a:t>
            </a:r>
            <a:r>
              <a:rPr lang="en-GB" sz="900" spc="45" dirty="0">
                <a:latin typeface="Arial Unicode MS"/>
                <a:cs typeface="Arial Unicode MS"/>
              </a:rPr>
              <a:t>, your company values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careers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in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housebuilding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industry.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0" dirty="0">
                <a:latin typeface="Arial Unicode MS"/>
                <a:cs typeface="Arial Unicode MS"/>
              </a:rPr>
              <a:t>Run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20" dirty="0">
                <a:latin typeface="Arial Unicode MS"/>
                <a:cs typeface="Arial Unicode MS"/>
              </a:rPr>
              <a:t>sessions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such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" dirty="0">
                <a:latin typeface="Arial Unicode MS"/>
                <a:cs typeface="Arial Unicode MS"/>
              </a:rPr>
              <a:t>as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'Meet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 </a:t>
            </a:r>
            <a:r>
              <a:rPr sz="900" spc="6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apprentice/trainee/Graduate'</a:t>
            </a:r>
            <a:r>
              <a:rPr sz="900" spc="-1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CV/interview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workshops.</a:t>
            </a:r>
            <a:endParaRPr sz="900" dirty="0">
              <a:latin typeface="Arial Unicode MS"/>
              <a:cs typeface="Arial Unicode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04100" y="2439885"/>
            <a:ext cx="902335" cy="902335"/>
            <a:chOff x="704100" y="2439885"/>
            <a:chExt cx="902335" cy="902335"/>
          </a:xfrm>
        </p:grpSpPr>
        <p:sp>
          <p:nvSpPr>
            <p:cNvPr id="5" name="object 5"/>
            <p:cNvSpPr/>
            <p:nvPr/>
          </p:nvSpPr>
          <p:spPr>
            <a:xfrm>
              <a:off x="959739" y="2538285"/>
              <a:ext cx="587375" cy="803910"/>
            </a:xfrm>
            <a:custGeom>
              <a:avLst/>
              <a:gdLst/>
              <a:ahLst/>
              <a:cxnLst/>
              <a:rect l="l" t="t" r="r" b="b"/>
              <a:pathLst>
                <a:path w="587375" h="803910">
                  <a:moveTo>
                    <a:pt x="391020" y="506882"/>
                  </a:moveTo>
                  <a:lnTo>
                    <a:pt x="382435" y="464489"/>
                  </a:lnTo>
                  <a:lnTo>
                    <a:pt x="359041" y="429818"/>
                  </a:lnTo>
                  <a:lnTo>
                    <a:pt x="357466" y="428752"/>
                  </a:lnTo>
                  <a:lnTo>
                    <a:pt x="356222" y="427913"/>
                  </a:lnTo>
                  <a:lnTo>
                    <a:pt x="324383" y="406425"/>
                  </a:lnTo>
                  <a:lnTo>
                    <a:pt x="281978" y="397840"/>
                  </a:lnTo>
                  <a:lnTo>
                    <a:pt x="266509" y="397840"/>
                  </a:lnTo>
                  <a:lnTo>
                    <a:pt x="266509" y="458127"/>
                  </a:lnTo>
                  <a:lnTo>
                    <a:pt x="233616" y="458279"/>
                  </a:lnTo>
                  <a:lnTo>
                    <a:pt x="225348" y="458279"/>
                  </a:lnTo>
                  <a:lnTo>
                    <a:pt x="233057" y="448005"/>
                  </a:lnTo>
                  <a:lnTo>
                    <a:pt x="248145" y="427913"/>
                  </a:lnTo>
                  <a:lnTo>
                    <a:pt x="258965" y="427913"/>
                  </a:lnTo>
                  <a:lnTo>
                    <a:pt x="266509" y="458127"/>
                  </a:lnTo>
                  <a:lnTo>
                    <a:pt x="266509" y="397840"/>
                  </a:lnTo>
                  <a:lnTo>
                    <a:pt x="255638" y="397840"/>
                  </a:lnTo>
                  <a:lnTo>
                    <a:pt x="255638" y="360641"/>
                  </a:lnTo>
                  <a:lnTo>
                    <a:pt x="255638" y="343471"/>
                  </a:lnTo>
                  <a:lnTo>
                    <a:pt x="299859" y="288366"/>
                  </a:lnTo>
                  <a:lnTo>
                    <a:pt x="315772" y="219544"/>
                  </a:lnTo>
                  <a:lnTo>
                    <a:pt x="322097" y="149796"/>
                  </a:lnTo>
                  <a:lnTo>
                    <a:pt x="323011" y="139725"/>
                  </a:lnTo>
                  <a:lnTo>
                    <a:pt x="319963" y="98272"/>
                  </a:lnTo>
                  <a:lnTo>
                    <a:pt x="304215" y="60693"/>
                  </a:lnTo>
                  <a:lnTo>
                    <a:pt x="293090" y="47828"/>
                  </a:lnTo>
                  <a:lnTo>
                    <a:pt x="293090" y="136994"/>
                  </a:lnTo>
                  <a:lnTo>
                    <a:pt x="291909" y="149796"/>
                  </a:lnTo>
                  <a:lnTo>
                    <a:pt x="288874" y="147967"/>
                  </a:lnTo>
                  <a:lnTo>
                    <a:pt x="288874" y="183083"/>
                  </a:lnTo>
                  <a:lnTo>
                    <a:pt x="285750" y="217220"/>
                  </a:lnTo>
                  <a:lnTo>
                    <a:pt x="271462" y="278257"/>
                  </a:lnTo>
                  <a:lnTo>
                    <a:pt x="231876" y="324129"/>
                  </a:lnTo>
                  <a:lnTo>
                    <a:pt x="225577" y="327279"/>
                  </a:lnTo>
                  <a:lnTo>
                    <a:pt x="225577" y="360641"/>
                  </a:lnTo>
                  <a:lnTo>
                    <a:pt x="225577" y="407860"/>
                  </a:lnTo>
                  <a:lnTo>
                    <a:pt x="223748" y="410311"/>
                  </a:lnTo>
                  <a:lnTo>
                    <a:pt x="223748" y="573913"/>
                  </a:lnTo>
                  <a:lnTo>
                    <a:pt x="195516" y="602132"/>
                  </a:lnTo>
                  <a:lnTo>
                    <a:pt x="167284" y="573913"/>
                  </a:lnTo>
                  <a:lnTo>
                    <a:pt x="191693" y="488581"/>
                  </a:lnTo>
                  <a:lnTo>
                    <a:pt x="199339" y="488530"/>
                  </a:lnTo>
                  <a:lnTo>
                    <a:pt x="223748" y="573913"/>
                  </a:lnTo>
                  <a:lnTo>
                    <a:pt x="223748" y="410311"/>
                  </a:lnTo>
                  <a:lnTo>
                    <a:pt x="195516" y="448005"/>
                  </a:lnTo>
                  <a:lnTo>
                    <a:pt x="180467" y="427913"/>
                  </a:lnTo>
                  <a:lnTo>
                    <a:pt x="165608" y="408076"/>
                  </a:lnTo>
                  <a:lnTo>
                    <a:pt x="165608" y="458190"/>
                  </a:lnTo>
                  <a:lnTo>
                    <a:pt x="124523" y="458127"/>
                  </a:lnTo>
                  <a:lnTo>
                    <a:pt x="131851" y="428752"/>
                  </a:lnTo>
                  <a:lnTo>
                    <a:pt x="132067" y="427913"/>
                  </a:lnTo>
                  <a:lnTo>
                    <a:pt x="142875" y="427913"/>
                  </a:lnTo>
                  <a:lnTo>
                    <a:pt x="165608" y="458190"/>
                  </a:lnTo>
                  <a:lnTo>
                    <a:pt x="165608" y="408076"/>
                  </a:lnTo>
                  <a:lnTo>
                    <a:pt x="165455" y="407860"/>
                  </a:lnTo>
                  <a:lnTo>
                    <a:pt x="165455" y="360641"/>
                  </a:lnTo>
                  <a:lnTo>
                    <a:pt x="172808" y="362877"/>
                  </a:lnTo>
                  <a:lnTo>
                    <a:pt x="180314" y="364490"/>
                  </a:lnTo>
                  <a:lnTo>
                    <a:pt x="187883" y="365467"/>
                  </a:lnTo>
                  <a:lnTo>
                    <a:pt x="195516" y="365798"/>
                  </a:lnTo>
                  <a:lnTo>
                    <a:pt x="203136" y="365467"/>
                  </a:lnTo>
                  <a:lnTo>
                    <a:pt x="210705" y="364490"/>
                  </a:lnTo>
                  <a:lnTo>
                    <a:pt x="218198" y="362877"/>
                  </a:lnTo>
                  <a:lnTo>
                    <a:pt x="225577" y="360641"/>
                  </a:lnTo>
                  <a:lnTo>
                    <a:pt x="225577" y="327279"/>
                  </a:lnTo>
                  <a:lnTo>
                    <a:pt x="214401" y="332841"/>
                  </a:lnTo>
                  <a:lnTo>
                    <a:pt x="195529" y="335737"/>
                  </a:lnTo>
                  <a:lnTo>
                    <a:pt x="159194" y="324129"/>
                  </a:lnTo>
                  <a:lnTo>
                    <a:pt x="119557" y="278257"/>
                  </a:lnTo>
                  <a:lnTo>
                    <a:pt x="105283" y="219544"/>
                  </a:lnTo>
                  <a:lnTo>
                    <a:pt x="105270" y="217220"/>
                  </a:lnTo>
                  <a:lnTo>
                    <a:pt x="102247" y="183934"/>
                  </a:lnTo>
                  <a:lnTo>
                    <a:pt x="195008" y="153174"/>
                  </a:lnTo>
                  <a:lnTo>
                    <a:pt x="223748" y="143649"/>
                  </a:lnTo>
                  <a:lnTo>
                    <a:pt x="288874" y="183083"/>
                  </a:lnTo>
                  <a:lnTo>
                    <a:pt x="288874" y="147967"/>
                  </a:lnTo>
                  <a:lnTo>
                    <a:pt x="281749" y="143649"/>
                  </a:lnTo>
                  <a:lnTo>
                    <a:pt x="229590" y="112052"/>
                  </a:lnTo>
                  <a:lnTo>
                    <a:pt x="224980" y="111506"/>
                  </a:lnTo>
                  <a:lnTo>
                    <a:pt x="99415" y="153174"/>
                  </a:lnTo>
                  <a:lnTo>
                    <a:pt x="97929" y="136994"/>
                  </a:lnTo>
                  <a:lnTo>
                    <a:pt x="112344" y="76530"/>
                  </a:lnTo>
                  <a:lnTo>
                    <a:pt x="160096" y="36741"/>
                  </a:lnTo>
                  <a:lnTo>
                    <a:pt x="195516" y="30086"/>
                  </a:lnTo>
                  <a:lnTo>
                    <a:pt x="204495" y="30505"/>
                  </a:lnTo>
                  <a:lnTo>
                    <a:pt x="258292" y="52959"/>
                  </a:lnTo>
                  <a:lnTo>
                    <a:pt x="290728" y="105283"/>
                  </a:lnTo>
                  <a:lnTo>
                    <a:pt x="293090" y="136994"/>
                  </a:lnTo>
                  <a:lnTo>
                    <a:pt x="293090" y="47828"/>
                  </a:lnTo>
                  <a:lnTo>
                    <a:pt x="241795" y="8661"/>
                  </a:lnTo>
                  <a:lnTo>
                    <a:pt x="195503" y="0"/>
                  </a:lnTo>
                  <a:lnTo>
                    <a:pt x="172085" y="2171"/>
                  </a:lnTo>
                  <a:lnTo>
                    <a:pt x="113423" y="29870"/>
                  </a:lnTo>
                  <a:lnTo>
                    <a:pt x="86779" y="60693"/>
                  </a:lnTo>
                  <a:lnTo>
                    <a:pt x="71031" y="98272"/>
                  </a:lnTo>
                  <a:lnTo>
                    <a:pt x="67970" y="139725"/>
                  </a:lnTo>
                  <a:lnTo>
                    <a:pt x="75209" y="219405"/>
                  </a:lnTo>
                  <a:lnTo>
                    <a:pt x="79298" y="255003"/>
                  </a:lnTo>
                  <a:lnTo>
                    <a:pt x="91147" y="288340"/>
                  </a:lnTo>
                  <a:lnTo>
                    <a:pt x="110058" y="318236"/>
                  </a:lnTo>
                  <a:lnTo>
                    <a:pt x="135343" y="343471"/>
                  </a:lnTo>
                  <a:lnTo>
                    <a:pt x="135343" y="397840"/>
                  </a:lnTo>
                  <a:lnTo>
                    <a:pt x="109042" y="397840"/>
                  </a:lnTo>
                  <a:lnTo>
                    <a:pt x="66636" y="406425"/>
                  </a:lnTo>
                  <a:lnTo>
                    <a:pt x="31965" y="429818"/>
                  </a:lnTo>
                  <a:lnTo>
                    <a:pt x="8572" y="464489"/>
                  </a:lnTo>
                  <a:lnTo>
                    <a:pt x="0" y="506882"/>
                  </a:lnTo>
                  <a:lnTo>
                    <a:pt x="0" y="803846"/>
                  </a:lnTo>
                  <a:lnTo>
                    <a:pt x="30111" y="803846"/>
                  </a:lnTo>
                  <a:lnTo>
                    <a:pt x="30111" y="506882"/>
                  </a:lnTo>
                  <a:lnTo>
                    <a:pt x="35585" y="478078"/>
                  </a:lnTo>
                  <a:lnTo>
                    <a:pt x="50622" y="454113"/>
                  </a:lnTo>
                  <a:lnTo>
                    <a:pt x="73075" y="436994"/>
                  </a:lnTo>
                  <a:lnTo>
                    <a:pt x="100863" y="428752"/>
                  </a:lnTo>
                  <a:lnTo>
                    <a:pt x="90690" y="469379"/>
                  </a:lnTo>
                  <a:lnTo>
                    <a:pt x="89547" y="473849"/>
                  </a:lnTo>
                  <a:lnTo>
                    <a:pt x="90538" y="478612"/>
                  </a:lnTo>
                  <a:lnTo>
                    <a:pt x="93370" y="482282"/>
                  </a:lnTo>
                  <a:lnTo>
                    <a:pt x="96202" y="485902"/>
                  </a:lnTo>
                  <a:lnTo>
                    <a:pt x="100558" y="488035"/>
                  </a:lnTo>
                  <a:lnTo>
                    <a:pt x="160439" y="488429"/>
                  </a:lnTo>
                  <a:lnTo>
                    <a:pt x="135991" y="573913"/>
                  </a:lnTo>
                  <a:lnTo>
                    <a:pt x="134442" y="579412"/>
                  </a:lnTo>
                  <a:lnTo>
                    <a:pt x="135890" y="585076"/>
                  </a:lnTo>
                  <a:lnTo>
                    <a:pt x="184848" y="634034"/>
                  </a:lnTo>
                  <a:lnTo>
                    <a:pt x="187820" y="636968"/>
                  </a:lnTo>
                  <a:lnTo>
                    <a:pt x="191643" y="638454"/>
                  </a:lnTo>
                  <a:lnTo>
                    <a:pt x="199390" y="638454"/>
                  </a:lnTo>
                  <a:lnTo>
                    <a:pt x="203200" y="636968"/>
                  </a:lnTo>
                  <a:lnTo>
                    <a:pt x="238061" y="602132"/>
                  </a:lnTo>
                  <a:lnTo>
                    <a:pt x="255143" y="585076"/>
                  </a:lnTo>
                  <a:lnTo>
                    <a:pt x="256578" y="579412"/>
                  </a:lnTo>
                  <a:lnTo>
                    <a:pt x="230632" y="488530"/>
                  </a:lnTo>
                  <a:lnTo>
                    <a:pt x="230593" y="488378"/>
                  </a:lnTo>
                  <a:lnTo>
                    <a:pt x="290423" y="488035"/>
                  </a:lnTo>
                  <a:lnTo>
                    <a:pt x="301434" y="473849"/>
                  </a:lnTo>
                  <a:lnTo>
                    <a:pt x="300342" y="469379"/>
                  </a:lnTo>
                  <a:lnTo>
                    <a:pt x="297573" y="458368"/>
                  </a:lnTo>
                  <a:lnTo>
                    <a:pt x="290169" y="428752"/>
                  </a:lnTo>
                  <a:lnTo>
                    <a:pt x="317931" y="436994"/>
                  </a:lnTo>
                  <a:lnTo>
                    <a:pt x="340398" y="454113"/>
                  </a:lnTo>
                  <a:lnTo>
                    <a:pt x="355422" y="478078"/>
                  </a:lnTo>
                  <a:lnTo>
                    <a:pt x="360908" y="506882"/>
                  </a:lnTo>
                  <a:lnTo>
                    <a:pt x="360908" y="803846"/>
                  </a:lnTo>
                  <a:lnTo>
                    <a:pt x="391020" y="803846"/>
                  </a:lnTo>
                  <a:lnTo>
                    <a:pt x="391020" y="506882"/>
                  </a:lnTo>
                  <a:close/>
                </a:path>
                <a:path w="587375" h="803910">
                  <a:moveTo>
                    <a:pt x="587273" y="355231"/>
                  </a:moveTo>
                  <a:lnTo>
                    <a:pt x="587133" y="349427"/>
                  </a:lnTo>
                  <a:lnTo>
                    <a:pt x="579793" y="337718"/>
                  </a:lnTo>
                  <a:lnTo>
                    <a:pt x="544322" y="281000"/>
                  </a:lnTo>
                  <a:lnTo>
                    <a:pt x="544322" y="337718"/>
                  </a:lnTo>
                  <a:lnTo>
                    <a:pt x="448221" y="337718"/>
                  </a:lnTo>
                  <a:lnTo>
                    <a:pt x="496252" y="260819"/>
                  </a:lnTo>
                  <a:lnTo>
                    <a:pt x="544322" y="337718"/>
                  </a:lnTo>
                  <a:lnTo>
                    <a:pt x="544322" y="281000"/>
                  </a:lnTo>
                  <a:lnTo>
                    <a:pt x="531710" y="260819"/>
                  </a:lnTo>
                  <a:lnTo>
                    <a:pt x="508990" y="224459"/>
                  </a:lnTo>
                  <a:lnTo>
                    <a:pt x="503453" y="219532"/>
                  </a:lnTo>
                  <a:lnTo>
                    <a:pt x="496239" y="217881"/>
                  </a:lnTo>
                  <a:lnTo>
                    <a:pt x="489026" y="219532"/>
                  </a:lnTo>
                  <a:lnTo>
                    <a:pt x="483501" y="224459"/>
                  </a:lnTo>
                  <a:lnTo>
                    <a:pt x="408343" y="344766"/>
                  </a:lnTo>
                  <a:lnTo>
                    <a:pt x="405460" y="349427"/>
                  </a:lnTo>
                  <a:lnTo>
                    <a:pt x="405257" y="355231"/>
                  </a:lnTo>
                  <a:lnTo>
                    <a:pt x="410565" y="364807"/>
                  </a:lnTo>
                  <a:lnTo>
                    <a:pt x="415582" y="367779"/>
                  </a:lnTo>
                  <a:lnTo>
                    <a:pt x="576910" y="367779"/>
                  </a:lnTo>
                  <a:lnTo>
                    <a:pt x="581977" y="364807"/>
                  </a:lnTo>
                  <a:lnTo>
                    <a:pt x="587273" y="355231"/>
                  </a:lnTo>
                  <a:close/>
                </a:path>
              </a:pathLst>
            </a:custGeom>
            <a:solidFill>
              <a:srgbClr val="042D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4100" y="2439885"/>
              <a:ext cx="210553" cy="15036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38009" y="2501646"/>
              <a:ext cx="104139" cy="72390"/>
            </a:xfrm>
            <a:custGeom>
              <a:avLst/>
              <a:gdLst/>
              <a:ahLst/>
              <a:cxnLst/>
              <a:rect l="l" t="t" r="r" b="b"/>
              <a:pathLst>
                <a:path w="104140" h="72389">
                  <a:moveTo>
                    <a:pt x="90195" y="71983"/>
                  </a:moveTo>
                  <a:lnTo>
                    <a:pt x="0" y="26898"/>
                  </a:lnTo>
                  <a:lnTo>
                    <a:pt x="13449" y="0"/>
                  </a:lnTo>
                  <a:lnTo>
                    <a:pt x="103682" y="45097"/>
                  </a:lnTo>
                  <a:lnTo>
                    <a:pt x="90195" y="71983"/>
                  </a:lnTo>
                  <a:close/>
                </a:path>
              </a:pathLst>
            </a:custGeom>
            <a:solidFill>
              <a:srgbClr val="042D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4286" y="2710561"/>
              <a:ext cx="120294" cy="21054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20305" y="2713875"/>
              <a:ext cx="93980" cy="83820"/>
            </a:xfrm>
            <a:custGeom>
              <a:avLst/>
              <a:gdLst/>
              <a:ahLst/>
              <a:cxnLst/>
              <a:rect l="l" t="t" r="r" b="b"/>
              <a:pathLst>
                <a:path w="93980" h="83819">
                  <a:moveTo>
                    <a:pt x="18745" y="83642"/>
                  </a:moveTo>
                  <a:lnTo>
                    <a:pt x="0" y="60134"/>
                  </a:lnTo>
                  <a:lnTo>
                    <a:pt x="75158" y="0"/>
                  </a:lnTo>
                  <a:lnTo>
                    <a:pt x="93954" y="23469"/>
                  </a:lnTo>
                  <a:lnTo>
                    <a:pt x="18745" y="83642"/>
                  </a:lnTo>
                  <a:close/>
                </a:path>
              </a:pathLst>
            </a:custGeom>
            <a:solidFill>
              <a:srgbClr val="042D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95857" y="2439885"/>
              <a:ext cx="210540" cy="21054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34948" y="2501645"/>
              <a:ext cx="355600" cy="840740"/>
            </a:xfrm>
            <a:custGeom>
              <a:avLst/>
              <a:gdLst/>
              <a:ahLst/>
              <a:cxnLst/>
              <a:rect l="l" t="t" r="r" b="b"/>
              <a:pathLst>
                <a:path w="355600" h="840739">
                  <a:moveTo>
                    <a:pt x="30060" y="675093"/>
                  </a:moveTo>
                  <a:lnTo>
                    <a:pt x="0" y="675093"/>
                  </a:lnTo>
                  <a:lnTo>
                    <a:pt x="0" y="840486"/>
                  </a:lnTo>
                  <a:lnTo>
                    <a:pt x="30060" y="840486"/>
                  </a:lnTo>
                  <a:lnTo>
                    <a:pt x="30060" y="675093"/>
                  </a:lnTo>
                  <a:close/>
                </a:path>
                <a:path w="355600" h="840739">
                  <a:moveTo>
                    <a:pt x="240601" y="675093"/>
                  </a:moveTo>
                  <a:lnTo>
                    <a:pt x="210540" y="675093"/>
                  </a:lnTo>
                  <a:lnTo>
                    <a:pt x="210540" y="840486"/>
                  </a:lnTo>
                  <a:lnTo>
                    <a:pt x="240601" y="840486"/>
                  </a:lnTo>
                  <a:lnTo>
                    <a:pt x="240601" y="675093"/>
                  </a:lnTo>
                  <a:close/>
                </a:path>
                <a:path w="355600" h="840739">
                  <a:moveTo>
                    <a:pt x="337540" y="26898"/>
                  </a:moveTo>
                  <a:lnTo>
                    <a:pt x="324104" y="0"/>
                  </a:lnTo>
                  <a:lnTo>
                    <a:pt x="233857" y="45097"/>
                  </a:lnTo>
                  <a:lnTo>
                    <a:pt x="247357" y="71983"/>
                  </a:lnTo>
                  <a:lnTo>
                    <a:pt x="337540" y="26898"/>
                  </a:lnTo>
                  <a:close/>
                </a:path>
                <a:path w="355600" h="840739">
                  <a:moveTo>
                    <a:pt x="355257" y="272364"/>
                  </a:moveTo>
                  <a:lnTo>
                    <a:pt x="280047" y="212229"/>
                  </a:lnTo>
                  <a:lnTo>
                    <a:pt x="261289" y="235750"/>
                  </a:lnTo>
                  <a:lnTo>
                    <a:pt x="336499" y="295821"/>
                  </a:lnTo>
                  <a:lnTo>
                    <a:pt x="355257" y="272364"/>
                  </a:lnTo>
                  <a:close/>
                </a:path>
              </a:pathLst>
            </a:custGeom>
            <a:solidFill>
              <a:srgbClr val="042D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854006" y="5022764"/>
            <a:ext cx="6946900" cy="1314450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284"/>
              </a:spcBef>
            </a:pPr>
            <a:r>
              <a:rPr sz="900" b="1" spc="20" dirty="0">
                <a:solidFill>
                  <a:srgbClr val="042D61"/>
                </a:solidFill>
                <a:latin typeface="Arial"/>
                <a:cs typeface="Arial"/>
              </a:rPr>
              <a:t>Task</a:t>
            </a:r>
            <a:r>
              <a:rPr sz="900" b="1" spc="-4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50" dirty="0">
                <a:solidFill>
                  <a:srgbClr val="042D61"/>
                </a:solidFill>
                <a:latin typeface="Arial"/>
                <a:cs typeface="Arial"/>
              </a:rPr>
              <a:t>Work</a:t>
            </a:r>
            <a:endParaRPr sz="900">
              <a:latin typeface="Arial"/>
              <a:cs typeface="Arial"/>
            </a:endParaRPr>
          </a:p>
          <a:p>
            <a:pPr marL="12700" marR="5080" indent="28575" algn="ctr">
              <a:lnSpc>
                <a:spcPct val="117800"/>
              </a:lnSpc>
            </a:pPr>
            <a:r>
              <a:rPr sz="900" spc="10" dirty="0">
                <a:latin typeface="Arial Unicode MS"/>
                <a:cs typeface="Arial Unicode MS"/>
              </a:rPr>
              <a:t>Give </a:t>
            </a:r>
            <a:r>
              <a:rPr sz="900" spc="45" dirty="0">
                <a:latin typeface="Arial Unicode MS"/>
                <a:cs typeface="Arial Unicode MS"/>
              </a:rPr>
              <a:t>students </a:t>
            </a:r>
            <a:r>
              <a:rPr sz="900" spc="55" dirty="0">
                <a:latin typeface="Arial Unicode MS"/>
                <a:cs typeface="Arial Unicode MS"/>
              </a:rPr>
              <a:t>the </a:t>
            </a:r>
            <a:r>
              <a:rPr sz="900" spc="65" dirty="0">
                <a:latin typeface="Arial Unicode MS"/>
                <a:cs typeface="Arial Unicode MS"/>
              </a:rPr>
              <a:t>opportunity to </a:t>
            </a:r>
            <a:r>
              <a:rPr sz="900" spc="40" dirty="0">
                <a:latin typeface="Arial Unicode MS"/>
                <a:cs typeface="Arial Unicode MS"/>
              </a:rPr>
              <a:t>apply </a:t>
            </a:r>
            <a:r>
              <a:rPr sz="900" spc="55" dirty="0">
                <a:latin typeface="Arial Unicode MS"/>
                <a:cs typeface="Arial Unicode MS"/>
              </a:rPr>
              <a:t>the </a:t>
            </a:r>
            <a:r>
              <a:rPr sz="900" spc="40" dirty="0">
                <a:latin typeface="Arial Unicode MS"/>
                <a:cs typeface="Arial Unicode MS"/>
              </a:rPr>
              <a:t>knowledge </a:t>
            </a:r>
            <a:r>
              <a:rPr sz="900" spc="45" dirty="0">
                <a:latin typeface="Arial Unicode MS"/>
                <a:cs typeface="Arial Unicode MS"/>
              </a:rPr>
              <a:t>they </a:t>
            </a:r>
            <a:r>
              <a:rPr sz="900" spc="35" dirty="0">
                <a:latin typeface="Arial Unicode MS"/>
                <a:cs typeface="Arial Unicode MS"/>
              </a:rPr>
              <a:t>are learning. </a:t>
            </a:r>
            <a:r>
              <a:rPr sz="900" spc="10" dirty="0">
                <a:latin typeface="Arial Unicode MS"/>
                <a:cs typeface="Arial Unicode MS"/>
              </a:rPr>
              <a:t>This </a:t>
            </a:r>
            <a:r>
              <a:rPr sz="900" spc="25" dirty="0">
                <a:latin typeface="Arial Unicode MS"/>
                <a:cs typeface="Arial Unicode MS"/>
              </a:rPr>
              <a:t>can </a:t>
            </a:r>
            <a:r>
              <a:rPr sz="900" spc="35" dirty="0">
                <a:latin typeface="Arial Unicode MS"/>
                <a:cs typeface="Arial Unicode MS"/>
              </a:rPr>
              <a:t>take various </a:t>
            </a:r>
            <a:r>
              <a:rPr sz="900" spc="45" dirty="0">
                <a:latin typeface="Arial Unicode MS"/>
                <a:cs typeface="Arial Unicode MS"/>
              </a:rPr>
              <a:t>forms, </a:t>
            </a:r>
            <a:r>
              <a:rPr sz="900" spc="65" dirty="0">
                <a:latin typeface="Arial Unicode MS"/>
                <a:cs typeface="Arial Unicode MS"/>
              </a:rPr>
              <a:t>for </a:t>
            </a:r>
            <a:r>
              <a:rPr sz="900" spc="35" dirty="0">
                <a:latin typeface="Arial Unicode MS"/>
                <a:cs typeface="Arial Unicode MS"/>
              </a:rPr>
              <a:t>example, </a:t>
            </a:r>
            <a:r>
              <a:rPr sz="900" spc="15" dirty="0">
                <a:latin typeface="Arial Unicode MS"/>
                <a:cs typeface="Arial Unicode MS"/>
              </a:rPr>
              <a:t>a </a:t>
            </a:r>
            <a:r>
              <a:rPr sz="900" spc="45" dirty="0">
                <a:latin typeface="Arial Unicode MS"/>
                <a:cs typeface="Arial Unicode MS"/>
              </a:rPr>
              <a:t>project </a:t>
            </a:r>
            <a:r>
              <a:rPr sz="900" spc="5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that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runs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all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week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culminating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in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chance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for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students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present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back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their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work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70" dirty="0">
                <a:latin typeface="Arial Unicode MS"/>
                <a:cs typeface="Arial Unicode MS"/>
              </a:rPr>
              <a:t>or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stand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alone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department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0" dirty="0">
                <a:latin typeface="Arial Unicode MS"/>
                <a:cs typeface="Arial Unicode MS"/>
              </a:rPr>
              <a:t>specific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20" dirty="0">
                <a:latin typeface="Arial Unicode MS"/>
                <a:cs typeface="Arial Unicode MS"/>
              </a:rPr>
              <a:t>tasks.</a:t>
            </a:r>
            <a:endParaRPr sz="900">
              <a:latin typeface="Arial Unicode MS"/>
              <a:cs typeface="Arial Unicode MS"/>
            </a:endParaRPr>
          </a:p>
          <a:p>
            <a:pPr marL="30480" algn="ctr">
              <a:lnSpc>
                <a:spcPct val="100000"/>
              </a:lnSpc>
              <a:spcBef>
                <a:spcPts val="190"/>
              </a:spcBef>
            </a:pPr>
            <a:r>
              <a:rPr sz="900" spc="10" dirty="0">
                <a:latin typeface="Arial Unicode MS"/>
                <a:cs typeface="Arial Unicode MS"/>
              </a:rPr>
              <a:t>Use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some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time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after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lunch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refocus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students,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this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could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consist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of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icebreaker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games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70" dirty="0">
                <a:latin typeface="Arial Unicode MS"/>
                <a:cs typeface="Arial Unicode MS"/>
              </a:rPr>
              <a:t>or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mini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quizzes.</a:t>
            </a:r>
            <a:endParaRPr sz="900">
              <a:latin typeface="Arial Unicode MS"/>
              <a:cs typeface="Arial Unicode MS"/>
            </a:endParaRPr>
          </a:p>
          <a:p>
            <a:pPr marL="38735" algn="ctr">
              <a:lnSpc>
                <a:spcPct val="100000"/>
              </a:lnSpc>
              <a:spcBef>
                <a:spcPts val="190"/>
              </a:spcBef>
            </a:pPr>
            <a:r>
              <a:rPr sz="900" spc="30" dirty="0">
                <a:latin typeface="Arial Unicode MS"/>
                <a:cs typeface="Arial Unicode MS"/>
              </a:rPr>
              <a:t>Useful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resources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can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be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found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with</a:t>
            </a:r>
            <a:r>
              <a:rPr sz="900" spc="15" dirty="0">
                <a:latin typeface="Arial Unicode MS"/>
                <a:cs typeface="Arial Unicode MS"/>
              </a:rPr>
              <a:t> </a:t>
            </a:r>
            <a:r>
              <a:rPr sz="900" b="1" u="sng" dirty="0">
                <a:solidFill>
                  <a:srgbClr val="042D61"/>
                </a:solidFill>
                <a:uFill>
                  <a:solidFill>
                    <a:srgbClr val="042D61"/>
                  </a:solidFill>
                </a:uFill>
                <a:latin typeface="Arial"/>
                <a:cs typeface="Arial"/>
              </a:rPr>
              <a:t>Go</a:t>
            </a:r>
            <a:r>
              <a:rPr sz="900" b="1" u="sng" spc="-5" dirty="0">
                <a:solidFill>
                  <a:srgbClr val="042D61"/>
                </a:solidFill>
                <a:uFill>
                  <a:solidFill>
                    <a:srgbClr val="042D61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spc="25" dirty="0">
                <a:solidFill>
                  <a:srgbClr val="042D61"/>
                </a:solidFill>
                <a:uFill>
                  <a:solidFill>
                    <a:srgbClr val="042D61"/>
                  </a:solidFill>
                </a:uFill>
                <a:latin typeface="Arial"/>
                <a:cs typeface="Arial"/>
              </a:rPr>
              <a:t>Construct</a:t>
            </a:r>
            <a:r>
              <a:rPr sz="900" spc="25" dirty="0">
                <a:latin typeface="Arial Unicode MS"/>
                <a:cs typeface="Arial Unicode MS"/>
              </a:rPr>
              <a:t>.</a:t>
            </a:r>
            <a:endParaRPr sz="9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50">
              <a:latin typeface="Arial Unicode MS"/>
              <a:cs typeface="Arial Unicode MS"/>
            </a:endParaRPr>
          </a:p>
          <a:p>
            <a:pPr marL="31750" algn="ctr">
              <a:lnSpc>
                <a:spcPct val="100000"/>
              </a:lnSpc>
            </a:pPr>
            <a:r>
              <a:rPr sz="900" b="1" spc="5" dirty="0">
                <a:solidFill>
                  <a:srgbClr val="042D61"/>
                </a:solidFill>
                <a:latin typeface="Tahoma"/>
                <a:cs typeface="Tahoma"/>
              </a:rPr>
              <a:t>Please</a:t>
            </a:r>
            <a:r>
              <a:rPr sz="900" b="1" spc="-25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900" b="1" spc="5" dirty="0">
                <a:solidFill>
                  <a:srgbClr val="042D61"/>
                </a:solidFill>
                <a:latin typeface="Tahoma"/>
                <a:cs typeface="Tahoma"/>
              </a:rPr>
              <a:t>see</a:t>
            </a:r>
            <a:r>
              <a:rPr sz="900" b="1" spc="-20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900" b="1" spc="20" dirty="0">
                <a:solidFill>
                  <a:srgbClr val="042D61"/>
                </a:solidFill>
                <a:latin typeface="Tahoma"/>
                <a:cs typeface="Tahoma"/>
              </a:rPr>
              <a:t>appendix</a:t>
            </a:r>
            <a:r>
              <a:rPr sz="900" b="1" spc="-25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900" b="1" spc="-40" dirty="0">
                <a:solidFill>
                  <a:srgbClr val="042D61"/>
                </a:solidFill>
                <a:latin typeface="Tahoma"/>
                <a:cs typeface="Tahoma"/>
              </a:rPr>
              <a:t>1</a:t>
            </a:r>
            <a:r>
              <a:rPr sz="900" b="1" spc="-20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900" b="1" spc="20" dirty="0">
                <a:solidFill>
                  <a:srgbClr val="042D61"/>
                </a:solidFill>
                <a:latin typeface="Tahoma"/>
                <a:cs typeface="Tahoma"/>
              </a:rPr>
              <a:t>for</a:t>
            </a:r>
            <a:r>
              <a:rPr sz="900" b="1" spc="-20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900" b="1" spc="25" dirty="0">
                <a:solidFill>
                  <a:srgbClr val="042D61"/>
                </a:solidFill>
                <a:latin typeface="Tahoma"/>
                <a:cs typeface="Tahoma"/>
              </a:rPr>
              <a:t>further</a:t>
            </a:r>
            <a:r>
              <a:rPr sz="900" b="1" spc="-25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900" b="1" spc="15" dirty="0">
                <a:solidFill>
                  <a:srgbClr val="042D61"/>
                </a:solidFill>
                <a:latin typeface="Tahoma"/>
                <a:cs typeface="Tahoma"/>
              </a:rPr>
              <a:t>detail</a:t>
            </a:r>
            <a:r>
              <a:rPr sz="900" b="1" spc="-20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900" b="1" spc="15" dirty="0">
                <a:solidFill>
                  <a:srgbClr val="042D61"/>
                </a:solidFill>
                <a:latin typeface="Tahoma"/>
                <a:cs typeface="Tahoma"/>
              </a:rPr>
              <a:t>of</a:t>
            </a:r>
            <a:r>
              <a:rPr sz="900" b="1" spc="-25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900" b="1" spc="-15" dirty="0">
                <a:solidFill>
                  <a:srgbClr val="042D61"/>
                </a:solidFill>
                <a:latin typeface="Tahoma"/>
                <a:cs typeface="Tahoma"/>
              </a:rPr>
              <a:t>VWEX</a:t>
            </a:r>
            <a:r>
              <a:rPr sz="900" b="1" spc="-20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900" b="1" spc="10" dirty="0">
                <a:solidFill>
                  <a:srgbClr val="042D61"/>
                </a:solidFill>
                <a:latin typeface="Tahoma"/>
                <a:cs typeface="Tahoma"/>
              </a:rPr>
              <a:t>Activity</a:t>
            </a:r>
            <a:r>
              <a:rPr sz="900" b="1" spc="-25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900" b="1" spc="10" dirty="0">
                <a:solidFill>
                  <a:srgbClr val="042D61"/>
                </a:solidFill>
                <a:latin typeface="Tahoma"/>
                <a:cs typeface="Tahoma"/>
              </a:rPr>
              <a:t>examples.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300514" y="2297810"/>
            <a:ext cx="34925" cy="110489"/>
          </a:xfrm>
          <a:custGeom>
            <a:avLst/>
            <a:gdLst/>
            <a:ahLst/>
            <a:cxnLst/>
            <a:rect l="l" t="t" r="r" b="b"/>
            <a:pathLst>
              <a:path w="34925" h="110489">
                <a:moveTo>
                  <a:pt x="26644" y="109880"/>
                </a:moveTo>
                <a:lnTo>
                  <a:pt x="7747" y="109880"/>
                </a:lnTo>
                <a:lnTo>
                  <a:pt x="0" y="102146"/>
                </a:lnTo>
                <a:lnTo>
                  <a:pt x="0" y="7734"/>
                </a:lnTo>
                <a:lnTo>
                  <a:pt x="7747" y="0"/>
                </a:lnTo>
                <a:lnTo>
                  <a:pt x="26644" y="0"/>
                </a:lnTo>
                <a:lnTo>
                  <a:pt x="34378" y="7734"/>
                </a:lnTo>
                <a:lnTo>
                  <a:pt x="34378" y="102146"/>
                </a:lnTo>
                <a:lnTo>
                  <a:pt x="26644" y="109880"/>
                </a:lnTo>
                <a:close/>
              </a:path>
            </a:pathLst>
          </a:custGeom>
          <a:solidFill>
            <a:srgbClr val="042D6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9042239" y="2379260"/>
            <a:ext cx="546100" cy="893444"/>
            <a:chOff x="9042239" y="2379260"/>
            <a:chExt cx="546100" cy="893444"/>
          </a:xfrm>
        </p:grpSpPr>
        <p:sp>
          <p:nvSpPr>
            <p:cNvPr id="15" name="object 15"/>
            <p:cNvSpPr/>
            <p:nvPr/>
          </p:nvSpPr>
          <p:spPr>
            <a:xfrm>
              <a:off x="9058820" y="2484396"/>
              <a:ext cx="518159" cy="788670"/>
            </a:xfrm>
            <a:custGeom>
              <a:avLst/>
              <a:gdLst/>
              <a:ahLst/>
              <a:cxnLst/>
              <a:rect l="l" t="t" r="r" b="b"/>
              <a:pathLst>
                <a:path w="518159" h="788670">
                  <a:moveTo>
                    <a:pt x="258914" y="788088"/>
                  </a:moveTo>
                  <a:lnTo>
                    <a:pt x="235396" y="783602"/>
                  </a:lnTo>
                  <a:lnTo>
                    <a:pt x="215425" y="771691"/>
                  </a:lnTo>
                  <a:lnTo>
                    <a:pt x="200180" y="754683"/>
                  </a:lnTo>
                  <a:lnTo>
                    <a:pt x="190842" y="734901"/>
                  </a:lnTo>
                  <a:lnTo>
                    <a:pt x="169068" y="729157"/>
                  </a:lnTo>
                  <a:lnTo>
                    <a:pt x="151391" y="716181"/>
                  </a:lnTo>
                  <a:lnTo>
                    <a:pt x="139527" y="697671"/>
                  </a:lnTo>
                  <a:lnTo>
                    <a:pt x="135191" y="675325"/>
                  </a:lnTo>
                  <a:lnTo>
                    <a:pt x="135191" y="571985"/>
                  </a:lnTo>
                  <a:lnTo>
                    <a:pt x="131641" y="538446"/>
                  </a:lnTo>
                  <a:lnTo>
                    <a:pt x="121304" y="506468"/>
                  </a:lnTo>
                  <a:lnTo>
                    <a:pt x="104651" y="477111"/>
                  </a:lnTo>
                  <a:lnTo>
                    <a:pt x="82156" y="451437"/>
                  </a:lnTo>
                  <a:lnTo>
                    <a:pt x="50062" y="415648"/>
                  </a:lnTo>
                  <a:lnTo>
                    <a:pt x="25445" y="375306"/>
                  </a:lnTo>
                  <a:lnTo>
                    <a:pt x="8656" y="331367"/>
                  </a:lnTo>
                  <a:lnTo>
                    <a:pt x="53" y="284793"/>
                  </a:lnTo>
                  <a:lnTo>
                    <a:pt x="0" y="236527"/>
                  </a:lnTo>
                  <a:lnTo>
                    <a:pt x="8406" y="190644"/>
                  </a:lnTo>
                  <a:lnTo>
                    <a:pt x="24631" y="147844"/>
                  </a:lnTo>
                  <a:lnTo>
                    <a:pt x="47859" y="108927"/>
                  </a:lnTo>
                  <a:lnTo>
                    <a:pt x="77273" y="74696"/>
                  </a:lnTo>
                  <a:lnTo>
                    <a:pt x="112056" y="45951"/>
                  </a:lnTo>
                  <a:lnTo>
                    <a:pt x="151393" y="23492"/>
                  </a:lnTo>
                  <a:lnTo>
                    <a:pt x="194467" y="8121"/>
                  </a:lnTo>
                  <a:lnTo>
                    <a:pt x="240461" y="638"/>
                  </a:lnTo>
                  <a:lnTo>
                    <a:pt x="258903" y="0"/>
                  </a:lnTo>
                  <a:lnTo>
                    <a:pt x="268088" y="159"/>
                  </a:lnTo>
                  <a:lnTo>
                    <a:pt x="277317" y="638"/>
                  </a:lnTo>
                  <a:lnTo>
                    <a:pt x="323322" y="8121"/>
                  </a:lnTo>
                  <a:lnTo>
                    <a:pt x="366400" y="23492"/>
                  </a:lnTo>
                  <a:lnTo>
                    <a:pt x="382221" y="32524"/>
                  </a:lnTo>
                  <a:lnTo>
                    <a:pt x="258906" y="32524"/>
                  </a:lnTo>
                  <a:lnTo>
                    <a:pt x="250827" y="32665"/>
                  </a:lnTo>
                  <a:lnTo>
                    <a:pt x="196886" y="41128"/>
                  </a:lnTo>
                  <a:lnTo>
                    <a:pt x="154560" y="58058"/>
                  </a:lnTo>
                  <a:lnTo>
                    <a:pt x="116773" y="82830"/>
                  </a:lnTo>
                  <a:lnTo>
                    <a:pt x="84592" y="114397"/>
                  </a:lnTo>
                  <a:lnTo>
                    <a:pt x="59083" y="151713"/>
                  </a:lnTo>
                  <a:lnTo>
                    <a:pt x="41312" y="193733"/>
                  </a:lnTo>
                  <a:lnTo>
                    <a:pt x="32346" y="239410"/>
                  </a:lnTo>
                  <a:lnTo>
                    <a:pt x="33551" y="292060"/>
                  </a:lnTo>
                  <a:lnTo>
                    <a:pt x="46345" y="342064"/>
                  </a:lnTo>
                  <a:lnTo>
                    <a:pt x="70098" y="387782"/>
                  </a:lnTo>
                  <a:lnTo>
                    <a:pt x="104178" y="427574"/>
                  </a:lnTo>
                  <a:lnTo>
                    <a:pt x="128706" y="455016"/>
                  </a:lnTo>
                  <a:lnTo>
                    <a:pt x="147613" y="486135"/>
                  </a:lnTo>
                  <a:lnTo>
                    <a:pt x="160494" y="520008"/>
                  </a:lnTo>
                  <a:lnTo>
                    <a:pt x="166941" y="555717"/>
                  </a:lnTo>
                  <a:lnTo>
                    <a:pt x="384309" y="555717"/>
                  </a:lnTo>
                  <a:lnTo>
                    <a:pt x="382587" y="571985"/>
                  </a:lnTo>
                  <a:lnTo>
                    <a:pt x="382587" y="588216"/>
                  </a:lnTo>
                  <a:lnTo>
                    <a:pt x="167627" y="588216"/>
                  </a:lnTo>
                  <a:lnTo>
                    <a:pt x="167627" y="604675"/>
                  </a:lnTo>
                  <a:lnTo>
                    <a:pt x="382587" y="604675"/>
                  </a:lnTo>
                  <a:lnTo>
                    <a:pt x="382587" y="637174"/>
                  </a:lnTo>
                  <a:lnTo>
                    <a:pt x="167627" y="637174"/>
                  </a:lnTo>
                  <a:lnTo>
                    <a:pt x="167627" y="653646"/>
                  </a:lnTo>
                  <a:lnTo>
                    <a:pt x="382587" y="653646"/>
                  </a:lnTo>
                  <a:lnTo>
                    <a:pt x="382587" y="675325"/>
                  </a:lnTo>
                  <a:lnTo>
                    <a:pt x="380492" y="686133"/>
                  </a:lnTo>
                  <a:lnTo>
                    <a:pt x="169862" y="686133"/>
                  </a:lnTo>
                  <a:lnTo>
                    <a:pt x="173971" y="692789"/>
                  </a:lnTo>
                  <a:lnTo>
                    <a:pt x="179741" y="697998"/>
                  </a:lnTo>
                  <a:lnTo>
                    <a:pt x="186823" y="701392"/>
                  </a:lnTo>
                  <a:lnTo>
                    <a:pt x="194868" y="702605"/>
                  </a:lnTo>
                  <a:lnTo>
                    <a:pt x="375096" y="702605"/>
                  </a:lnTo>
                  <a:lnTo>
                    <a:pt x="366399" y="716181"/>
                  </a:lnTo>
                  <a:lnTo>
                    <a:pt x="348720" y="729157"/>
                  </a:lnTo>
                  <a:lnTo>
                    <a:pt x="326923" y="734901"/>
                  </a:lnTo>
                  <a:lnTo>
                    <a:pt x="326827" y="735104"/>
                  </a:lnTo>
                  <a:lnTo>
                    <a:pt x="226174" y="735104"/>
                  </a:lnTo>
                  <a:lnTo>
                    <a:pt x="232131" y="742848"/>
                  </a:lnTo>
                  <a:lnTo>
                    <a:pt x="239806" y="749385"/>
                  </a:lnTo>
                  <a:lnTo>
                    <a:pt x="248850" y="753903"/>
                  </a:lnTo>
                  <a:lnTo>
                    <a:pt x="258914" y="755589"/>
                  </a:lnTo>
                  <a:lnTo>
                    <a:pt x="316803" y="755589"/>
                  </a:lnTo>
                  <a:lnTo>
                    <a:pt x="302386" y="771691"/>
                  </a:lnTo>
                  <a:lnTo>
                    <a:pt x="282424" y="783602"/>
                  </a:lnTo>
                  <a:lnTo>
                    <a:pt x="258914" y="788088"/>
                  </a:lnTo>
                  <a:close/>
                </a:path>
                <a:path w="518159" h="788670">
                  <a:moveTo>
                    <a:pt x="384309" y="555717"/>
                  </a:moveTo>
                  <a:lnTo>
                    <a:pt x="350888" y="555717"/>
                  </a:lnTo>
                  <a:lnTo>
                    <a:pt x="357322" y="520008"/>
                  </a:lnTo>
                  <a:lnTo>
                    <a:pt x="370184" y="486135"/>
                  </a:lnTo>
                  <a:lnTo>
                    <a:pt x="389073" y="455016"/>
                  </a:lnTo>
                  <a:lnTo>
                    <a:pt x="413588" y="427574"/>
                  </a:lnTo>
                  <a:lnTo>
                    <a:pt x="447671" y="387782"/>
                  </a:lnTo>
                  <a:lnTo>
                    <a:pt x="471433" y="342064"/>
                  </a:lnTo>
                  <a:lnTo>
                    <a:pt x="484247" y="292060"/>
                  </a:lnTo>
                  <a:lnTo>
                    <a:pt x="485482" y="239410"/>
                  </a:lnTo>
                  <a:lnTo>
                    <a:pt x="476512" y="193733"/>
                  </a:lnTo>
                  <a:lnTo>
                    <a:pt x="458737" y="151713"/>
                  </a:lnTo>
                  <a:lnTo>
                    <a:pt x="433223" y="114397"/>
                  </a:lnTo>
                  <a:lnTo>
                    <a:pt x="401034" y="82830"/>
                  </a:lnTo>
                  <a:lnTo>
                    <a:pt x="363238" y="58058"/>
                  </a:lnTo>
                  <a:lnTo>
                    <a:pt x="320898" y="41128"/>
                  </a:lnTo>
                  <a:lnTo>
                    <a:pt x="275081" y="33086"/>
                  </a:lnTo>
                  <a:lnTo>
                    <a:pt x="258906" y="32524"/>
                  </a:lnTo>
                  <a:lnTo>
                    <a:pt x="382221" y="32524"/>
                  </a:lnTo>
                  <a:lnTo>
                    <a:pt x="440518" y="74696"/>
                  </a:lnTo>
                  <a:lnTo>
                    <a:pt x="469926" y="108927"/>
                  </a:lnTo>
                  <a:lnTo>
                    <a:pt x="493147" y="147844"/>
                  </a:lnTo>
                  <a:lnTo>
                    <a:pt x="509365" y="190644"/>
                  </a:lnTo>
                  <a:lnTo>
                    <a:pt x="517766" y="236527"/>
                  </a:lnTo>
                  <a:lnTo>
                    <a:pt x="517736" y="284793"/>
                  </a:lnTo>
                  <a:lnTo>
                    <a:pt x="509132" y="331382"/>
                  </a:lnTo>
                  <a:lnTo>
                    <a:pt x="492330" y="375328"/>
                  </a:lnTo>
                  <a:lnTo>
                    <a:pt x="467713" y="415668"/>
                  </a:lnTo>
                  <a:lnTo>
                    <a:pt x="435673" y="451437"/>
                  </a:lnTo>
                  <a:lnTo>
                    <a:pt x="413143" y="477111"/>
                  </a:lnTo>
                  <a:lnTo>
                    <a:pt x="396476" y="506468"/>
                  </a:lnTo>
                  <a:lnTo>
                    <a:pt x="386136" y="538446"/>
                  </a:lnTo>
                  <a:lnTo>
                    <a:pt x="384309" y="555717"/>
                  </a:lnTo>
                  <a:close/>
                </a:path>
                <a:path w="518159" h="788670">
                  <a:moveTo>
                    <a:pt x="330200" y="348402"/>
                  </a:moveTo>
                  <a:lnTo>
                    <a:pt x="187566" y="348402"/>
                  </a:lnTo>
                  <a:lnTo>
                    <a:pt x="166685" y="344162"/>
                  </a:lnTo>
                  <a:lnTo>
                    <a:pt x="149625" y="332609"/>
                  </a:lnTo>
                  <a:lnTo>
                    <a:pt x="138117" y="315494"/>
                  </a:lnTo>
                  <a:lnTo>
                    <a:pt x="133896" y="294566"/>
                  </a:lnTo>
                  <a:lnTo>
                    <a:pt x="138117" y="273641"/>
                  </a:lnTo>
                  <a:lnTo>
                    <a:pt x="149625" y="256530"/>
                  </a:lnTo>
                  <a:lnTo>
                    <a:pt x="166685" y="244982"/>
                  </a:lnTo>
                  <a:lnTo>
                    <a:pt x="187566" y="240744"/>
                  </a:lnTo>
                  <a:lnTo>
                    <a:pt x="208461" y="244982"/>
                  </a:lnTo>
                  <a:lnTo>
                    <a:pt x="225544" y="256530"/>
                  </a:lnTo>
                  <a:lnTo>
                    <a:pt x="236802" y="273243"/>
                  </a:lnTo>
                  <a:lnTo>
                    <a:pt x="187566" y="273243"/>
                  </a:lnTo>
                  <a:lnTo>
                    <a:pt x="179307" y="274923"/>
                  </a:lnTo>
                  <a:lnTo>
                    <a:pt x="172543" y="279500"/>
                  </a:lnTo>
                  <a:lnTo>
                    <a:pt x="167972" y="286279"/>
                  </a:lnTo>
                  <a:lnTo>
                    <a:pt x="166293" y="294566"/>
                  </a:lnTo>
                  <a:lnTo>
                    <a:pt x="167972" y="302862"/>
                  </a:lnTo>
                  <a:lnTo>
                    <a:pt x="172543" y="309645"/>
                  </a:lnTo>
                  <a:lnTo>
                    <a:pt x="179307" y="314223"/>
                  </a:lnTo>
                  <a:lnTo>
                    <a:pt x="187566" y="315902"/>
                  </a:lnTo>
                  <a:lnTo>
                    <a:pt x="379416" y="315902"/>
                  </a:lnTo>
                  <a:lnTo>
                    <a:pt x="368166" y="332609"/>
                  </a:lnTo>
                  <a:lnTo>
                    <a:pt x="351088" y="344162"/>
                  </a:lnTo>
                  <a:lnTo>
                    <a:pt x="330200" y="348402"/>
                  </a:lnTo>
                  <a:close/>
                </a:path>
                <a:path w="518159" h="788670">
                  <a:moveTo>
                    <a:pt x="308914" y="315902"/>
                  </a:moveTo>
                  <a:lnTo>
                    <a:pt x="276466" y="315902"/>
                  </a:lnTo>
                  <a:lnTo>
                    <a:pt x="276466" y="294566"/>
                  </a:lnTo>
                  <a:lnTo>
                    <a:pt x="280697" y="273641"/>
                  </a:lnTo>
                  <a:lnTo>
                    <a:pt x="292226" y="256530"/>
                  </a:lnTo>
                  <a:lnTo>
                    <a:pt x="309309" y="244982"/>
                  </a:lnTo>
                  <a:lnTo>
                    <a:pt x="330200" y="240744"/>
                  </a:lnTo>
                  <a:lnTo>
                    <a:pt x="351088" y="244982"/>
                  </a:lnTo>
                  <a:lnTo>
                    <a:pt x="368166" y="256530"/>
                  </a:lnTo>
                  <a:lnTo>
                    <a:pt x="379424" y="273243"/>
                  </a:lnTo>
                  <a:lnTo>
                    <a:pt x="330200" y="273243"/>
                  </a:lnTo>
                  <a:lnTo>
                    <a:pt x="321934" y="274923"/>
                  </a:lnTo>
                  <a:lnTo>
                    <a:pt x="315166" y="279500"/>
                  </a:lnTo>
                  <a:lnTo>
                    <a:pt x="310593" y="286279"/>
                  </a:lnTo>
                  <a:lnTo>
                    <a:pt x="308914" y="294566"/>
                  </a:lnTo>
                  <a:lnTo>
                    <a:pt x="308914" y="315902"/>
                  </a:lnTo>
                  <a:close/>
                </a:path>
                <a:path w="518159" h="788670">
                  <a:moveTo>
                    <a:pt x="241300" y="315902"/>
                  </a:moveTo>
                  <a:lnTo>
                    <a:pt x="208851" y="315902"/>
                  </a:lnTo>
                  <a:lnTo>
                    <a:pt x="208851" y="294566"/>
                  </a:lnTo>
                  <a:lnTo>
                    <a:pt x="207179" y="286279"/>
                  </a:lnTo>
                  <a:lnTo>
                    <a:pt x="202618" y="279500"/>
                  </a:lnTo>
                  <a:lnTo>
                    <a:pt x="195853" y="274923"/>
                  </a:lnTo>
                  <a:lnTo>
                    <a:pt x="187566" y="273243"/>
                  </a:lnTo>
                  <a:lnTo>
                    <a:pt x="236802" y="273243"/>
                  </a:lnTo>
                  <a:lnTo>
                    <a:pt x="237070" y="273641"/>
                  </a:lnTo>
                  <a:lnTo>
                    <a:pt x="241300" y="294566"/>
                  </a:lnTo>
                  <a:lnTo>
                    <a:pt x="241300" y="315902"/>
                  </a:lnTo>
                  <a:close/>
                </a:path>
                <a:path w="518159" h="788670">
                  <a:moveTo>
                    <a:pt x="379416" y="315902"/>
                  </a:moveTo>
                  <a:lnTo>
                    <a:pt x="330200" y="315902"/>
                  </a:lnTo>
                  <a:lnTo>
                    <a:pt x="338487" y="314223"/>
                  </a:lnTo>
                  <a:lnTo>
                    <a:pt x="345252" y="309645"/>
                  </a:lnTo>
                  <a:lnTo>
                    <a:pt x="349813" y="302862"/>
                  </a:lnTo>
                  <a:lnTo>
                    <a:pt x="351485" y="294566"/>
                  </a:lnTo>
                  <a:lnTo>
                    <a:pt x="349813" y="286279"/>
                  </a:lnTo>
                  <a:lnTo>
                    <a:pt x="345252" y="279500"/>
                  </a:lnTo>
                  <a:lnTo>
                    <a:pt x="338487" y="274923"/>
                  </a:lnTo>
                  <a:lnTo>
                    <a:pt x="330200" y="273243"/>
                  </a:lnTo>
                  <a:lnTo>
                    <a:pt x="379424" y="273243"/>
                  </a:lnTo>
                  <a:lnTo>
                    <a:pt x="379691" y="273641"/>
                  </a:lnTo>
                  <a:lnTo>
                    <a:pt x="383921" y="294566"/>
                  </a:lnTo>
                  <a:lnTo>
                    <a:pt x="379691" y="315494"/>
                  </a:lnTo>
                  <a:lnTo>
                    <a:pt x="379416" y="315902"/>
                  </a:lnTo>
                  <a:close/>
                </a:path>
                <a:path w="518159" h="788670">
                  <a:moveTo>
                    <a:pt x="241300" y="555717"/>
                  </a:moveTo>
                  <a:lnTo>
                    <a:pt x="208851" y="555717"/>
                  </a:lnTo>
                  <a:lnTo>
                    <a:pt x="208851" y="348402"/>
                  </a:lnTo>
                  <a:lnTo>
                    <a:pt x="241300" y="348402"/>
                  </a:lnTo>
                  <a:lnTo>
                    <a:pt x="241300" y="555717"/>
                  </a:lnTo>
                  <a:close/>
                </a:path>
                <a:path w="518159" h="788670">
                  <a:moveTo>
                    <a:pt x="308914" y="555717"/>
                  </a:moveTo>
                  <a:lnTo>
                    <a:pt x="276466" y="555717"/>
                  </a:lnTo>
                  <a:lnTo>
                    <a:pt x="276466" y="348402"/>
                  </a:lnTo>
                  <a:lnTo>
                    <a:pt x="308914" y="348402"/>
                  </a:lnTo>
                  <a:lnTo>
                    <a:pt x="308914" y="555717"/>
                  </a:lnTo>
                  <a:close/>
                </a:path>
                <a:path w="518159" h="788670">
                  <a:moveTo>
                    <a:pt x="382587" y="604675"/>
                  </a:moveTo>
                  <a:lnTo>
                    <a:pt x="350189" y="604675"/>
                  </a:lnTo>
                  <a:lnTo>
                    <a:pt x="350189" y="588216"/>
                  </a:lnTo>
                  <a:lnTo>
                    <a:pt x="382587" y="588216"/>
                  </a:lnTo>
                  <a:lnTo>
                    <a:pt x="382587" y="604675"/>
                  </a:lnTo>
                  <a:close/>
                </a:path>
                <a:path w="518159" h="788670">
                  <a:moveTo>
                    <a:pt x="382587" y="653646"/>
                  </a:moveTo>
                  <a:lnTo>
                    <a:pt x="350189" y="653646"/>
                  </a:lnTo>
                  <a:lnTo>
                    <a:pt x="350189" y="637174"/>
                  </a:lnTo>
                  <a:lnTo>
                    <a:pt x="382587" y="637174"/>
                  </a:lnTo>
                  <a:lnTo>
                    <a:pt x="382587" y="653646"/>
                  </a:lnTo>
                  <a:close/>
                </a:path>
                <a:path w="518159" h="788670">
                  <a:moveTo>
                    <a:pt x="375096" y="702605"/>
                  </a:moveTo>
                  <a:lnTo>
                    <a:pt x="322960" y="702605"/>
                  </a:lnTo>
                  <a:lnTo>
                    <a:pt x="330982" y="701392"/>
                  </a:lnTo>
                  <a:lnTo>
                    <a:pt x="338058" y="697998"/>
                  </a:lnTo>
                  <a:lnTo>
                    <a:pt x="343824" y="692789"/>
                  </a:lnTo>
                  <a:lnTo>
                    <a:pt x="347916" y="686133"/>
                  </a:lnTo>
                  <a:lnTo>
                    <a:pt x="380492" y="686133"/>
                  </a:lnTo>
                  <a:lnTo>
                    <a:pt x="378256" y="697671"/>
                  </a:lnTo>
                  <a:lnTo>
                    <a:pt x="375096" y="702605"/>
                  </a:lnTo>
                  <a:close/>
                </a:path>
                <a:path w="518159" h="788670">
                  <a:moveTo>
                    <a:pt x="316803" y="755589"/>
                  </a:moveTo>
                  <a:lnTo>
                    <a:pt x="258914" y="755589"/>
                  </a:lnTo>
                  <a:lnTo>
                    <a:pt x="268943" y="753903"/>
                  </a:lnTo>
                  <a:lnTo>
                    <a:pt x="277976" y="749385"/>
                  </a:lnTo>
                  <a:lnTo>
                    <a:pt x="285662" y="742848"/>
                  </a:lnTo>
                  <a:lnTo>
                    <a:pt x="291655" y="735104"/>
                  </a:lnTo>
                  <a:lnTo>
                    <a:pt x="326827" y="735104"/>
                  </a:lnTo>
                  <a:lnTo>
                    <a:pt x="317615" y="754683"/>
                  </a:lnTo>
                  <a:lnTo>
                    <a:pt x="316803" y="755589"/>
                  </a:lnTo>
                  <a:close/>
                </a:path>
              </a:pathLst>
            </a:custGeom>
            <a:solidFill>
              <a:srgbClr val="042D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10029" y="2382211"/>
              <a:ext cx="78160" cy="9501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05986" y="3021742"/>
              <a:ext cx="78178" cy="950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42239" y="3018799"/>
              <a:ext cx="78182" cy="9501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46286" y="2379260"/>
              <a:ext cx="78178" cy="95018"/>
            </a:xfrm>
            <a:prstGeom prst="rect">
              <a:avLst/>
            </a:prstGeom>
          </p:spPr>
        </p:pic>
      </p:grpSp>
      <p:sp>
        <p:nvSpPr>
          <p:cNvPr id="20" name="object 20"/>
          <p:cNvSpPr/>
          <p:nvPr/>
        </p:nvSpPr>
        <p:spPr>
          <a:xfrm>
            <a:off x="9638228" y="2599449"/>
            <a:ext cx="106045" cy="57785"/>
          </a:xfrm>
          <a:custGeom>
            <a:avLst/>
            <a:gdLst/>
            <a:ahLst/>
            <a:cxnLst/>
            <a:rect l="l" t="t" r="r" b="b"/>
            <a:pathLst>
              <a:path w="106045" h="57785">
                <a:moveTo>
                  <a:pt x="15671" y="57610"/>
                </a:moveTo>
                <a:lnTo>
                  <a:pt x="9327" y="55786"/>
                </a:lnTo>
                <a:lnTo>
                  <a:pt x="4128" y="51720"/>
                </a:lnTo>
                <a:lnTo>
                  <a:pt x="779" y="45769"/>
                </a:lnTo>
                <a:lnTo>
                  <a:pt x="0" y="39007"/>
                </a:lnTo>
                <a:lnTo>
                  <a:pt x="1823" y="32663"/>
                </a:lnTo>
                <a:lnTo>
                  <a:pt x="5890" y="27453"/>
                </a:lnTo>
                <a:lnTo>
                  <a:pt x="11840" y="24090"/>
                </a:lnTo>
                <a:lnTo>
                  <a:pt x="83417" y="773"/>
                </a:lnTo>
                <a:lnTo>
                  <a:pt x="90182" y="0"/>
                </a:lnTo>
                <a:lnTo>
                  <a:pt x="96529" y="1823"/>
                </a:lnTo>
                <a:lnTo>
                  <a:pt x="101739" y="5886"/>
                </a:lnTo>
                <a:lnTo>
                  <a:pt x="105096" y="11835"/>
                </a:lnTo>
                <a:lnTo>
                  <a:pt x="105875" y="18599"/>
                </a:lnTo>
                <a:lnTo>
                  <a:pt x="104052" y="24946"/>
                </a:lnTo>
                <a:lnTo>
                  <a:pt x="99985" y="30157"/>
                </a:lnTo>
                <a:lnTo>
                  <a:pt x="94035" y="33514"/>
                </a:lnTo>
                <a:lnTo>
                  <a:pt x="22457" y="56831"/>
                </a:lnTo>
                <a:lnTo>
                  <a:pt x="15671" y="57610"/>
                </a:lnTo>
                <a:close/>
              </a:path>
            </a:pathLst>
          </a:custGeom>
          <a:solidFill>
            <a:srgbClr val="042D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636686" y="2843728"/>
            <a:ext cx="106045" cy="57785"/>
          </a:xfrm>
          <a:custGeom>
            <a:avLst/>
            <a:gdLst/>
            <a:ahLst/>
            <a:cxnLst/>
            <a:rect l="l" t="t" r="r" b="b"/>
            <a:pathLst>
              <a:path w="106045" h="57785">
                <a:moveTo>
                  <a:pt x="90188" y="57608"/>
                </a:moveTo>
                <a:lnTo>
                  <a:pt x="11796" y="33519"/>
                </a:lnTo>
                <a:lnTo>
                  <a:pt x="0" y="18603"/>
                </a:lnTo>
                <a:lnTo>
                  <a:pt x="772" y="11840"/>
                </a:lnTo>
                <a:lnTo>
                  <a:pt x="4129" y="5890"/>
                </a:lnTo>
                <a:lnTo>
                  <a:pt x="9330" y="1823"/>
                </a:lnTo>
                <a:lnTo>
                  <a:pt x="15672" y="0"/>
                </a:lnTo>
                <a:lnTo>
                  <a:pt x="22451" y="779"/>
                </a:lnTo>
                <a:lnTo>
                  <a:pt x="94041" y="24083"/>
                </a:lnTo>
                <a:lnTo>
                  <a:pt x="99970" y="27446"/>
                </a:lnTo>
                <a:lnTo>
                  <a:pt x="104039" y="32657"/>
                </a:lnTo>
                <a:lnTo>
                  <a:pt x="105874" y="39005"/>
                </a:lnTo>
                <a:lnTo>
                  <a:pt x="105103" y="45775"/>
                </a:lnTo>
                <a:lnTo>
                  <a:pt x="101746" y="51718"/>
                </a:lnTo>
                <a:lnTo>
                  <a:pt x="96535" y="55782"/>
                </a:lnTo>
                <a:lnTo>
                  <a:pt x="90188" y="57608"/>
                </a:lnTo>
                <a:close/>
              </a:path>
            </a:pathLst>
          </a:custGeom>
          <a:solidFill>
            <a:srgbClr val="042D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886344" y="2838966"/>
            <a:ext cx="106045" cy="57785"/>
          </a:xfrm>
          <a:custGeom>
            <a:avLst/>
            <a:gdLst/>
            <a:ahLst/>
            <a:cxnLst/>
            <a:rect l="l" t="t" r="r" b="b"/>
            <a:pathLst>
              <a:path w="106045" h="57785">
                <a:moveTo>
                  <a:pt x="15672" y="57608"/>
                </a:moveTo>
                <a:lnTo>
                  <a:pt x="9330" y="55782"/>
                </a:lnTo>
                <a:lnTo>
                  <a:pt x="4129" y="51718"/>
                </a:lnTo>
                <a:lnTo>
                  <a:pt x="772" y="45775"/>
                </a:lnTo>
                <a:lnTo>
                  <a:pt x="0" y="39010"/>
                </a:lnTo>
                <a:lnTo>
                  <a:pt x="1821" y="32664"/>
                </a:lnTo>
                <a:lnTo>
                  <a:pt x="5874" y="27453"/>
                </a:lnTo>
                <a:lnTo>
                  <a:pt x="11796" y="24096"/>
                </a:lnTo>
                <a:lnTo>
                  <a:pt x="83424" y="779"/>
                </a:lnTo>
                <a:lnTo>
                  <a:pt x="90188" y="0"/>
                </a:lnTo>
                <a:lnTo>
                  <a:pt x="96535" y="1823"/>
                </a:lnTo>
                <a:lnTo>
                  <a:pt x="101746" y="5890"/>
                </a:lnTo>
                <a:lnTo>
                  <a:pt x="105103" y="11840"/>
                </a:lnTo>
                <a:lnTo>
                  <a:pt x="105882" y="18624"/>
                </a:lnTo>
                <a:lnTo>
                  <a:pt x="104058" y="24966"/>
                </a:lnTo>
                <a:lnTo>
                  <a:pt x="99991" y="30164"/>
                </a:lnTo>
                <a:lnTo>
                  <a:pt x="94041" y="33519"/>
                </a:lnTo>
                <a:lnTo>
                  <a:pt x="22451" y="56836"/>
                </a:lnTo>
                <a:lnTo>
                  <a:pt x="15672" y="57608"/>
                </a:lnTo>
                <a:close/>
              </a:path>
            </a:pathLst>
          </a:custGeom>
          <a:solidFill>
            <a:srgbClr val="042D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887887" y="2594687"/>
            <a:ext cx="106045" cy="57785"/>
          </a:xfrm>
          <a:custGeom>
            <a:avLst/>
            <a:gdLst/>
            <a:ahLst/>
            <a:cxnLst/>
            <a:rect l="l" t="t" r="r" b="b"/>
            <a:pathLst>
              <a:path w="106045" h="57785">
                <a:moveTo>
                  <a:pt x="90203" y="57610"/>
                </a:moveTo>
                <a:lnTo>
                  <a:pt x="11840" y="33514"/>
                </a:lnTo>
                <a:lnTo>
                  <a:pt x="0" y="18599"/>
                </a:lnTo>
                <a:lnTo>
                  <a:pt x="779" y="11835"/>
                </a:lnTo>
                <a:lnTo>
                  <a:pt x="4128" y="5886"/>
                </a:lnTo>
                <a:lnTo>
                  <a:pt x="9327" y="1823"/>
                </a:lnTo>
                <a:lnTo>
                  <a:pt x="15671" y="0"/>
                </a:lnTo>
                <a:lnTo>
                  <a:pt x="22457" y="773"/>
                </a:lnTo>
                <a:lnTo>
                  <a:pt x="94035" y="24090"/>
                </a:lnTo>
                <a:lnTo>
                  <a:pt x="99985" y="27453"/>
                </a:lnTo>
                <a:lnTo>
                  <a:pt x="104052" y="32663"/>
                </a:lnTo>
                <a:lnTo>
                  <a:pt x="105875" y="39007"/>
                </a:lnTo>
                <a:lnTo>
                  <a:pt x="105096" y="45769"/>
                </a:lnTo>
                <a:lnTo>
                  <a:pt x="101747" y="51720"/>
                </a:lnTo>
                <a:lnTo>
                  <a:pt x="96548" y="55786"/>
                </a:lnTo>
                <a:lnTo>
                  <a:pt x="90203" y="57610"/>
                </a:lnTo>
                <a:close/>
              </a:path>
            </a:pathLst>
          </a:custGeom>
          <a:solidFill>
            <a:srgbClr val="042D6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09009" y="4633023"/>
            <a:ext cx="993851" cy="840968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1761452" y="2855500"/>
            <a:ext cx="6864984" cy="671830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R="8890" algn="ctr">
              <a:lnSpc>
                <a:spcPct val="100000"/>
              </a:lnSpc>
              <a:spcBef>
                <a:spcPts val="284"/>
              </a:spcBef>
            </a:pPr>
            <a:r>
              <a:rPr sz="900" b="1" spc="60" dirty="0">
                <a:solidFill>
                  <a:srgbClr val="042D61"/>
                </a:solidFill>
                <a:latin typeface="Arial"/>
                <a:cs typeface="Arial"/>
              </a:rPr>
              <a:t>Departmental</a:t>
            </a:r>
            <a:r>
              <a:rPr sz="900" b="1" spc="-2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35" dirty="0">
                <a:solidFill>
                  <a:srgbClr val="042D61"/>
                </a:solidFill>
                <a:latin typeface="Arial"/>
                <a:cs typeface="Arial"/>
              </a:rPr>
              <a:t>seminars</a:t>
            </a:r>
            <a:endParaRPr sz="900">
              <a:latin typeface="Arial"/>
              <a:cs typeface="Arial"/>
            </a:endParaRPr>
          </a:p>
          <a:p>
            <a:pPr marL="12700" marR="5080" indent="2540" algn="ctr">
              <a:lnSpc>
                <a:spcPct val="117800"/>
              </a:lnSpc>
            </a:pPr>
            <a:r>
              <a:rPr sz="900" spc="45" dirty="0">
                <a:latin typeface="Arial Unicode MS"/>
                <a:cs typeface="Arial Unicode MS"/>
              </a:rPr>
              <a:t>Hold </a:t>
            </a:r>
            <a:r>
              <a:rPr sz="900" spc="35" dirty="0">
                <a:latin typeface="Arial Unicode MS"/>
                <a:cs typeface="Arial Unicode MS"/>
              </a:rPr>
              <a:t>seminars </a:t>
            </a:r>
            <a:r>
              <a:rPr sz="900" spc="25" dirty="0">
                <a:latin typeface="Arial Unicode MS"/>
                <a:cs typeface="Arial Unicode MS"/>
              </a:rPr>
              <a:t>giving </a:t>
            </a:r>
            <a:r>
              <a:rPr sz="900" spc="45" dirty="0">
                <a:latin typeface="Arial Unicode MS"/>
                <a:cs typeface="Arial Unicode MS"/>
              </a:rPr>
              <a:t>students </a:t>
            </a:r>
            <a:r>
              <a:rPr sz="900" spc="15" dirty="0">
                <a:latin typeface="Arial Unicode MS"/>
                <a:cs typeface="Arial Unicode MS"/>
              </a:rPr>
              <a:t>a </a:t>
            </a:r>
            <a:r>
              <a:rPr sz="900" spc="65" dirty="0">
                <a:latin typeface="Arial Unicode MS"/>
                <a:cs typeface="Arial Unicode MS"/>
              </a:rPr>
              <a:t>rundown of </a:t>
            </a:r>
            <a:r>
              <a:rPr sz="900" spc="55" dirty="0">
                <a:latin typeface="Arial Unicode MS"/>
                <a:cs typeface="Arial Unicode MS"/>
              </a:rPr>
              <a:t>the </a:t>
            </a:r>
            <a:r>
              <a:rPr sz="900" spc="50" dirty="0">
                <a:latin typeface="Arial Unicode MS"/>
                <a:cs typeface="Arial Unicode MS"/>
              </a:rPr>
              <a:t>different departments in </a:t>
            </a:r>
            <a:r>
              <a:rPr sz="900" spc="55" dirty="0">
                <a:latin typeface="Arial Unicode MS"/>
                <a:cs typeface="Arial Unicode MS"/>
              </a:rPr>
              <a:t>your </a:t>
            </a:r>
            <a:r>
              <a:rPr sz="900" spc="40" dirty="0">
                <a:latin typeface="Arial Unicode MS"/>
                <a:cs typeface="Arial Unicode MS"/>
              </a:rPr>
              <a:t>organisation. </a:t>
            </a:r>
            <a:r>
              <a:rPr sz="900" spc="30" dirty="0">
                <a:latin typeface="Arial Unicode MS"/>
                <a:cs typeface="Arial Unicode MS"/>
              </a:rPr>
              <a:t>Consider </a:t>
            </a:r>
            <a:r>
              <a:rPr sz="900" spc="40" dirty="0">
                <a:latin typeface="Arial Unicode MS"/>
                <a:cs typeface="Arial Unicode MS"/>
              </a:rPr>
              <a:t>inviting </a:t>
            </a:r>
            <a:r>
              <a:rPr sz="900" spc="60" dirty="0">
                <a:latin typeface="Arial Unicode MS"/>
                <a:cs typeface="Arial Unicode MS"/>
              </a:rPr>
              <a:t>department </a:t>
            </a:r>
            <a:r>
              <a:rPr sz="900" spc="65" dirty="0">
                <a:latin typeface="Arial Unicode MS"/>
                <a:cs typeface="Arial Unicode MS"/>
              </a:rPr>
              <a:t> </a:t>
            </a:r>
            <a:r>
              <a:rPr sz="900" spc="20" dirty="0">
                <a:latin typeface="Arial Unicode MS"/>
                <a:cs typeface="Arial Unicode MS"/>
              </a:rPr>
              <a:t>specific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Guest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Speakers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70" dirty="0">
                <a:latin typeface="Arial Unicode MS"/>
                <a:cs typeface="Arial Unicode MS"/>
              </a:rPr>
              <a:t>or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using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pre-recorded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videos.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You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could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introduce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a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department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per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day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give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students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a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task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70" dirty="0">
                <a:latin typeface="Arial Unicode MS"/>
                <a:cs typeface="Arial Unicode MS"/>
              </a:rPr>
              <a:t>or </a:t>
            </a:r>
            <a:r>
              <a:rPr sz="900" spc="7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independent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work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in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afternoon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that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10" dirty="0">
                <a:latin typeface="Arial Unicode MS"/>
                <a:cs typeface="Arial Unicode MS"/>
              </a:rPr>
              <a:t>is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related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that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department.</a:t>
            </a:r>
            <a:endParaRPr sz="900">
              <a:latin typeface="Arial Unicode MS"/>
              <a:cs typeface="Arial Unicode MS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9096819" y="4633112"/>
            <a:ext cx="847090" cy="847090"/>
            <a:chOff x="9096819" y="4633112"/>
            <a:chExt cx="847090" cy="847090"/>
          </a:xfrm>
        </p:grpSpPr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02368" y="5043144"/>
              <a:ext cx="293636" cy="23677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9639147" y="5096078"/>
              <a:ext cx="304800" cy="384175"/>
            </a:xfrm>
            <a:custGeom>
              <a:avLst/>
              <a:gdLst/>
              <a:ahLst/>
              <a:cxnLst/>
              <a:rect l="l" t="t" r="r" b="b"/>
              <a:pathLst>
                <a:path w="304800" h="384175">
                  <a:moveTo>
                    <a:pt x="277761" y="383578"/>
                  </a:moveTo>
                  <a:lnTo>
                    <a:pt x="26441" y="383578"/>
                  </a:lnTo>
                  <a:lnTo>
                    <a:pt x="16180" y="381489"/>
                  </a:lnTo>
                  <a:lnTo>
                    <a:pt x="7772" y="375805"/>
                  </a:lnTo>
                  <a:lnTo>
                    <a:pt x="2088" y="367397"/>
                  </a:lnTo>
                  <a:lnTo>
                    <a:pt x="0" y="357136"/>
                  </a:lnTo>
                  <a:lnTo>
                    <a:pt x="0" y="238074"/>
                  </a:lnTo>
                  <a:lnTo>
                    <a:pt x="7230" y="199599"/>
                  </a:lnTo>
                  <a:lnTo>
                    <a:pt x="27108" y="167381"/>
                  </a:lnTo>
                  <a:lnTo>
                    <a:pt x="56910" y="144214"/>
                  </a:lnTo>
                  <a:lnTo>
                    <a:pt x="93916" y="132892"/>
                  </a:lnTo>
                  <a:lnTo>
                    <a:pt x="85018" y="121555"/>
                  </a:lnTo>
                  <a:lnTo>
                    <a:pt x="78357" y="108610"/>
                  </a:lnTo>
                  <a:lnTo>
                    <a:pt x="74180" y="94427"/>
                  </a:lnTo>
                  <a:lnTo>
                    <a:pt x="72732" y="79375"/>
                  </a:lnTo>
                  <a:lnTo>
                    <a:pt x="78995" y="48552"/>
                  </a:lnTo>
                  <a:lnTo>
                    <a:pt x="96046" y="23314"/>
                  </a:lnTo>
                  <a:lnTo>
                    <a:pt x="121285" y="6262"/>
                  </a:lnTo>
                  <a:lnTo>
                    <a:pt x="152107" y="0"/>
                  </a:lnTo>
                  <a:lnTo>
                    <a:pt x="182925" y="6262"/>
                  </a:lnTo>
                  <a:lnTo>
                    <a:pt x="208164" y="23314"/>
                  </a:lnTo>
                  <a:lnTo>
                    <a:pt x="225218" y="48552"/>
                  </a:lnTo>
                  <a:lnTo>
                    <a:pt x="231482" y="79375"/>
                  </a:lnTo>
                  <a:lnTo>
                    <a:pt x="230035" y="94427"/>
                  </a:lnTo>
                  <a:lnTo>
                    <a:pt x="225858" y="108610"/>
                  </a:lnTo>
                  <a:lnTo>
                    <a:pt x="219197" y="121555"/>
                  </a:lnTo>
                  <a:lnTo>
                    <a:pt x="210299" y="132892"/>
                  </a:lnTo>
                  <a:lnTo>
                    <a:pt x="247303" y="144214"/>
                  </a:lnTo>
                  <a:lnTo>
                    <a:pt x="265934" y="158699"/>
                  </a:lnTo>
                  <a:lnTo>
                    <a:pt x="105816" y="158699"/>
                  </a:lnTo>
                  <a:lnTo>
                    <a:pt x="74999" y="164961"/>
                  </a:lnTo>
                  <a:lnTo>
                    <a:pt x="49760" y="182013"/>
                  </a:lnTo>
                  <a:lnTo>
                    <a:pt x="32705" y="207251"/>
                  </a:lnTo>
                  <a:lnTo>
                    <a:pt x="26441" y="238074"/>
                  </a:lnTo>
                  <a:lnTo>
                    <a:pt x="26441" y="357136"/>
                  </a:lnTo>
                  <a:lnTo>
                    <a:pt x="304203" y="357136"/>
                  </a:lnTo>
                  <a:lnTo>
                    <a:pt x="302116" y="367397"/>
                  </a:lnTo>
                  <a:lnTo>
                    <a:pt x="296435" y="375805"/>
                  </a:lnTo>
                  <a:lnTo>
                    <a:pt x="288027" y="381489"/>
                  </a:lnTo>
                  <a:lnTo>
                    <a:pt x="277761" y="383578"/>
                  </a:lnTo>
                  <a:close/>
                </a:path>
                <a:path w="304800" h="384175">
                  <a:moveTo>
                    <a:pt x="304203" y="357136"/>
                  </a:moveTo>
                  <a:lnTo>
                    <a:pt x="277761" y="357136"/>
                  </a:lnTo>
                  <a:lnTo>
                    <a:pt x="277761" y="238074"/>
                  </a:lnTo>
                  <a:lnTo>
                    <a:pt x="271499" y="207251"/>
                  </a:lnTo>
                  <a:lnTo>
                    <a:pt x="254447" y="182013"/>
                  </a:lnTo>
                  <a:lnTo>
                    <a:pt x="229209" y="164961"/>
                  </a:lnTo>
                  <a:lnTo>
                    <a:pt x="198386" y="158699"/>
                  </a:lnTo>
                  <a:lnTo>
                    <a:pt x="265934" y="158699"/>
                  </a:lnTo>
                  <a:lnTo>
                    <a:pt x="277101" y="167381"/>
                  </a:lnTo>
                  <a:lnTo>
                    <a:pt x="296974" y="199599"/>
                  </a:lnTo>
                  <a:lnTo>
                    <a:pt x="304203" y="238074"/>
                  </a:lnTo>
                  <a:lnTo>
                    <a:pt x="304203" y="357136"/>
                  </a:lnTo>
                  <a:close/>
                </a:path>
                <a:path w="304800" h="384175">
                  <a:moveTo>
                    <a:pt x="92570" y="357136"/>
                  </a:moveTo>
                  <a:lnTo>
                    <a:pt x="66128" y="357136"/>
                  </a:lnTo>
                  <a:lnTo>
                    <a:pt x="66128" y="310159"/>
                  </a:lnTo>
                  <a:lnTo>
                    <a:pt x="72085" y="304203"/>
                  </a:lnTo>
                  <a:lnTo>
                    <a:pt x="86626" y="304203"/>
                  </a:lnTo>
                  <a:lnTo>
                    <a:pt x="92570" y="310159"/>
                  </a:lnTo>
                  <a:lnTo>
                    <a:pt x="92570" y="357136"/>
                  </a:lnTo>
                  <a:close/>
                </a:path>
                <a:path w="304800" h="384175">
                  <a:moveTo>
                    <a:pt x="238074" y="357136"/>
                  </a:moveTo>
                  <a:lnTo>
                    <a:pt x="211632" y="357136"/>
                  </a:lnTo>
                  <a:lnTo>
                    <a:pt x="211632" y="310159"/>
                  </a:lnTo>
                  <a:lnTo>
                    <a:pt x="217589" y="304203"/>
                  </a:lnTo>
                  <a:lnTo>
                    <a:pt x="232130" y="304203"/>
                  </a:lnTo>
                  <a:lnTo>
                    <a:pt x="238074" y="310159"/>
                  </a:lnTo>
                  <a:lnTo>
                    <a:pt x="238074" y="357136"/>
                  </a:lnTo>
                  <a:close/>
                </a:path>
              </a:pathLst>
            </a:custGeom>
            <a:solidFill>
              <a:srgbClr val="042D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420224" y="5400281"/>
              <a:ext cx="199732" cy="7937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9096819" y="4781257"/>
              <a:ext cx="668020" cy="698500"/>
            </a:xfrm>
            <a:custGeom>
              <a:avLst/>
              <a:gdLst/>
              <a:ahLst/>
              <a:cxnLst/>
              <a:rect l="l" t="t" r="r" b="b"/>
              <a:pathLst>
                <a:path w="668020" h="698500">
                  <a:moveTo>
                    <a:pt x="304203" y="552894"/>
                  </a:moveTo>
                  <a:lnTo>
                    <a:pt x="296964" y="514426"/>
                  </a:lnTo>
                  <a:lnTo>
                    <a:pt x="277761" y="483285"/>
                  </a:lnTo>
                  <a:lnTo>
                    <a:pt x="277761" y="552894"/>
                  </a:lnTo>
                  <a:lnTo>
                    <a:pt x="277761" y="671957"/>
                  </a:lnTo>
                  <a:lnTo>
                    <a:pt x="238074" y="671957"/>
                  </a:lnTo>
                  <a:lnTo>
                    <a:pt x="238074" y="624979"/>
                  </a:lnTo>
                  <a:lnTo>
                    <a:pt x="232117" y="619023"/>
                  </a:lnTo>
                  <a:lnTo>
                    <a:pt x="217589" y="619023"/>
                  </a:lnTo>
                  <a:lnTo>
                    <a:pt x="211632" y="624979"/>
                  </a:lnTo>
                  <a:lnTo>
                    <a:pt x="211632" y="671957"/>
                  </a:lnTo>
                  <a:lnTo>
                    <a:pt x="92570" y="671957"/>
                  </a:lnTo>
                  <a:lnTo>
                    <a:pt x="92570" y="624979"/>
                  </a:lnTo>
                  <a:lnTo>
                    <a:pt x="86614" y="619023"/>
                  </a:lnTo>
                  <a:lnTo>
                    <a:pt x="72085" y="619023"/>
                  </a:lnTo>
                  <a:lnTo>
                    <a:pt x="66128" y="624979"/>
                  </a:lnTo>
                  <a:lnTo>
                    <a:pt x="66128" y="671957"/>
                  </a:lnTo>
                  <a:lnTo>
                    <a:pt x="26441" y="671957"/>
                  </a:lnTo>
                  <a:lnTo>
                    <a:pt x="26441" y="552894"/>
                  </a:lnTo>
                  <a:lnTo>
                    <a:pt x="32702" y="522084"/>
                  </a:lnTo>
                  <a:lnTo>
                    <a:pt x="49758" y="496836"/>
                  </a:lnTo>
                  <a:lnTo>
                    <a:pt x="74993" y="479793"/>
                  </a:lnTo>
                  <a:lnTo>
                    <a:pt x="105816" y="473519"/>
                  </a:lnTo>
                  <a:lnTo>
                    <a:pt x="198386" y="473519"/>
                  </a:lnTo>
                  <a:lnTo>
                    <a:pt x="229196" y="479793"/>
                  </a:lnTo>
                  <a:lnTo>
                    <a:pt x="254444" y="496836"/>
                  </a:lnTo>
                  <a:lnTo>
                    <a:pt x="271487" y="522084"/>
                  </a:lnTo>
                  <a:lnTo>
                    <a:pt x="277761" y="552894"/>
                  </a:lnTo>
                  <a:lnTo>
                    <a:pt x="277761" y="483285"/>
                  </a:lnTo>
                  <a:lnTo>
                    <a:pt x="277101" y="482206"/>
                  </a:lnTo>
                  <a:lnTo>
                    <a:pt x="265925" y="473519"/>
                  </a:lnTo>
                  <a:lnTo>
                    <a:pt x="247294" y="459041"/>
                  </a:lnTo>
                  <a:lnTo>
                    <a:pt x="210299" y="447713"/>
                  </a:lnTo>
                  <a:lnTo>
                    <a:pt x="219189" y="436384"/>
                  </a:lnTo>
                  <a:lnTo>
                    <a:pt x="225856" y="423430"/>
                  </a:lnTo>
                  <a:lnTo>
                    <a:pt x="230035" y="409257"/>
                  </a:lnTo>
                  <a:lnTo>
                    <a:pt x="231482" y="394195"/>
                  </a:lnTo>
                  <a:lnTo>
                    <a:pt x="225209" y="363385"/>
                  </a:lnTo>
                  <a:lnTo>
                    <a:pt x="208153" y="338137"/>
                  </a:lnTo>
                  <a:lnTo>
                    <a:pt x="182918" y="321094"/>
                  </a:lnTo>
                  <a:lnTo>
                    <a:pt x="152107" y="314820"/>
                  </a:lnTo>
                  <a:lnTo>
                    <a:pt x="121285" y="321094"/>
                  </a:lnTo>
                  <a:lnTo>
                    <a:pt x="96037" y="338137"/>
                  </a:lnTo>
                  <a:lnTo>
                    <a:pt x="78994" y="363385"/>
                  </a:lnTo>
                  <a:lnTo>
                    <a:pt x="72732" y="394195"/>
                  </a:lnTo>
                  <a:lnTo>
                    <a:pt x="74168" y="409257"/>
                  </a:lnTo>
                  <a:lnTo>
                    <a:pt x="78346" y="423430"/>
                  </a:lnTo>
                  <a:lnTo>
                    <a:pt x="85013" y="436384"/>
                  </a:lnTo>
                  <a:lnTo>
                    <a:pt x="93916" y="447713"/>
                  </a:lnTo>
                  <a:lnTo>
                    <a:pt x="56908" y="459041"/>
                  </a:lnTo>
                  <a:lnTo>
                    <a:pt x="27101" y="482206"/>
                  </a:lnTo>
                  <a:lnTo>
                    <a:pt x="7226" y="514426"/>
                  </a:lnTo>
                  <a:lnTo>
                    <a:pt x="0" y="552894"/>
                  </a:lnTo>
                  <a:lnTo>
                    <a:pt x="0" y="671957"/>
                  </a:lnTo>
                  <a:lnTo>
                    <a:pt x="2082" y="682218"/>
                  </a:lnTo>
                  <a:lnTo>
                    <a:pt x="7759" y="690626"/>
                  </a:lnTo>
                  <a:lnTo>
                    <a:pt x="16179" y="696315"/>
                  </a:lnTo>
                  <a:lnTo>
                    <a:pt x="26441" y="698398"/>
                  </a:lnTo>
                  <a:lnTo>
                    <a:pt x="277761" y="698398"/>
                  </a:lnTo>
                  <a:lnTo>
                    <a:pt x="288023" y="696315"/>
                  </a:lnTo>
                  <a:lnTo>
                    <a:pt x="296430" y="690626"/>
                  </a:lnTo>
                  <a:lnTo>
                    <a:pt x="302107" y="682218"/>
                  </a:lnTo>
                  <a:lnTo>
                    <a:pt x="304203" y="671957"/>
                  </a:lnTo>
                  <a:lnTo>
                    <a:pt x="304203" y="552894"/>
                  </a:lnTo>
                  <a:close/>
                </a:path>
                <a:path w="668020" h="698500">
                  <a:moveTo>
                    <a:pt x="667994" y="70091"/>
                  </a:moveTo>
                  <a:lnTo>
                    <a:pt x="664921" y="48272"/>
                  </a:lnTo>
                  <a:lnTo>
                    <a:pt x="656323" y="28854"/>
                  </a:lnTo>
                  <a:lnTo>
                    <a:pt x="643140" y="12534"/>
                  </a:lnTo>
                  <a:lnTo>
                    <a:pt x="626325" y="0"/>
                  </a:lnTo>
                  <a:lnTo>
                    <a:pt x="619518" y="5219"/>
                  </a:lnTo>
                  <a:lnTo>
                    <a:pt x="612101" y="9944"/>
                  </a:lnTo>
                  <a:lnTo>
                    <a:pt x="604177" y="14147"/>
                  </a:lnTo>
                  <a:lnTo>
                    <a:pt x="595909" y="17856"/>
                  </a:lnTo>
                  <a:lnTo>
                    <a:pt x="613918" y="23710"/>
                  </a:lnTo>
                  <a:lnTo>
                    <a:pt x="628396" y="35306"/>
                  </a:lnTo>
                  <a:lnTo>
                    <a:pt x="638048" y="51244"/>
                  </a:lnTo>
                  <a:lnTo>
                    <a:pt x="641553" y="70091"/>
                  </a:lnTo>
                  <a:lnTo>
                    <a:pt x="641553" y="162661"/>
                  </a:lnTo>
                  <a:lnTo>
                    <a:pt x="482803" y="162661"/>
                  </a:lnTo>
                  <a:lnTo>
                    <a:pt x="482803" y="91922"/>
                  </a:lnTo>
                  <a:lnTo>
                    <a:pt x="482803" y="70091"/>
                  </a:lnTo>
                  <a:lnTo>
                    <a:pt x="486295" y="51244"/>
                  </a:lnTo>
                  <a:lnTo>
                    <a:pt x="495947" y="35306"/>
                  </a:lnTo>
                  <a:lnTo>
                    <a:pt x="510425" y="23710"/>
                  </a:lnTo>
                  <a:lnTo>
                    <a:pt x="528447" y="17856"/>
                  </a:lnTo>
                  <a:lnTo>
                    <a:pt x="520230" y="14516"/>
                  </a:lnTo>
                  <a:lnTo>
                    <a:pt x="512470" y="10414"/>
                  </a:lnTo>
                  <a:lnTo>
                    <a:pt x="505091" y="5588"/>
                  </a:lnTo>
                  <a:lnTo>
                    <a:pt x="498030" y="0"/>
                  </a:lnTo>
                  <a:lnTo>
                    <a:pt x="490842" y="4356"/>
                  </a:lnTo>
                  <a:lnTo>
                    <a:pt x="484200" y="9423"/>
                  </a:lnTo>
                  <a:lnTo>
                    <a:pt x="478193" y="15252"/>
                  </a:lnTo>
                  <a:lnTo>
                    <a:pt x="472884" y="21818"/>
                  </a:lnTo>
                  <a:lnTo>
                    <a:pt x="470890" y="24447"/>
                  </a:lnTo>
                  <a:lnTo>
                    <a:pt x="470242" y="25095"/>
                  </a:lnTo>
                  <a:lnTo>
                    <a:pt x="404761" y="119697"/>
                  </a:lnTo>
                  <a:lnTo>
                    <a:pt x="341909" y="95885"/>
                  </a:lnTo>
                  <a:lnTo>
                    <a:pt x="335318" y="93256"/>
                  </a:lnTo>
                  <a:lnTo>
                    <a:pt x="327367" y="96532"/>
                  </a:lnTo>
                  <a:lnTo>
                    <a:pt x="324739" y="103187"/>
                  </a:lnTo>
                  <a:lnTo>
                    <a:pt x="322072" y="109778"/>
                  </a:lnTo>
                  <a:lnTo>
                    <a:pt x="325386" y="117716"/>
                  </a:lnTo>
                  <a:lnTo>
                    <a:pt x="404761" y="148818"/>
                  </a:lnTo>
                  <a:lnTo>
                    <a:pt x="406742" y="149466"/>
                  </a:lnTo>
                  <a:lnTo>
                    <a:pt x="414045" y="149466"/>
                  </a:lnTo>
                  <a:lnTo>
                    <a:pt x="418655" y="147485"/>
                  </a:lnTo>
                  <a:lnTo>
                    <a:pt x="420636" y="143510"/>
                  </a:lnTo>
                  <a:lnTo>
                    <a:pt x="437121" y="119697"/>
                  </a:lnTo>
                  <a:lnTo>
                    <a:pt x="456361" y="91922"/>
                  </a:lnTo>
                  <a:lnTo>
                    <a:pt x="456361" y="162661"/>
                  </a:lnTo>
                  <a:lnTo>
                    <a:pt x="458444" y="172961"/>
                  </a:lnTo>
                  <a:lnTo>
                    <a:pt x="464121" y="181381"/>
                  </a:lnTo>
                  <a:lnTo>
                    <a:pt x="472528" y="187071"/>
                  </a:lnTo>
                  <a:lnTo>
                    <a:pt x="482803" y="189153"/>
                  </a:lnTo>
                  <a:lnTo>
                    <a:pt x="482854" y="306933"/>
                  </a:lnTo>
                  <a:lnTo>
                    <a:pt x="490372" y="312572"/>
                  </a:lnTo>
                  <a:lnTo>
                    <a:pt x="497255" y="318782"/>
                  </a:lnTo>
                  <a:lnTo>
                    <a:pt x="503529" y="325488"/>
                  </a:lnTo>
                  <a:lnTo>
                    <a:pt x="509244" y="332676"/>
                  </a:lnTo>
                  <a:lnTo>
                    <a:pt x="509244" y="189153"/>
                  </a:lnTo>
                  <a:lnTo>
                    <a:pt x="615061" y="189153"/>
                  </a:lnTo>
                  <a:lnTo>
                    <a:pt x="615061" y="324040"/>
                  </a:lnTo>
                  <a:lnTo>
                    <a:pt x="620877" y="317855"/>
                  </a:lnTo>
                  <a:lnTo>
                    <a:pt x="627316" y="312140"/>
                  </a:lnTo>
                  <a:lnTo>
                    <a:pt x="634250" y="306933"/>
                  </a:lnTo>
                  <a:lnTo>
                    <a:pt x="641553" y="302209"/>
                  </a:lnTo>
                  <a:lnTo>
                    <a:pt x="641553" y="189153"/>
                  </a:lnTo>
                  <a:lnTo>
                    <a:pt x="651802" y="187071"/>
                  </a:lnTo>
                  <a:lnTo>
                    <a:pt x="660222" y="181381"/>
                  </a:lnTo>
                  <a:lnTo>
                    <a:pt x="665899" y="172961"/>
                  </a:lnTo>
                  <a:lnTo>
                    <a:pt x="667994" y="162661"/>
                  </a:lnTo>
                  <a:lnTo>
                    <a:pt x="667994" y="70091"/>
                  </a:lnTo>
                  <a:close/>
                </a:path>
              </a:pathLst>
            </a:custGeom>
            <a:solidFill>
              <a:srgbClr val="042D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586213" y="4633112"/>
              <a:ext cx="145503" cy="145516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9096819" y="4633112"/>
              <a:ext cx="410845" cy="370840"/>
            </a:xfrm>
            <a:custGeom>
              <a:avLst/>
              <a:gdLst/>
              <a:ahLst/>
              <a:cxnLst/>
              <a:rect l="l" t="t" r="r" b="b"/>
              <a:pathLst>
                <a:path w="410845" h="370839">
                  <a:moveTo>
                    <a:pt x="218236" y="92582"/>
                  </a:moveTo>
                  <a:lnTo>
                    <a:pt x="191795" y="92582"/>
                  </a:lnTo>
                  <a:lnTo>
                    <a:pt x="191795" y="5956"/>
                  </a:lnTo>
                  <a:lnTo>
                    <a:pt x="197739" y="0"/>
                  </a:lnTo>
                  <a:lnTo>
                    <a:pt x="212280" y="0"/>
                  </a:lnTo>
                  <a:lnTo>
                    <a:pt x="218236" y="5956"/>
                  </a:lnTo>
                  <a:lnTo>
                    <a:pt x="218236" y="92582"/>
                  </a:lnTo>
                  <a:close/>
                </a:path>
                <a:path w="410845" h="370839">
                  <a:moveTo>
                    <a:pt x="404114" y="370344"/>
                  </a:moveTo>
                  <a:lnTo>
                    <a:pt x="5956" y="370344"/>
                  </a:lnTo>
                  <a:lnTo>
                    <a:pt x="0" y="364388"/>
                  </a:lnTo>
                  <a:lnTo>
                    <a:pt x="0" y="98526"/>
                  </a:lnTo>
                  <a:lnTo>
                    <a:pt x="5956" y="92582"/>
                  </a:lnTo>
                  <a:lnTo>
                    <a:pt x="404761" y="92582"/>
                  </a:lnTo>
                  <a:lnTo>
                    <a:pt x="410718" y="98526"/>
                  </a:lnTo>
                  <a:lnTo>
                    <a:pt x="410718" y="152107"/>
                  </a:lnTo>
                  <a:lnTo>
                    <a:pt x="98526" y="152107"/>
                  </a:lnTo>
                  <a:lnTo>
                    <a:pt x="92570" y="158064"/>
                  </a:lnTo>
                  <a:lnTo>
                    <a:pt x="92570" y="172592"/>
                  </a:lnTo>
                  <a:lnTo>
                    <a:pt x="98526" y="178549"/>
                  </a:lnTo>
                  <a:lnTo>
                    <a:pt x="410718" y="178549"/>
                  </a:lnTo>
                  <a:lnTo>
                    <a:pt x="410718" y="213626"/>
                  </a:lnTo>
                  <a:lnTo>
                    <a:pt x="408614" y="216642"/>
                  </a:lnTo>
                  <a:lnTo>
                    <a:pt x="342238" y="216642"/>
                  </a:lnTo>
                  <a:lnTo>
                    <a:pt x="332581" y="216752"/>
                  </a:lnTo>
                  <a:lnTo>
                    <a:pt x="326693" y="218236"/>
                  </a:lnTo>
                  <a:lnTo>
                    <a:pt x="98526" y="218236"/>
                  </a:lnTo>
                  <a:lnTo>
                    <a:pt x="92570" y="224193"/>
                  </a:lnTo>
                  <a:lnTo>
                    <a:pt x="92570" y="238721"/>
                  </a:lnTo>
                  <a:lnTo>
                    <a:pt x="98526" y="244678"/>
                  </a:lnTo>
                  <a:lnTo>
                    <a:pt x="298945" y="244678"/>
                  </a:lnTo>
                  <a:lnTo>
                    <a:pt x="297454" y="259304"/>
                  </a:lnTo>
                  <a:lnTo>
                    <a:pt x="301421" y="273307"/>
                  </a:lnTo>
                  <a:lnTo>
                    <a:pt x="309579" y="284365"/>
                  </a:lnTo>
                  <a:lnTo>
                    <a:pt x="98526" y="284365"/>
                  </a:lnTo>
                  <a:lnTo>
                    <a:pt x="92570" y="290322"/>
                  </a:lnTo>
                  <a:lnTo>
                    <a:pt x="92570" y="304850"/>
                  </a:lnTo>
                  <a:lnTo>
                    <a:pt x="98526" y="310807"/>
                  </a:lnTo>
                  <a:lnTo>
                    <a:pt x="368321" y="310807"/>
                  </a:lnTo>
                  <a:lnTo>
                    <a:pt x="395490" y="321424"/>
                  </a:lnTo>
                  <a:lnTo>
                    <a:pt x="400151" y="323405"/>
                  </a:lnTo>
                  <a:lnTo>
                    <a:pt x="405409" y="324053"/>
                  </a:lnTo>
                  <a:lnTo>
                    <a:pt x="410070" y="324053"/>
                  </a:lnTo>
                  <a:lnTo>
                    <a:pt x="410070" y="364388"/>
                  </a:lnTo>
                  <a:lnTo>
                    <a:pt x="404114" y="370344"/>
                  </a:lnTo>
                  <a:close/>
                </a:path>
                <a:path w="410845" h="370839">
                  <a:moveTo>
                    <a:pt x="410718" y="178549"/>
                  </a:moveTo>
                  <a:lnTo>
                    <a:pt x="311492" y="178549"/>
                  </a:lnTo>
                  <a:lnTo>
                    <a:pt x="317449" y="172592"/>
                  </a:lnTo>
                  <a:lnTo>
                    <a:pt x="317449" y="158064"/>
                  </a:lnTo>
                  <a:lnTo>
                    <a:pt x="311492" y="152107"/>
                  </a:lnTo>
                  <a:lnTo>
                    <a:pt x="410718" y="152107"/>
                  </a:lnTo>
                  <a:lnTo>
                    <a:pt x="410718" y="178549"/>
                  </a:lnTo>
                  <a:close/>
                </a:path>
                <a:path w="410845" h="370839">
                  <a:moveTo>
                    <a:pt x="395490" y="235457"/>
                  </a:moveTo>
                  <a:lnTo>
                    <a:pt x="351828" y="218884"/>
                  </a:lnTo>
                  <a:lnTo>
                    <a:pt x="342238" y="216642"/>
                  </a:lnTo>
                  <a:lnTo>
                    <a:pt x="408614" y="216642"/>
                  </a:lnTo>
                  <a:lnTo>
                    <a:pt x="395490" y="235457"/>
                  </a:lnTo>
                  <a:close/>
                </a:path>
                <a:path w="410845" h="370839">
                  <a:moveTo>
                    <a:pt x="314820" y="223545"/>
                  </a:moveTo>
                  <a:lnTo>
                    <a:pt x="312140" y="220217"/>
                  </a:lnTo>
                  <a:lnTo>
                    <a:pt x="308864" y="218236"/>
                  </a:lnTo>
                  <a:lnTo>
                    <a:pt x="326693" y="218236"/>
                  </a:lnTo>
                  <a:lnTo>
                    <a:pt x="323295" y="219093"/>
                  </a:lnTo>
                  <a:lnTo>
                    <a:pt x="314820" y="223545"/>
                  </a:lnTo>
                  <a:close/>
                </a:path>
                <a:path w="410845" h="370839">
                  <a:moveTo>
                    <a:pt x="368321" y="310807"/>
                  </a:moveTo>
                  <a:lnTo>
                    <a:pt x="225526" y="310807"/>
                  </a:lnTo>
                  <a:lnTo>
                    <a:pt x="231482" y="304850"/>
                  </a:lnTo>
                  <a:lnTo>
                    <a:pt x="231482" y="290322"/>
                  </a:lnTo>
                  <a:lnTo>
                    <a:pt x="225526" y="284365"/>
                  </a:lnTo>
                  <a:lnTo>
                    <a:pt x="309579" y="284365"/>
                  </a:lnTo>
                  <a:lnTo>
                    <a:pt x="310103" y="285076"/>
                  </a:lnTo>
                  <a:lnTo>
                    <a:pt x="322757" y="293001"/>
                  </a:lnTo>
                  <a:lnTo>
                    <a:pt x="368321" y="310807"/>
                  </a:lnTo>
                  <a:close/>
                </a:path>
              </a:pathLst>
            </a:custGeom>
            <a:solidFill>
              <a:srgbClr val="042D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869171" y="4051590"/>
            <a:ext cx="8645525" cy="510540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15240" algn="ctr">
              <a:lnSpc>
                <a:spcPct val="100000"/>
              </a:lnSpc>
              <a:spcBef>
                <a:spcPts val="284"/>
              </a:spcBef>
            </a:pPr>
            <a:r>
              <a:rPr sz="900" b="1" spc="15" dirty="0">
                <a:solidFill>
                  <a:srgbClr val="042D61"/>
                </a:solidFill>
                <a:latin typeface="Arial"/>
                <a:cs typeface="Arial"/>
              </a:rPr>
              <a:t>Specialist</a:t>
            </a:r>
            <a:r>
              <a:rPr sz="900" b="1" spc="-40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45" dirty="0">
                <a:solidFill>
                  <a:srgbClr val="042D61"/>
                </a:solidFill>
                <a:latin typeface="Arial"/>
                <a:cs typeface="Arial"/>
              </a:rPr>
              <a:t>Presentation</a:t>
            </a:r>
            <a:endParaRPr sz="900">
              <a:latin typeface="Arial"/>
              <a:cs typeface="Arial"/>
            </a:endParaRPr>
          </a:p>
          <a:p>
            <a:pPr marL="12065" marR="5080" algn="ctr">
              <a:lnSpc>
                <a:spcPct val="117800"/>
              </a:lnSpc>
            </a:pPr>
            <a:r>
              <a:rPr sz="900" spc="30" dirty="0">
                <a:latin typeface="Arial Unicode MS"/>
                <a:cs typeface="Arial Unicode MS"/>
              </a:rPr>
              <a:t>There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0" dirty="0">
                <a:latin typeface="Arial Unicode MS"/>
                <a:cs typeface="Arial Unicode MS"/>
              </a:rPr>
              <a:t>is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more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housebuilding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industry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than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building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a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house!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Consider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giving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presentations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on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topics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such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" dirty="0">
                <a:latin typeface="Arial Unicode MS"/>
                <a:cs typeface="Arial Unicode MS"/>
              </a:rPr>
              <a:t>as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sustainability,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diversity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inclusion,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 </a:t>
            </a:r>
            <a:r>
              <a:rPr sz="900" spc="6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environment</a:t>
            </a:r>
            <a:r>
              <a:rPr sz="900" spc="-1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placemaking.</a:t>
            </a:r>
            <a:endParaRPr sz="900">
              <a:latin typeface="Arial Unicode MS"/>
              <a:cs typeface="Arial Unicode MS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642998" y="1170235"/>
            <a:ext cx="3486150" cy="3105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643255" algn="l"/>
              </a:tabLst>
            </a:pPr>
            <a:r>
              <a:rPr b="0" spc="15" dirty="0">
                <a:latin typeface="Arial Unicode MS"/>
                <a:cs typeface="Arial Unicode MS"/>
              </a:rPr>
              <a:t>1.4	</a:t>
            </a:r>
            <a:r>
              <a:rPr spc="-40" dirty="0">
                <a:latin typeface="Arial"/>
                <a:cs typeface="Arial"/>
              </a:rPr>
              <a:t>VWEX</a:t>
            </a:r>
            <a:r>
              <a:rPr spc="-55" dirty="0">
                <a:latin typeface="Arial"/>
                <a:cs typeface="Arial"/>
              </a:rPr>
              <a:t> </a:t>
            </a:r>
            <a:r>
              <a:rPr spc="50" dirty="0">
                <a:latin typeface="Arial"/>
                <a:cs typeface="Arial"/>
              </a:rPr>
              <a:t>Activity</a:t>
            </a:r>
            <a:r>
              <a:rPr spc="-55" dirty="0">
                <a:latin typeface="Arial"/>
                <a:cs typeface="Arial"/>
              </a:rPr>
              <a:t> </a:t>
            </a:r>
            <a:r>
              <a:rPr spc="25" dirty="0">
                <a:latin typeface="Arial"/>
                <a:cs typeface="Arial"/>
              </a:rPr>
              <a:t>Examples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B1CF29D-BF07-4611-B9FF-60D9B507F6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9951" y="173787"/>
            <a:ext cx="9723963" cy="89619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AEF4686-7460-48CE-BB69-C2778828B0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90223" y="6610372"/>
            <a:ext cx="2712955" cy="84741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71219"/>
            <a:ext cx="9752330" cy="403225"/>
          </a:xfrm>
          <a:custGeom>
            <a:avLst/>
            <a:gdLst/>
            <a:ahLst/>
            <a:cxnLst/>
            <a:rect l="l" t="t" r="r" b="b"/>
            <a:pathLst>
              <a:path w="9752330" h="403225">
                <a:moveTo>
                  <a:pt x="9752215" y="402831"/>
                </a:moveTo>
                <a:lnTo>
                  <a:pt x="0" y="402831"/>
                </a:lnTo>
                <a:lnTo>
                  <a:pt x="0" y="0"/>
                </a:lnTo>
                <a:lnTo>
                  <a:pt x="9752215" y="0"/>
                </a:lnTo>
                <a:lnTo>
                  <a:pt x="9752215" y="402831"/>
                </a:lnTo>
                <a:close/>
              </a:path>
            </a:pathLst>
          </a:custGeom>
          <a:solidFill>
            <a:srgbClr val="64BAB5">
              <a:alpha val="5569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9914" y="1625600"/>
            <a:ext cx="8805316" cy="380805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88803" y="5595382"/>
            <a:ext cx="8824595" cy="9118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950" spc="-5" dirty="0">
                <a:latin typeface="Arial Unicode MS"/>
                <a:cs typeface="Arial Unicode MS"/>
              </a:rPr>
              <a:t>This</a:t>
            </a:r>
            <a:r>
              <a:rPr sz="950" spc="-15" dirty="0">
                <a:latin typeface="Arial Unicode MS"/>
                <a:cs typeface="Arial Unicode MS"/>
              </a:rPr>
              <a:t> </a:t>
            </a:r>
            <a:r>
              <a:rPr sz="950" spc="-5" dirty="0">
                <a:latin typeface="Arial Unicode MS"/>
                <a:cs typeface="Arial Unicode MS"/>
              </a:rPr>
              <a:t>is</a:t>
            </a:r>
            <a:r>
              <a:rPr sz="950" spc="-20" dirty="0">
                <a:latin typeface="Arial Unicode MS"/>
                <a:cs typeface="Arial Unicode MS"/>
              </a:rPr>
              <a:t> </a:t>
            </a:r>
            <a:r>
              <a:rPr sz="950" spc="20" dirty="0">
                <a:latin typeface="Arial Unicode MS"/>
                <a:cs typeface="Arial Unicode MS"/>
              </a:rPr>
              <a:t>an</a:t>
            </a:r>
            <a:r>
              <a:rPr sz="950" spc="-15" dirty="0">
                <a:latin typeface="Arial Unicode MS"/>
                <a:cs typeface="Arial Unicode MS"/>
              </a:rPr>
              <a:t> </a:t>
            </a:r>
            <a:r>
              <a:rPr sz="950" spc="20" dirty="0">
                <a:latin typeface="Arial Unicode MS"/>
                <a:cs typeface="Arial Unicode MS"/>
              </a:rPr>
              <a:t>example</a:t>
            </a:r>
            <a:r>
              <a:rPr sz="950" spc="-10" dirty="0">
                <a:latin typeface="Arial Unicode MS"/>
                <a:cs typeface="Arial Unicode MS"/>
              </a:rPr>
              <a:t> </a:t>
            </a:r>
            <a:r>
              <a:rPr sz="950" spc="30" dirty="0">
                <a:latin typeface="Arial Unicode MS"/>
                <a:cs typeface="Arial Unicode MS"/>
              </a:rPr>
              <a:t>timetable</a:t>
            </a:r>
            <a:r>
              <a:rPr sz="950" spc="-15" dirty="0">
                <a:latin typeface="Arial Unicode MS"/>
                <a:cs typeface="Arial Unicode MS"/>
              </a:rPr>
              <a:t> </a:t>
            </a:r>
            <a:r>
              <a:rPr sz="950" spc="25" dirty="0">
                <a:latin typeface="Arial Unicode MS"/>
                <a:cs typeface="Arial Unicode MS"/>
              </a:rPr>
              <a:t>and</a:t>
            </a:r>
            <a:r>
              <a:rPr sz="950" spc="-15" dirty="0">
                <a:latin typeface="Arial Unicode MS"/>
                <a:cs typeface="Arial Unicode MS"/>
              </a:rPr>
              <a:t> </a:t>
            </a:r>
            <a:r>
              <a:rPr sz="950" dirty="0">
                <a:latin typeface="Arial Unicode MS"/>
                <a:cs typeface="Arial Unicode MS"/>
              </a:rPr>
              <a:t>can</a:t>
            </a:r>
            <a:r>
              <a:rPr sz="950" spc="-15" dirty="0">
                <a:latin typeface="Arial Unicode MS"/>
                <a:cs typeface="Arial Unicode MS"/>
              </a:rPr>
              <a:t> </a:t>
            </a:r>
            <a:r>
              <a:rPr sz="950" spc="20" dirty="0">
                <a:latin typeface="Arial Unicode MS"/>
                <a:cs typeface="Arial Unicode MS"/>
              </a:rPr>
              <a:t>be</a:t>
            </a:r>
            <a:r>
              <a:rPr sz="950" spc="-15" dirty="0">
                <a:latin typeface="Arial Unicode MS"/>
                <a:cs typeface="Arial Unicode MS"/>
              </a:rPr>
              <a:t> </a:t>
            </a:r>
            <a:r>
              <a:rPr sz="950" spc="25" dirty="0">
                <a:latin typeface="Arial Unicode MS"/>
                <a:cs typeface="Arial Unicode MS"/>
              </a:rPr>
              <a:t>adapted</a:t>
            </a:r>
            <a:r>
              <a:rPr sz="950" spc="-15" dirty="0">
                <a:latin typeface="Arial Unicode MS"/>
                <a:cs typeface="Arial Unicode MS"/>
              </a:rPr>
              <a:t> </a:t>
            </a:r>
            <a:r>
              <a:rPr sz="950" spc="50" dirty="0">
                <a:latin typeface="Arial Unicode MS"/>
                <a:cs typeface="Arial Unicode MS"/>
              </a:rPr>
              <a:t>to</a:t>
            </a:r>
            <a:r>
              <a:rPr sz="950" spc="-15" dirty="0">
                <a:latin typeface="Arial Unicode MS"/>
                <a:cs typeface="Arial Unicode MS"/>
              </a:rPr>
              <a:t> </a:t>
            </a:r>
            <a:r>
              <a:rPr sz="950" spc="25" dirty="0">
                <a:latin typeface="Arial Unicode MS"/>
                <a:cs typeface="Arial Unicode MS"/>
              </a:rPr>
              <a:t>suit</a:t>
            </a:r>
            <a:r>
              <a:rPr sz="950" spc="-15" dirty="0">
                <a:latin typeface="Arial Unicode MS"/>
                <a:cs typeface="Arial Unicode MS"/>
              </a:rPr>
              <a:t> </a:t>
            </a:r>
            <a:r>
              <a:rPr sz="950" spc="35" dirty="0">
                <a:latin typeface="Arial Unicode MS"/>
                <a:cs typeface="Arial Unicode MS"/>
              </a:rPr>
              <a:t>your</a:t>
            </a:r>
            <a:r>
              <a:rPr sz="950" spc="-15" dirty="0">
                <a:latin typeface="Arial Unicode MS"/>
                <a:cs typeface="Arial Unicode MS"/>
              </a:rPr>
              <a:t> </a:t>
            </a:r>
            <a:r>
              <a:rPr sz="950" spc="20" dirty="0">
                <a:latin typeface="Arial Unicode MS"/>
                <a:cs typeface="Arial Unicode MS"/>
              </a:rPr>
              <a:t>organisation.</a:t>
            </a:r>
            <a:r>
              <a:rPr sz="950" spc="-15" dirty="0">
                <a:latin typeface="Arial Unicode MS"/>
                <a:cs typeface="Arial Unicode MS"/>
              </a:rPr>
              <a:t> </a:t>
            </a:r>
            <a:r>
              <a:rPr sz="950" spc="-10" dirty="0">
                <a:latin typeface="Arial Unicode MS"/>
                <a:cs typeface="Arial Unicode MS"/>
              </a:rPr>
              <a:t>You</a:t>
            </a:r>
            <a:r>
              <a:rPr sz="950" spc="-15" dirty="0">
                <a:latin typeface="Arial Unicode MS"/>
                <a:cs typeface="Arial Unicode MS"/>
              </a:rPr>
              <a:t> </a:t>
            </a:r>
            <a:r>
              <a:rPr sz="950" dirty="0">
                <a:latin typeface="Arial Unicode MS"/>
                <a:cs typeface="Arial Unicode MS"/>
              </a:rPr>
              <a:t>can</a:t>
            </a:r>
            <a:r>
              <a:rPr sz="950" spc="-10" dirty="0">
                <a:latin typeface="Arial Unicode MS"/>
                <a:cs typeface="Arial Unicode MS"/>
              </a:rPr>
              <a:t> </a:t>
            </a:r>
            <a:r>
              <a:rPr sz="950" spc="35" dirty="0">
                <a:latin typeface="Arial Unicode MS"/>
                <a:cs typeface="Arial Unicode MS"/>
              </a:rPr>
              <a:t>follow</a:t>
            </a:r>
            <a:r>
              <a:rPr sz="950" spc="-20" dirty="0">
                <a:latin typeface="Arial Unicode MS"/>
                <a:cs typeface="Arial Unicode MS"/>
              </a:rPr>
              <a:t> </a:t>
            </a:r>
            <a:r>
              <a:rPr sz="950" spc="25" dirty="0">
                <a:latin typeface="Arial Unicode MS"/>
                <a:cs typeface="Arial Unicode MS"/>
              </a:rPr>
              <a:t>this</a:t>
            </a:r>
            <a:r>
              <a:rPr sz="950" spc="-15" dirty="0">
                <a:latin typeface="Arial Unicode MS"/>
                <a:cs typeface="Arial Unicode MS"/>
              </a:rPr>
              <a:t> </a:t>
            </a:r>
            <a:r>
              <a:rPr sz="950" spc="20" dirty="0">
                <a:latin typeface="Arial Unicode MS"/>
                <a:cs typeface="Arial Unicode MS"/>
              </a:rPr>
              <a:t>example</a:t>
            </a:r>
            <a:r>
              <a:rPr sz="950" spc="-15" dirty="0">
                <a:latin typeface="Arial Unicode MS"/>
                <a:cs typeface="Arial Unicode MS"/>
              </a:rPr>
              <a:t> </a:t>
            </a:r>
            <a:r>
              <a:rPr sz="950" spc="10" dirty="0">
                <a:latin typeface="Arial Unicode MS"/>
                <a:cs typeface="Arial Unicode MS"/>
              </a:rPr>
              <a:t>schedule</a:t>
            </a:r>
            <a:r>
              <a:rPr sz="950" spc="-10" dirty="0">
                <a:latin typeface="Arial Unicode MS"/>
                <a:cs typeface="Arial Unicode MS"/>
              </a:rPr>
              <a:t> </a:t>
            </a:r>
            <a:r>
              <a:rPr sz="950" spc="55" dirty="0">
                <a:latin typeface="Arial Unicode MS"/>
                <a:cs typeface="Arial Unicode MS"/>
              </a:rPr>
              <a:t>or</a:t>
            </a:r>
            <a:r>
              <a:rPr sz="950" spc="-15" dirty="0">
                <a:latin typeface="Arial Unicode MS"/>
                <a:cs typeface="Arial Unicode MS"/>
              </a:rPr>
              <a:t> </a:t>
            </a:r>
            <a:r>
              <a:rPr sz="950" spc="45" dirty="0">
                <a:latin typeface="Arial Unicode MS"/>
                <a:cs typeface="Arial Unicode MS"/>
              </a:rPr>
              <a:t>borrow</a:t>
            </a:r>
            <a:r>
              <a:rPr sz="950" spc="-20" dirty="0">
                <a:latin typeface="Arial Unicode MS"/>
                <a:cs typeface="Arial Unicode MS"/>
              </a:rPr>
              <a:t> </a:t>
            </a:r>
            <a:r>
              <a:rPr sz="950" spc="20" dirty="0">
                <a:latin typeface="Arial Unicode MS"/>
                <a:cs typeface="Arial Unicode MS"/>
              </a:rPr>
              <a:t>elements</a:t>
            </a:r>
            <a:r>
              <a:rPr sz="950" spc="-15" dirty="0">
                <a:latin typeface="Arial Unicode MS"/>
                <a:cs typeface="Arial Unicode MS"/>
              </a:rPr>
              <a:t> </a:t>
            </a:r>
            <a:r>
              <a:rPr sz="950" spc="55" dirty="0">
                <a:latin typeface="Arial Unicode MS"/>
                <a:cs typeface="Arial Unicode MS"/>
              </a:rPr>
              <a:t>to</a:t>
            </a:r>
            <a:r>
              <a:rPr sz="950" spc="-15" dirty="0">
                <a:latin typeface="Arial Unicode MS"/>
                <a:cs typeface="Arial Unicode MS"/>
              </a:rPr>
              <a:t> </a:t>
            </a:r>
            <a:r>
              <a:rPr sz="950" spc="10" dirty="0">
                <a:latin typeface="Arial Unicode MS"/>
                <a:cs typeface="Arial Unicode MS"/>
              </a:rPr>
              <a:t>create</a:t>
            </a:r>
            <a:r>
              <a:rPr sz="950" spc="-15" dirty="0">
                <a:latin typeface="Arial Unicode MS"/>
                <a:cs typeface="Arial Unicode MS"/>
              </a:rPr>
              <a:t> </a:t>
            </a:r>
            <a:r>
              <a:rPr sz="950" spc="35" dirty="0">
                <a:latin typeface="Arial Unicode MS"/>
                <a:cs typeface="Arial Unicode MS"/>
              </a:rPr>
              <a:t>your</a:t>
            </a:r>
            <a:r>
              <a:rPr sz="950" spc="-20" dirty="0">
                <a:latin typeface="Arial Unicode MS"/>
                <a:cs typeface="Arial Unicode MS"/>
              </a:rPr>
              <a:t> </a:t>
            </a:r>
            <a:r>
              <a:rPr sz="950" spc="30" dirty="0">
                <a:latin typeface="Arial Unicode MS"/>
                <a:cs typeface="Arial Unicode MS"/>
              </a:rPr>
              <a:t>own.</a:t>
            </a:r>
            <a:endParaRPr sz="950">
              <a:latin typeface="Arial Unicode MS"/>
              <a:cs typeface="Arial Unicode MS"/>
            </a:endParaRPr>
          </a:p>
          <a:p>
            <a:pPr marL="12700" marR="5080">
              <a:lnSpc>
                <a:spcPct val="117800"/>
              </a:lnSpc>
              <a:spcBef>
                <a:spcPts val="750"/>
              </a:spcBef>
            </a:pPr>
            <a:r>
              <a:rPr sz="900" b="1" spc="35" dirty="0">
                <a:solidFill>
                  <a:srgbClr val="042D61"/>
                </a:solidFill>
                <a:latin typeface="Arial"/>
                <a:cs typeface="Arial"/>
              </a:rPr>
              <a:t>Before</a:t>
            </a:r>
            <a:r>
              <a:rPr sz="900" b="1" spc="-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70" dirty="0">
                <a:solidFill>
                  <a:srgbClr val="042D61"/>
                </a:solidFill>
                <a:latin typeface="Arial"/>
                <a:cs typeface="Arial"/>
              </a:rPr>
              <a:t>the</a:t>
            </a:r>
            <a:r>
              <a:rPr sz="900" b="1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45" dirty="0">
                <a:solidFill>
                  <a:srgbClr val="042D61"/>
                </a:solidFill>
                <a:latin typeface="Arial"/>
                <a:cs typeface="Arial"/>
              </a:rPr>
              <a:t>placement</a:t>
            </a:r>
            <a:r>
              <a:rPr sz="900" b="1" spc="45" dirty="0">
                <a:latin typeface="Arial"/>
                <a:cs typeface="Arial"/>
              </a:rPr>
              <a:t>: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Students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should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be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emailed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a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link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join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your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chosen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delivery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platform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when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they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are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enrolled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70" dirty="0">
                <a:latin typeface="Arial Unicode MS"/>
                <a:cs typeface="Arial Unicode MS"/>
              </a:rPr>
              <a:t>onto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-40" dirty="0">
                <a:latin typeface="Arial Unicode MS"/>
                <a:cs typeface="Arial Unicode MS"/>
              </a:rPr>
              <a:t>VWEX.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We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recommend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a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short </a:t>
            </a:r>
            <a:r>
              <a:rPr sz="900" spc="6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preparation,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expectations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-15" dirty="0">
                <a:latin typeface="Arial Unicode MS"/>
                <a:cs typeface="Arial Unicode MS"/>
              </a:rPr>
              <a:t>IT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troubleshooting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20" dirty="0">
                <a:latin typeface="Arial Unicode MS"/>
                <a:cs typeface="Arial Unicode MS"/>
              </a:rPr>
              <a:t>session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be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held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before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commencement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of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-50" dirty="0">
                <a:latin typeface="Arial Unicode MS"/>
                <a:cs typeface="Arial Unicode MS"/>
              </a:rPr>
              <a:t>VWEX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ensure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a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smooth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start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your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week.</a:t>
            </a:r>
            <a:endParaRPr sz="9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800">
              <a:latin typeface="Arial Unicode MS"/>
              <a:cs typeface="Arial Unicode MS"/>
            </a:endParaRPr>
          </a:p>
          <a:p>
            <a:pPr marL="2432685">
              <a:lnSpc>
                <a:spcPct val="100000"/>
              </a:lnSpc>
            </a:pPr>
            <a:r>
              <a:rPr sz="900" b="1" spc="15" dirty="0">
                <a:solidFill>
                  <a:srgbClr val="042D61"/>
                </a:solidFill>
                <a:latin typeface="Arial"/>
                <a:cs typeface="Arial"/>
              </a:rPr>
              <a:t>For</a:t>
            </a:r>
            <a:r>
              <a:rPr sz="900" b="1" spc="-10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40" dirty="0">
                <a:solidFill>
                  <a:srgbClr val="042D61"/>
                </a:solidFill>
                <a:latin typeface="Arial"/>
                <a:cs typeface="Arial"/>
              </a:rPr>
              <a:t>examples</a:t>
            </a:r>
            <a:r>
              <a:rPr sz="900" b="1" spc="-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55" dirty="0">
                <a:solidFill>
                  <a:srgbClr val="042D61"/>
                </a:solidFill>
                <a:latin typeface="Arial"/>
                <a:cs typeface="Arial"/>
              </a:rPr>
              <a:t>and</a:t>
            </a:r>
            <a:r>
              <a:rPr sz="900" b="1" spc="-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60" dirty="0">
                <a:solidFill>
                  <a:srgbClr val="042D61"/>
                </a:solidFill>
                <a:latin typeface="Arial"/>
                <a:cs typeface="Arial"/>
              </a:rPr>
              <a:t>how</a:t>
            </a:r>
            <a:r>
              <a:rPr sz="900" b="1" spc="-10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65" dirty="0">
                <a:solidFill>
                  <a:srgbClr val="042D61"/>
                </a:solidFill>
                <a:latin typeface="Arial"/>
                <a:cs typeface="Arial"/>
              </a:rPr>
              <a:t>to</a:t>
            </a:r>
            <a:r>
              <a:rPr sz="900" b="1" spc="-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20" dirty="0">
                <a:solidFill>
                  <a:srgbClr val="042D61"/>
                </a:solidFill>
                <a:latin typeface="Arial"/>
                <a:cs typeface="Arial"/>
              </a:rPr>
              <a:t>use</a:t>
            </a:r>
            <a:r>
              <a:rPr sz="900" b="1" spc="-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55" dirty="0">
                <a:solidFill>
                  <a:srgbClr val="042D61"/>
                </a:solidFill>
                <a:latin typeface="Arial"/>
                <a:cs typeface="Arial"/>
              </a:rPr>
              <a:t>different</a:t>
            </a:r>
            <a:r>
              <a:rPr sz="900" b="1" spc="-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50" dirty="0">
                <a:solidFill>
                  <a:srgbClr val="042D61"/>
                </a:solidFill>
                <a:latin typeface="Arial"/>
                <a:cs typeface="Arial"/>
              </a:rPr>
              <a:t>timetables</a:t>
            </a:r>
            <a:r>
              <a:rPr sz="900" b="1" spc="-10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30" dirty="0">
                <a:solidFill>
                  <a:srgbClr val="042D61"/>
                </a:solidFill>
                <a:latin typeface="Arial"/>
                <a:cs typeface="Arial"/>
              </a:rPr>
              <a:t>please</a:t>
            </a:r>
            <a:r>
              <a:rPr sz="900" b="1" spc="-10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15" dirty="0">
                <a:solidFill>
                  <a:srgbClr val="042D61"/>
                </a:solidFill>
                <a:latin typeface="Arial"/>
                <a:cs typeface="Arial"/>
              </a:rPr>
              <a:t>see</a:t>
            </a:r>
            <a:r>
              <a:rPr sz="900" b="1" spc="-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45" dirty="0">
                <a:solidFill>
                  <a:srgbClr val="042D61"/>
                </a:solidFill>
                <a:latin typeface="Arial"/>
                <a:cs typeface="Arial"/>
              </a:rPr>
              <a:t>appendix</a:t>
            </a:r>
            <a:r>
              <a:rPr sz="900" b="1" spc="-10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20" dirty="0">
                <a:solidFill>
                  <a:srgbClr val="042D61"/>
                </a:solidFill>
                <a:latin typeface="Arial"/>
                <a:cs typeface="Arial"/>
              </a:rPr>
              <a:t>2.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27197" y="1111790"/>
            <a:ext cx="2625090" cy="3105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638810" algn="l"/>
              </a:tabLst>
            </a:pPr>
            <a:r>
              <a:rPr b="0" spc="15" dirty="0">
                <a:latin typeface="Arial Unicode MS"/>
                <a:cs typeface="Arial Unicode MS"/>
              </a:rPr>
              <a:t>1.5	</a:t>
            </a:r>
            <a:r>
              <a:rPr spc="-40" dirty="0">
                <a:latin typeface="Arial"/>
                <a:cs typeface="Arial"/>
              </a:rPr>
              <a:t>VWEX</a:t>
            </a:r>
            <a:r>
              <a:rPr spc="-60" dirty="0">
                <a:latin typeface="Arial"/>
                <a:cs typeface="Arial"/>
              </a:rPr>
              <a:t> </a:t>
            </a:r>
            <a:r>
              <a:rPr spc="80" dirty="0">
                <a:latin typeface="Arial"/>
                <a:cs typeface="Arial"/>
              </a:rPr>
              <a:t>Week</a:t>
            </a:r>
            <a:r>
              <a:rPr spc="-60" dirty="0">
                <a:latin typeface="Arial"/>
                <a:cs typeface="Arial"/>
              </a:rPr>
              <a:t> </a:t>
            </a:r>
            <a:r>
              <a:rPr spc="40" dirty="0">
                <a:latin typeface="Arial"/>
                <a:cs typeface="Arial"/>
              </a:rPr>
              <a:t>Plan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BE4049-9CD5-40DD-847B-C866BB83B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89739"/>
            <a:ext cx="9723963" cy="8961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7344CB-5691-449E-9DBC-0D9C8DFBA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223" y="6668967"/>
            <a:ext cx="2712955" cy="84741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71219"/>
            <a:ext cx="9810750" cy="403225"/>
          </a:xfrm>
          <a:custGeom>
            <a:avLst/>
            <a:gdLst/>
            <a:ahLst/>
            <a:cxnLst/>
            <a:rect l="l" t="t" r="r" b="b"/>
            <a:pathLst>
              <a:path w="9810750" h="403225">
                <a:moveTo>
                  <a:pt x="9810356" y="402831"/>
                </a:moveTo>
                <a:lnTo>
                  <a:pt x="0" y="402831"/>
                </a:lnTo>
                <a:lnTo>
                  <a:pt x="0" y="0"/>
                </a:lnTo>
                <a:lnTo>
                  <a:pt x="9810356" y="0"/>
                </a:lnTo>
                <a:lnTo>
                  <a:pt x="9810356" y="402831"/>
                </a:lnTo>
                <a:close/>
              </a:path>
            </a:pathLst>
          </a:custGeom>
          <a:solidFill>
            <a:srgbClr val="64BAB5">
              <a:alpha val="5569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12336" y="4871834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5" h="45085">
                <a:moveTo>
                  <a:pt x="25247" y="44551"/>
                </a:moveTo>
                <a:lnTo>
                  <a:pt x="19342" y="44551"/>
                </a:lnTo>
                <a:lnTo>
                  <a:pt x="16459" y="44005"/>
                </a:lnTo>
                <a:lnTo>
                  <a:pt x="0" y="25260"/>
                </a:lnTo>
                <a:lnTo>
                  <a:pt x="0" y="19304"/>
                </a:lnTo>
                <a:lnTo>
                  <a:pt x="19342" y="0"/>
                </a:lnTo>
                <a:lnTo>
                  <a:pt x="25247" y="0"/>
                </a:lnTo>
                <a:lnTo>
                  <a:pt x="44538" y="19304"/>
                </a:lnTo>
                <a:lnTo>
                  <a:pt x="44538" y="25260"/>
                </a:lnTo>
                <a:lnTo>
                  <a:pt x="25247" y="445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923649" y="4252417"/>
            <a:ext cx="2938780" cy="233235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796925">
              <a:lnSpc>
                <a:spcPct val="100000"/>
              </a:lnSpc>
              <a:spcBef>
                <a:spcPts val="660"/>
              </a:spcBef>
            </a:pPr>
            <a:r>
              <a:rPr sz="1850" b="1" spc="75" dirty="0">
                <a:solidFill>
                  <a:srgbClr val="042D61"/>
                </a:solidFill>
                <a:latin typeface="Arial"/>
                <a:cs typeface="Arial"/>
              </a:rPr>
              <a:t>Introduce</a:t>
            </a:r>
            <a:endParaRPr sz="1850" dirty="0">
              <a:latin typeface="Arial"/>
              <a:cs typeface="Arial"/>
            </a:endParaRPr>
          </a:p>
          <a:p>
            <a:pPr marL="785495">
              <a:lnSpc>
                <a:spcPct val="100000"/>
              </a:lnSpc>
              <a:spcBef>
                <a:spcPts val="305"/>
              </a:spcBef>
            </a:pPr>
            <a:r>
              <a:rPr sz="900" b="1" spc="55" dirty="0">
                <a:solidFill>
                  <a:srgbClr val="042D61"/>
                </a:solidFill>
                <a:latin typeface="Arial"/>
                <a:cs typeface="Arial"/>
              </a:rPr>
              <a:t>(week</a:t>
            </a:r>
            <a:r>
              <a:rPr sz="900" b="1" spc="-50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45" dirty="0">
                <a:solidFill>
                  <a:srgbClr val="042D61"/>
                </a:solidFill>
                <a:latin typeface="Arial"/>
                <a:cs typeface="Arial"/>
              </a:rPr>
              <a:t>before</a:t>
            </a:r>
            <a:r>
              <a:rPr sz="900" b="1" spc="-4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042D61"/>
                </a:solidFill>
                <a:latin typeface="Arial"/>
                <a:cs typeface="Arial"/>
              </a:rPr>
              <a:t>VWEX)</a:t>
            </a:r>
            <a:endParaRPr sz="900" dirty="0">
              <a:latin typeface="Arial"/>
              <a:cs typeface="Arial"/>
            </a:endParaRPr>
          </a:p>
          <a:p>
            <a:pPr marL="12700" marR="36195">
              <a:lnSpc>
                <a:spcPct val="117800"/>
              </a:lnSpc>
            </a:pPr>
            <a:r>
              <a:rPr sz="900" spc="15" dirty="0">
                <a:latin typeface="Arial Unicode MS"/>
                <a:cs typeface="Arial Unicode MS"/>
              </a:rPr>
              <a:t>Send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70" dirty="0">
                <a:latin typeface="Arial Unicode MS"/>
                <a:cs typeface="Arial Unicode MS"/>
              </a:rPr>
              <a:t>out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a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welcome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pack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including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a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welcome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letter </a:t>
            </a:r>
            <a:r>
              <a:rPr sz="900" spc="-23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spc="-1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workbook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20" dirty="0">
                <a:latin typeface="Arial Unicode MS"/>
                <a:cs typeface="Arial Unicode MS"/>
              </a:rPr>
              <a:t>(if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using).</a:t>
            </a:r>
            <a:endParaRPr sz="900" dirty="0">
              <a:latin typeface="Arial Unicode MS"/>
              <a:cs typeface="Arial Unicode MS"/>
            </a:endParaRPr>
          </a:p>
          <a:p>
            <a:pPr marL="12700" marR="13970">
              <a:lnSpc>
                <a:spcPct val="117800"/>
              </a:lnSpc>
            </a:pPr>
            <a:r>
              <a:rPr sz="900" spc="30" dirty="0">
                <a:latin typeface="Arial Unicode MS"/>
                <a:cs typeface="Arial Unicode MS"/>
              </a:rPr>
              <a:t>Your </a:t>
            </a:r>
            <a:r>
              <a:rPr sz="900" spc="45" dirty="0">
                <a:latin typeface="Arial Unicode MS"/>
                <a:cs typeface="Arial Unicode MS"/>
              </a:rPr>
              <a:t>organisation </a:t>
            </a:r>
            <a:r>
              <a:rPr sz="900" spc="50" dirty="0">
                <a:latin typeface="Arial Unicode MS"/>
                <a:cs typeface="Arial Unicode MS"/>
              </a:rPr>
              <a:t>may </a:t>
            </a:r>
            <a:r>
              <a:rPr sz="900" spc="25" dirty="0">
                <a:latin typeface="Arial Unicode MS"/>
                <a:cs typeface="Arial Unicode MS"/>
              </a:rPr>
              <a:t>also </a:t>
            </a:r>
            <a:r>
              <a:rPr sz="900" spc="55" dirty="0">
                <a:latin typeface="Arial Unicode MS"/>
                <a:cs typeface="Arial Unicode MS"/>
              </a:rPr>
              <a:t>want </a:t>
            </a:r>
            <a:r>
              <a:rPr sz="900" spc="65" dirty="0">
                <a:latin typeface="Arial Unicode MS"/>
                <a:cs typeface="Arial Unicode MS"/>
              </a:rPr>
              <a:t>to </a:t>
            </a:r>
            <a:r>
              <a:rPr sz="900" spc="40" dirty="0">
                <a:latin typeface="Arial Unicode MS"/>
                <a:cs typeface="Arial Unicode MS"/>
              </a:rPr>
              <a:t>include small </a:t>
            </a:r>
            <a:r>
              <a:rPr sz="900" spc="4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tokens</a:t>
            </a:r>
            <a:r>
              <a:rPr sz="900" spc="-1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such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" dirty="0">
                <a:latin typeface="Arial Unicode MS"/>
                <a:cs typeface="Arial Unicode MS"/>
              </a:rPr>
              <a:t>as</a:t>
            </a:r>
            <a:r>
              <a:rPr sz="900" spc="-1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pens,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branded</a:t>
            </a:r>
            <a:r>
              <a:rPr sz="900" spc="-1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magnets,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keyrings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20" dirty="0">
                <a:latin typeface="Arial Unicode MS"/>
                <a:cs typeface="Arial Unicode MS"/>
              </a:rPr>
              <a:t>etc. </a:t>
            </a:r>
            <a:r>
              <a:rPr sz="900" spc="-23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Parental </a:t>
            </a:r>
            <a:r>
              <a:rPr sz="900" spc="35" dirty="0">
                <a:latin typeface="Arial Unicode MS"/>
                <a:cs typeface="Arial Unicode MS"/>
              </a:rPr>
              <a:t>consent </a:t>
            </a:r>
            <a:r>
              <a:rPr sz="900" spc="45" dirty="0">
                <a:latin typeface="Arial Unicode MS"/>
                <a:cs typeface="Arial Unicode MS"/>
              </a:rPr>
              <a:t>forms, </a:t>
            </a:r>
            <a:r>
              <a:rPr sz="900" spc="25" dirty="0">
                <a:latin typeface="Arial Unicode MS"/>
                <a:cs typeface="Arial Unicode MS"/>
              </a:rPr>
              <a:t>codes </a:t>
            </a:r>
            <a:r>
              <a:rPr sz="900" spc="65" dirty="0">
                <a:latin typeface="Arial Unicode MS"/>
                <a:cs typeface="Arial Unicode MS"/>
              </a:rPr>
              <a:t>of </a:t>
            </a:r>
            <a:r>
              <a:rPr sz="900" spc="30" dirty="0">
                <a:latin typeface="Arial Unicode MS"/>
                <a:cs typeface="Arial Unicode MS"/>
              </a:rPr>
              <a:t>practice </a:t>
            </a:r>
            <a:r>
              <a:rPr sz="900" spc="50" dirty="0">
                <a:latin typeface="Arial Unicode MS"/>
                <a:cs typeface="Arial Unicode MS"/>
              </a:rPr>
              <a:t>and </a:t>
            </a:r>
            <a:r>
              <a:rPr sz="900" spc="60" dirty="0">
                <a:latin typeface="Arial Unicode MS"/>
                <a:cs typeface="Arial Unicode MS"/>
              </a:rPr>
              <a:t>other </a:t>
            </a:r>
            <a:r>
              <a:rPr sz="900" spc="-23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requirements/safeguarding </a:t>
            </a:r>
            <a:r>
              <a:rPr sz="900" spc="40" dirty="0">
                <a:latin typeface="Arial Unicode MS"/>
                <a:cs typeface="Arial Unicode MS"/>
              </a:rPr>
              <a:t>materials </a:t>
            </a:r>
            <a:r>
              <a:rPr sz="900" spc="35" dirty="0">
                <a:latin typeface="Arial Unicode MS"/>
                <a:cs typeface="Arial Unicode MS"/>
              </a:rPr>
              <a:t>sent </a:t>
            </a:r>
            <a:r>
              <a:rPr sz="900" spc="70" dirty="0">
                <a:latin typeface="Arial Unicode MS"/>
                <a:cs typeface="Arial Unicode MS"/>
              </a:rPr>
              <a:t>out </a:t>
            </a:r>
            <a:r>
              <a:rPr sz="900" spc="50" dirty="0">
                <a:latin typeface="Arial Unicode MS"/>
                <a:cs typeface="Arial Unicode MS"/>
              </a:rPr>
              <a:t>and </a:t>
            </a:r>
            <a:r>
              <a:rPr sz="900" spc="55" dirty="0">
                <a:latin typeface="Arial Unicode MS"/>
                <a:cs typeface="Arial Unicode MS"/>
              </a:rPr>
              <a:t> returned</a:t>
            </a:r>
            <a:r>
              <a:rPr sz="900" spc="-1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ahead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of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-40" dirty="0">
                <a:latin typeface="Arial Unicode MS"/>
                <a:cs typeface="Arial Unicode MS"/>
              </a:rPr>
              <a:t>VWEX.</a:t>
            </a:r>
            <a:endParaRPr sz="900" dirty="0">
              <a:latin typeface="Arial Unicode MS"/>
              <a:cs typeface="Arial Unicode MS"/>
            </a:endParaRPr>
          </a:p>
          <a:p>
            <a:pPr marL="12700" marR="24765">
              <a:lnSpc>
                <a:spcPct val="117800"/>
              </a:lnSpc>
            </a:pPr>
            <a:r>
              <a:rPr sz="900" spc="15" dirty="0">
                <a:latin typeface="Arial Unicode MS"/>
                <a:cs typeface="Arial Unicode MS"/>
              </a:rPr>
              <a:t>Send</a:t>
            </a:r>
            <a:r>
              <a:rPr sz="900" spc="-15" dirty="0">
                <a:latin typeface="Arial Unicode MS"/>
                <a:cs typeface="Arial Unicode MS"/>
              </a:rPr>
              <a:t> </a:t>
            </a:r>
            <a:r>
              <a:rPr sz="900" spc="70" dirty="0">
                <a:latin typeface="Arial Unicode MS"/>
                <a:cs typeface="Arial Unicode MS"/>
              </a:rPr>
              <a:t>out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Timetable</a:t>
            </a:r>
            <a:r>
              <a:rPr sz="900" spc="-1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virtual</a:t>
            </a:r>
            <a:r>
              <a:rPr sz="900" spc="-15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platform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information </a:t>
            </a:r>
            <a:r>
              <a:rPr sz="900" spc="-23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such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" dirty="0">
                <a:latin typeface="Arial Unicode MS"/>
                <a:cs typeface="Arial Unicode MS"/>
              </a:rPr>
              <a:t>as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logins/meeting</a:t>
            </a:r>
            <a:r>
              <a:rPr sz="900" spc="-1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invitations.</a:t>
            </a:r>
            <a:endParaRPr sz="900" dirty="0">
              <a:latin typeface="Arial Unicode MS"/>
              <a:cs typeface="Arial Unicode MS"/>
            </a:endParaRPr>
          </a:p>
          <a:p>
            <a:pPr marL="12700" marR="5080">
              <a:lnSpc>
                <a:spcPct val="117800"/>
              </a:lnSpc>
            </a:pPr>
            <a:r>
              <a:rPr sz="900" spc="45" dirty="0">
                <a:latin typeface="Arial Unicode MS"/>
                <a:cs typeface="Arial Unicode MS"/>
              </a:rPr>
              <a:t>Hold </a:t>
            </a:r>
            <a:r>
              <a:rPr sz="900" spc="15" dirty="0">
                <a:latin typeface="Arial Unicode MS"/>
                <a:cs typeface="Arial Unicode MS"/>
              </a:rPr>
              <a:t>a </a:t>
            </a:r>
            <a:r>
              <a:rPr sz="900" spc="55" dirty="0">
                <a:latin typeface="Arial Unicode MS"/>
                <a:cs typeface="Arial Unicode MS"/>
              </a:rPr>
              <a:t>short </a:t>
            </a:r>
            <a:r>
              <a:rPr sz="900" spc="50" dirty="0">
                <a:latin typeface="Arial Unicode MS"/>
                <a:cs typeface="Arial Unicode MS"/>
              </a:rPr>
              <a:t>troubleshooting/introductory </a:t>
            </a:r>
            <a:r>
              <a:rPr sz="900" spc="20" dirty="0">
                <a:latin typeface="Arial Unicode MS"/>
                <a:cs typeface="Arial Unicode MS"/>
              </a:rPr>
              <a:t>session </a:t>
            </a:r>
            <a:r>
              <a:rPr sz="900" spc="40" dirty="0">
                <a:latin typeface="Arial Unicode MS"/>
                <a:cs typeface="Arial Unicode MS"/>
              </a:rPr>
              <a:t>at </a:t>
            </a:r>
            <a:r>
              <a:rPr sz="900" spc="-23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spc="-1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end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of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spc="-1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week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before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-40" dirty="0">
                <a:latin typeface="Arial Unicode MS"/>
                <a:cs typeface="Arial Unicode MS"/>
              </a:rPr>
              <a:t>VWEX.</a:t>
            </a:r>
            <a:endParaRPr sz="900" dirty="0"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12336" y="5194846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5" h="45085">
                <a:moveTo>
                  <a:pt x="25247" y="44602"/>
                </a:moveTo>
                <a:lnTo>
                  <a:pt x="19342" y="44602"/>
                </a:lnTo>
                <a:lnTo>
                  <a:pt x="16459" y="44005"/>
                </a:lnTo>
                <a:lnTo>
                  <a:pt x="13741" y="42862"/>
                </a:lnTo>
                <a:lnTo>
                  <a:pt x="11010" y="41770"/>
                </a:lnTo>
                <a:lnTo>
                  <a:pt x="0" y="25247"/>
                </a:lnTo>
                <a:lnTo>
                  <a:pt x="0" y="19342"/>
                </a:lnTo>
                <a:lnTo>
                  <a:pt x="13741" y="1739"/>
                </a:lnTo>
                <a:lnTo>
                  <a:pt x="16459" y="596"/>
                </a:lnTo>
                <a:lnTo>
                  <a:pt x="19342" y="0"/>
                </a:lnTo>
                <a:lnTo>
                  <a:pt x="25247" y="0"/>
                </a:lnTo>
                <a:lnTo>
                  <a:pt x="28079" y="596"/>
                </a:lnTo>
                <a:lnTo>
                  <a:pt x="30797" y="1739"/>
                </a:lnTo>
                <a:lnTo>
                  <a:pt x="33527" y="2832"/>
                </a:lnTo>
                <a:lnTo>
                  <a:pt x="44538" y="19342"/>
                </a:lnTo>
                <a:lnTo>
                  <a:pt x="44538" y="25247"/>
                </a:lnTo>
                <a:lnTo>
                  <a:pt x="30797" y="42862"/>
                </a:lnTo>
                <a:lnTo>
                  <a:pt x="28079" y="44005"/>
                </a:lnTo>
                <a:lnTo>
                  <a:pt x="25247" y="446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12336" y="5517896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5" h="45085">
                <a:moveTo>
                  <a:pt x="25247" y="44551"/>
                </a:moveTo>
                <a:lnTo>
                  <a:pt x="19342" y="44551"/>
                </a:lnTo>
                <a:lnTo>
                  <a:pt x="16459" y="44005"/>
                </a:lnTo>
                <a:lnTo>
                  <a:pt x="11010" y="41732"/>
                </a:lnTo>
                <a:lnTo>
                  <a:pt x="8623" y="40144"/>
                </a:lnTo>
                <a:lnTo>
                  <a:pt x="6540" y="38011"/>
                </a:lnTo>
                <a:lnTo>
                  <a:pt x="4457" y="35928"/>
                </a:lnTo>
                <a:lnTo>
                  <a:pt x="2819" y="33540"/>
                </a:lnTo>
                <a:lnTo>
                  <a:pt x="1676" y="30810"/>
                </a:lnTo>
                <a:lnTo>
                  <a:pt x="584" y="28079"/>
                </a:lnTo>
                <a:lnTo>
                  <a:pt x="0" y="25209"/>
                </a:lnTo>
                <a:lnTo>
                  <a:pt x="0" y="19303"/>
                </a:lnTo>
                <a:lnTo>
                  <a:pt x="19342" y="0"/>
                </a:lnTo>
                <a:lnTo>
                  <a:pt x="25247" y="0"/>
                </a:lnTo>
                <a:lnTo>
                  <a:pt x="44538" y="19303"/>
                </a:lnTo>
                <a:lnTo>
                  <a:pt x="44538" y="25209"/>
                </a:lnTo>
                <a:lnTo>
                  <a:pt x="43992" y="28079"/>
                </a:lnTo>
                <a:lnTo>
                  <a:pt x="41719" y="33540"/>
                </a:lnTo>
                <a:lnTo>
                  <a:pt x="40131" y="35928"/>
                </a:lnTo>
                <a:lnTo>
                  <a:pt x="38049" y="38011"/>
                </a:lnTo>
                <a:lnTo>
                  <a:pt x="35966" y="40144"/>
                </a:lnTo>
                <a:lnTo>
                  <a:pt x="33527" y="41732"/>
                </a:lnTo>
                <a:lnTo>
                  <a:pt x="28079" y="44005"/>
                </a:lnTo>
                <a:lnTo>
                  <a:pt x="25247" y="445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2336" y="6002439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5" h="45085">
                <a:moveTo>
                  <a:pt x="25247" y="44551"/>
                </a:moveTo>
                <a:lnTo>
                  <a:pt x="19342" y="44551"/>
                </a:lnTo>
                <a:lnTo>
                  <a:pt x="16459" y="44005"/>
                </a:lnTo>
                <a:lnTo>
                  <a:pt x="0" y="25247"/>
                </a:lnTo>
                <a:lnTo>
                  <a:pt x="0" y="19342"/>
                </a:lnTo>
                <a:lnTo>
                  <a:pt x="6540" y="6540"/>
                </a:lnTo>
                <a:lnTo>
                  <a:pt x="8623" y="4406"/>
                </a:lnTo>
                <a:lnTo>
                  <a:pt x="11010" y="2819"/>
                </a:lnTo>
                <a:lnTo>
                  <a:pt x="16459" y="546"/>
                </a:lnTo>
                <a:lnTo>
                  <a:pt x="19342" y="0"/>
                </a:lnTo>
                <a:lnTo>
                  <a:pt x="25247" y="0"/>
                </a:lnTo>
                <a:lnTo>
                  <a:pt x="28079" y="546"/>
                </a:lnTo>
                <a:lnTo>
                  <a:pt x="33527" y="2819"/>
                </a:lnTo>
                <a:lnTo>
                  <a:pt x="35966" y="4406"/>
                </a:lnTo>
                <a:lnTo>
                  <a:pt x="38049" y="6540"/>
                </a:lnTo>
                <a:lnTo>
                  <a:pt x="40131" y="8623"/>
                </a:lnTo>
                <a:lnTo>
                  <a:pt x="41719" y="11010"/>
                </a:lnTo>
                <a:lnTo>
                  <a:pt x="43992" y="16471"/>
                </a:lnTo>
                <a:lnTo>
                  <a:pt x="44538" y="19342"/>
                </a:lnTo>
                <a:lnTo>
                  <a:pt x="44538" y="25247"/>
                </a:lnTo>
                <a:lnTo>
                  <a:pt x="28079" y="44005"/>
                </a:lnTo>
                <a:lnTo>
                  <a:pt x="25247" y="445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812336" y="6325489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5" h="45085">
                <a:moveTo>
                  <a:pt x="25247" y="44551"/>
                </a:moveTo>
                <a:lnTo>
                  <a:pt x="19342" y="44551"/>
                </a:lnTo>
                <a:lnTo>
                  <a:pt x="16459" y="43954"/>
                </a:lnTo>
                <a:lnTo>
                  <a:pt x="13741" y="42811"/>
                </a:lnTo>
                <a:lnTo>
                  <a:pt x="11010" y="41719"/>
                </a:lnTo>
                <a:lnTo>
                  <a:pt x="0" y="25209"/>
                </a:lnTo>
                <a:lnTo>
                  <a:pt x="0" y="19303"/>
                </a:lnTo>
                <a:lnTo>
                  <a:pt x="13741" y="1689"/>
                </a:lnTo>
                <a:lnTo>
                  <a:pt x="16459" y="546"/>
                </a:lnTo>
                <a:lnTo>
                  <a:pt x="19342" y="0"/>
                </a:lnTo>
                <a:lnTo>
                  <a:pt x="25247" y="0"/>
                </a:lnTo>
                <a:lnTo>
                  <a:pt x="28079" y="546"/>
                </a:lnTo>
                <a:lnTo>
                  <a:pt x="30797" y="1689"/>
                </a:lnTo>
                <a:lnTo>
                  <a:pt x="33527" y="2781"/>
                </a:lnTo>
                <a:lnTo>
                  <a:pt x="44538" y="19303"/>
                </a:lnTo>
                <a:lnTo>
                  <a:pt x="44538" y="25209"/>
                </a:lnTo>
                <a:lnTo>
                  <a:pt x="30797" y="42811"/>
                </a:lnTo>
                <a:lnTo>
                  <a:pt x="28079" y="43954"/>
                </a:lnTo>
                <a:lnTo>
                  <a:pt x="25247" y="445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14385" y="5843841"/>
            <a:ext cx="1129030" cy="393700"/>
          </a:xfrm>
          <a:custGeom>
            <a:avLst/>
            <a:gdLst/>
            <a:ahLst/>
            <a:cxnLst/>
            <a:rect l="l" t="t" r="r" b="b"/>
            <a:pathLst>
              <a:path w="1129030" h="393700">
                <a:moveTo>
                  <a:pt x="1128661" y="393649"/>
                </a:moveTo>
                <a:lnTo>
                  <a:pt x="0" y="393649"/>
                </a:lnTo>
                <a:lnTo>
                  <a:pt x="0" y="0"/>
                </a:lnTo>
                <a:lnTo>
                  <a:pt x="1128661" y="0"/>
                </a:lnTo>
                <a:lnTo>
                  <a:pt x="1128661" y="393649"/>
                </a:lnTo>
                <a:close/>
              </a:path>
            </a:pathLst>
          </a:custGeom>
          <a:solidFill>
            <a:srgbClr val="54A3A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8244776" y="5414911"/>
            <a:ext cx="2181225" cy="823594"/>
            <a:chOff x="8244776" y="5414911"/>
            <a:chExt cx="2181225" cy="823594"/>
          </a:xfrm>
        </p:grpSpPr>
        <p:sp>
          <p:nvSpPr>
            <p:cNvPr id="11" name="object 11"/>
            <p:cNvSpPr/>
            <p:nvPr/>
          </p:nvSpPr>
          <p:spPr>
            <a:xfrm>
              <a:off x="8244776" y="5414911"/>
              <a:ext cx="2181225" cy="823594"/>
            </a:xfrm>
            <a:custGeom>
              <a:avLst/>
              <a:gdLst/>
              <a:ahLst/>
              <a:cxnLst/>
              <a:rect l="l" t="t" r="r" b="b"/>
              <a:pathLst>
                <a:path w="2181225" h="823595">
                  <a:moveTo>
                    <a:pt x="2181123" y="823417"/>
                  </a:moveTo>
                  <a:lnTo>
                    <a:pt x="0" y="823417"/>
                  </a:lnTo>
                  <a:lnTo>
                    <a:pt x="0" y="0"/>
                  </a:lnTo>
                  <a:lnTo>
                    <a:pt x="2181123" y="0"/>
                  </a:lnTo>
                  <a:lnTo>
                    <a:pt x="2181123" y="823417"/>
                  </a:lnTo>
                  <a:close/>
                </a:path>
              </a:pathLst>
            </a:custGeom>
            <a:solidFill>
              <a:srgbClr val="54A3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263280" y="5533974"/>
              <a:ext cx="45085" cy="529590"/>
            </a:xfrm>
            <a:custGeom>
              <a:avLst/>
              <a:gdLst/>
              <a:ahLst/>
              <a:cxnLst/>
              <a:rect l="l" t="t" r="r" b="b"/>
              <a:pathLst>
                <a:path w="45084" h="529589">
                  <a:moveTo>
                    <a:pt x="44551" y="503885"/>
                  </a:moveTo>
                  <a:lnTo>
                    <a:pt x="25260" y="484581"/>
                  </a:lnTo>
                  <a:lnTo>
                    <a:pt x="19354" y="484581"/>
                  </a:lnTo>
                  <a:lnTo>
                    <a:pt x="16471" y="485127"/>
                  </a:lnTo>
                  <a:lnTo>
                    <a:pt x="11023" y="487413"/>
                  </a:lnTo>
                  <a:lnTo>
                    <a:pt x="8636" y="489000"/>
                  </a:lnTo>
                  <a:lnTo>
                    <a:pt x="6553" y="491083"/>
                  </a:lnTo>
                  <a:lnTo>
                    <a:pt x="4419" y="493166"/>
                  </a:lnTo>
                  <a:lnTo>
                    <a:pt x="2832" y="495604"/>
                  </a:lnTo>
                  <a:lnTo>
                    <a:pt x="546" y="501053"/>
                  </a:lnTo>
                  <a:lnTo>
                    <a:pt x="0" y="503885"/>
                  </a:lnTo>
                  <a:lnTo>
                    <a:pt x="0" y="509790"/>
                  </a:lnTo>
                  <a:lnTo>
                    <a:pt x="546" y="512660"/>
                  </a:lnTo>
                  <a:lnTo>
                    <a:pt x="2832" y="518121"/>
                  </a:lnTo>
                  <a:lnTo>
                    <a:pt x="4419" y="520496"/>
                  </a:lnTo>
                  <a:lnTo>
                    <a:pt x="6553" y="522592"/>
                  </a:lnTo>
                  <a:lnTo>
                    <a:pt x="8636" y="524675"/>
                  </a:lnTo>
                  <a:lnTo>
                    <a:pt x="11023" y="526313"/>
                  </a:lnTo>
                  <a:lnTo>
                    <a:pt x="13741" y="527443"/>
                  </a:lnTo>
                  <a:lnTo>
                    <a:pt x="16471" y="528535"/>
                  </a:lnTo>
                  <a:lnTo>
                    <a:pt x="19354" y="529132"/>
                  </a:lnTo>
                  <a:lnTo>
                    <a:pt x="25260" y="529132"/>
                  </a:lnTo>
                  <a:lnTo>
                    <a:pt x="44551" y="509790"/>
                  </a:lnTo>
                  <a:lnTo>
                    <a:pt x="44551" y="503885"/>
                  </a:lnTo>
                  <a:close/>
                </a:path>
                <a:path w="45084" h="529589">
                  <a:moveTo>
                    <a:pt x="44551" y="19354"/>
                  </a:moveTo>
                  <a:lnTo>
                    <a:pt x="30810" y="1739"/>
                  </a:lnTo>
                  <a:lnTo>
                    <a:pt x="28079" y="596"/>
                  </a:lnTo>
                  <a:lnTo>
                    <a:pt x="25260" y="0"/>
                  </a:lnTo>
                  <a:lnTo>
                    <a:pt x="19354" y="0"/>
                  </a:lnTo>
                  <a:lnTo>
                    <a:pt x="16471" y="596"/>
                  </a:lnTo>
                  <a:lnTo>
                    <a:pt x="13741" y="1739"/>
                  </a:lnTo>
                  <a:lnTo>
                    <a:pt x="11023" y="2832"/>
                  </a:lnTo>
                  <a:lnTo>
                    <a:pt x="8636" y="4470"/>
                  </a:lnTo>
                  <a:lnTo>
                    <a:pt x="6553" y="6553"/>
                  </a:lnTo>
                  <a:lnTo>
                    <a:pt x="4419" y="8636"/>
                  </a:lnTo>
                  <a:lnTo>
                    <a:pt x="2832" y="11061"/>
                  </a:lnTo>
                  <a:lnTo>
                    <a:pt x="546" y="16522"/>
                  </a:lnTo>
                  <a:lnTo>
                    <a:pt x="0" y="19354"/>
                  </a:lnTo>
                  <a:lnTo>
                    <a:pt x="0" y="25247"/>
                  </a:lnTo>
                  <a:lnTo>
                    <a:pt x="546" y="28079"/>
                  </a:lnTo>
                  <a:lnTo>
                    <a:pt x="2832" y="33540"/>
                  </a:lnTo>
                  <a:lnTo>
                    <a:pt x="4419" y="35966"/>
                  </a:lnTo>
                  <a:lnTo>
                    <a:pt x="6553" y="38049"/>
                  </a:lnTo>
                  <a:lnTo>
                    <a:pt x="8636" y="40132"/>
                  </a:lnTo>
                  <a:lnTo>
                    <a:pt x="11023" y="41770"/>
                  </a:lnTo>
                  <a:lnTo>
                    <a:pt x="13741" y="42862"/>
                  </a:lnTo>
                  <a:lnTo>
                    <a:pt x="16471" y="44005"/>
                  </a:lnTo>
                  <a:lnTo>
                    <a:pt x="19354" y="44602"/>
                  </a:lnTo>
                  <a:lnTo>
                    <a:pt x="25260" y="44602"/>
                  </a:lnTo>
                  <a:lnTo>
                    <a:pt x="28079" y="44005"/>
                  </a:lnTo>
                  <a:lnTo>
                    <a:pt x="30810" y="42862"/>
                  </a:lnTo>
                  <a:lnTo>
                    <a:pt x="33540" y="41770"/>
                  </a:lnTo>
                  <a:lnTo>
                    <a:pt x="44551" y="25247"/>
                  </a:lnTo>
                  <a:lnTo>
                    <a:pt x="44551" y="193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492125" y="4726190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5196" y="44538"/>
                </a:moveTo>
                <a:lnTo>
                  <a:pt x="19304" y="44538"/>
                </a:lnTo>
                <a:lnTo>
                  <a:pt x="16471" y="43992"/>
                </a:lnTo>
                <a:lnTo>
                  <a:pt x="0" y="25247"/>
                </a:lnTo>
                <a:lnTo>
                  <a:pt x="0" y="19291"/>
                </a:lnTo>
                <a:lnTo>
                  <a:pt x="19304" y="0"/>
                </a:lnTo>
                <a:lnTo>
                  <a:pt x="25196" y="0"/>
                </a:lnTo>
                <a:lnTo>
                  <a:pt x="44551" y="19291"/>
                </a:lnTo>
                <a:lnTo>
                  <a:pt x="44551" y="25247"/>
                </a:lnTo>
                <a:lnTo>
                  <a:pt x="25196" y="445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2125" y="4887709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5196" y="44551"/>
                </a:moveTo>
                <a:lnTo>
                  <a:pt x="19304" y="44551"/>
                </a:lnTo>
                <a:lnTo>
                  <a:pt x="16471" y="43954"/>
                </a:lnTo>
                <a:lnTo>
                  <a:pt x="0" y="25209"/>
                </a:lnTo>
                <a:lnTo>
                  <a:pt x="0" y="19304"/>
                </a:lnTo>
                <a:lnTo>
                  <a:pt x="19304" y="0"/>
                </a:lnTo>
                <a:lnTo>
                  <a:pt x="25196" y="0"/>
                </a:lnTo>
                <a:lnTo>
                  <a:pt x="28079" y="546"/>
                </a:lnTo>
                <a:lnTo>
                  <a:pt x="33540" y="2832"/>
                </a:lnTo>
                <a:lnTo>
                  <a:pt x="35915" y="4419"/>
                </a:lnTo>
                <a:lnTo>
                  <a:pt x="37998" y="6502"/>
                </a:lnTo>
                <a:lnTo>
                  <a:pt x="40131" y="8585"/>
                </a:lnTo>
                <a:lnTo>
                  <a:pt x="41719" y="11023"/>
                </a:lnTo>
                <a:lnTo>
                  <a:pt x="44005" y="16471"/>
                </a:lnTo>
                <a:lnTo>
                  <a:pt x="44551" y="19304"/>
                </a:lnTo>
                <a:lnTo>
                  <a:pt x="44551" y="25209"/>
                </a:lnTo>
                <a:lnTo>
                  <a:pt x="44005" y="28079"/>
                </a:lnTo>
                <a:lnTo>
                  <a:pt x="41719" y="33540"/>
                </a:lnTo>
                <a:lnTo>
                  <a:pt x="40131" y="35928"/>
                </a:lnTo>
                <a:lnTo>
                  <a:pt x="37998" y="38011"/>
                </a:lnTo>
                <a:lnTo>
                  <a:pt x="35915" y="40093"/>
                </a:lnTo>
                <a:lnTo>
                  <a:pt x="33540" y="41732"/>
                </a:lnTo>
                <a:lnTo>
                  <a:pt x="30810" y="42862"/>
                </a:lnTo>
                <a:lnTo>
                  <a:pt x="28079" y="43954"/>
                </a:lnTo>
                <a:lnTo>
                  <a:pt x="25196" y="445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29814" y="3622220"/>
            <a:ext cx="2936875" cy="184785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660"/>
              </a:spcBef>
            </a:pPr>
            <a:r>
              <a:rPr sz="1850" b="1" spc="35" dirty="0">
                <a:solidFill>
                  <a:srgbClr val="042D61"/>
                </a:solidFill>
                <a:latin typeface="Arial"/>
                <a:cs typeface="Arial"/>
              </a:rPr>
              <a:t>Launch</a:t>
            </a:r>
            <a:endParaRPr sz="1850">
              <a:latin typeface="Arial"/>
              <a:cs typeface="Arial"/>
            </a:endParaRPr>
          </a:p>
          <a:p>
            <a:pPr marL="12700" marR="5080" algn="ctr">
              <a:lnSpc>
                <a:spcPct val="117800"/>
              </a:lnSpc>
              <a:spcBef>
                <a:spcPts val="114"/>
              </a:spcBef>
            </a:pPr>
            <a:r>
              <a:rPr sz="900" b="1" spc="25" dirty="0">
                <a:solidFill>
                  <a:srgbClr val="042D61"/>
                </a:solidFill>
                <a:latin typeface="Arial"/>
                <a:cs typeface="Arial"/>
              </a:rPr>
              <a:t>(Schools/colleges/facilitators</a:t>
            </a:r>
            <a:r>
              <a:rPr sz="900" b="1" spc="-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65" dirty="0">
                <a:solidFill>
                  <a:srgbClr val="042D61"/>
                </a:solidFill>
                <a:latin typeface="Arial"/>
                <a:cs typeface="Arial"/>
              </a:rPr>
              <a:t>may</a:t>
            </a:r>
            <a:r>
              <a:rPr sz="900" b="1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45" dirty="0">
                <a:solidFill>
                  <a:srgbClr val="042D61"/>
                </a:solidFill>
                <a:latin typeface="Arial"/>
                <a:cs typeface="Arial"/>
              </a:rPr>
              <a:t>have</a:t>
            </a:r>
            <a:r>
              <a:rPr sz="900" b="1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60" dirty="0">
                <a:solidFill>
                  <a:srgbClr val="042D61"/>
                </a:solidFill>
                <a:latin typeface="Arial"/>
                <a:cs typeface="Arial"/>
              </a:rPr>
              <a:t>their</a:t>
            </a:r>
            <a:r>
              <a:rPr sz="900" b="1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60" dirty="0">
                <a:solidFill>
                  <a:srgbClr val="042D61"/>
                </a:solidFill>
                <a:latin typeface="Arial"/>
                <a:cs typeface="Arial"/>
              </a:rPr>
              <a:t>own </a:t>
            </a:r>
            <a:r>
              <a:rPr sz="900" b="1" spc="-23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70" dirty="0">
                <a:solidFill>
                  <a:srgbClr val="042D61"/>
                </a:solidFill>
                <a:latin typeface="Arial"/>
                <a:cs typeface="Arial"/>
              </a:rPr>
              <a:t>timeframe </a:t>
            </a:r>
            <a:r>
              <a:rPr sz="900" b="1" spc="35" dirty="0">
                <a:solidFill>
                  <a:srgbClr val="042D61"/>
                </a:solidFill>
                <a:latin typeface="Arial"/>
                <a:cs typeface="Arial"/>
              </a:rPr>
              <a:t>you </a:t>
            </a:r>
            <a:r>
              <a:rPr sz="900" b="1" spc="45" dirty="0">
                <a:solidFill>
                  <a:srgbClr val="042D61"/>
                </a:solidFill>
                <a:latin typeface="Arial"/>
                <a:cs typeface="Arial"/>
              </a:rPr>
              <a:t>need </a:t>
            </a:r>
            <a:r>
              <a:rPr sz="900" b="1" spc="65" dirty="0">
                <a:solidFill>
                  <a:srgbClr val="042D61"/>
                </a:solidFill>
                <a:latin typeface="Arial"/>
                <a:cs typeface="Arial"/>
              </a:rPr>
              <a:t>to work </a:t>
            </a:r>
            <a:r>
              <a:rPr sz="900" b="1" spc="45" dirty="0">
                <a:solidFill>
                  <a:srgbClr val="042D61"/>
                </a:solidFill>
                <a:latin typeface="Arial"/>
                <a:cs typeface="Arial"/>
              </a:rPr>
              <a:t>to. </a:t>
            </a:r>
            <a:r>
              <a:rPr sz="900" b="1" spc="5" dirty="0">
                <a:solidFill>
                  <a:srgbClr val="042D61"/>
                </a:solidFill>
                <a:latin typeface="Arial"/>
                <a:cs typeface="Arial"/>
              </a:rPr>
              <a:t>Suggestion: </a:t>
            </a:r>
            <a:r>
              <a:rPr sz="900" b="1" spc="10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30" dirty="0">
                <a:solidFill>
                  <a:srgbClr val="042D61"/>
                </a:solidFill>
                <a:latin typeface="Arial"/>
                <a:cs typeface="Arial"/>
              </a:rPr>
              <a:t>Launch 8 </a:t>
            </a:r>
            <a:r>
              <a:rPr sz="900" b="1" spc="45" dirty="0">
                <a:solidFill>
                  <a:srgbClr val="042D61"/>
                </a:solidFill>
                <a:latin typeface="Arial"/>
                <a:cs typeface="Arial"/>
              </a:rPr>
              <a:t>weeks </a:t>
            </a:r>
            <a:r>
              <a:rPr sz="900" b="1" spc="40" dirty="0">
                <a:solidFill>
                  <a:srgbClr val="042D61"/>
                </a:solidFill>
                <a:latin typeface="Arial"/>
                <a:cs typeface="Arial"/>
              </a:rPr>
              <a:t>before, </a:t>
            </a:r>
            <a:r>
              <a:rPr sz="900" b="1" spc="50" dirty="0">
                <a:solidFill>
                  <a:srgbClr val="042D61"/>
                </a:solidFill>
                <a:latin typeface="Arial"/>
                <a:cs typeface="Arial"/>
              </a:rPr>
              <a:t>keep </a:t>
            </a:r>
            <a:r>
              <a:rPr sz="900" b="1" spc="35" dirty="0">
                <a:solidFill>
                  <a:srgbClr val="042D61"/>
                </a:solidFill>
                <a:latin typeface="Arial"/>
                <a:cs typeface="Arial"/>
              </a:rPr>
              <a:t>applications </a:t>
            </a:r>
            <a:r>
              <a:rPr sz="900" b="1" spc="40" dirty="0">
                <a:solidFill>
                  <a:srgbClr val="042D61"/>
                </a:solidFill>
                <a:latin typeface="Arial"/>
                <a:cs typeface="Arial"/>
              </a:rPr>
              <a:t>open </a:t>
            </a:r>
            <a:r>
              <a:rPr sz="900" b="1" spc="4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50" dirty="0">
                <a:solidFill>
                  <a:srgbClr val="042D61"/>
                </a:solidFill>
                <a:latin typeface="Arial"/>
                <a:cs typeface="Arial"/>
              </a:rPr>
              <a:t>for</a:t>
            </a:r>
            <a:r>
              <a:rPr sz="900" b="1" spc="-1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85" dirty="0">
                <a:solidFill>
                  <a:srgbClr val="042D61"/>
                </a:solidFill>
                <a:latin typeface="Arial"/>
                <a:cs typeface="Arial"/>
              </a:rPr>
              <a:t>at</a:t>
            </a:r>
            <a:r>
              <a:rPr sz="900" b="1" spc="-10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40" dirty="0">
                <a:solidFill>
                  <a:srgbClr val="042D61"/>
                </a:solidFill>
                <a:latin typeface="Arial"/>
                <a:cs typeface="Arial"/>
              </a:rPr>
              <a:t>least</a:t>
            </a:r>
            <a:r>
              <a:rPr sz="900" b="1" spc="-10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30" dirty="0">
                <a:solidFill>
                  <a:srgbClr val="042D61"/>
                </a:solidFill>
                <a:latin typeface="Arial"/>
                <a:cs typeface="Arial"/>
              </a:rPr>
              <a:t>2</a:t>
            </a:r>
            <a:r>
              <a:rPr sz="900" b="1" spc="-10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35" dirty="0">
                <a:solidFill>
                  <a:srgbClr val="042D61"/>
                </a:solidFill>
                <a:latin typeface="Arial"/>
                <a:cs typeface="Arial"/>
              </a:rPr>
              <a:t>weeks)</a:t>
            </a:r>
            <a:endParaRPr sz="900">
              <a:latin typeface="Arial"/>
              <a:cs typeface="Arial"/>
            </a:endParaRPr>
          </a:p>
          <a:p>
            <a:pPr marL="186055">
              <a:lnSpc>
                <a:spcPct val="100000"/>
              </a:lnSpc>
              <a:spcBef>
                <a:spcPts val="190"/>
              </a:spcBef>
            </a:pPr>
            <a:r>
              <a:rPr sz="900" spc="50" dirty="0">
                <a:latin typeface="Arial Unicode MS"/>
                <a:cs typeface="Arial Unicode MS"/>
              </a:rPr>
              <a:t>Promote</a:t>
            </a:r>
            <a:r>
              <a:rPr sz="900" spc="-45" dirty="0">
                <a:latin typeface="Arial Unicode MS"/>
                <a:cs typeface="Arial Unicode MS"/>
              </a:rPr>
              <a:t> </a:t>
            </a:r>
            <a:r>
              <a:rPr sz="900" spc="-50" dirty="0">
                <a:latin typeface="Arial Unicode MS"/>
                <a:cs typeface="Arial Unicode MS"/>
              </a:rPr>
              <a:t>VWEX</a:t>
            </a:r>
            <a:endParaRPr sz="900">
              <a:latin typeface="Arial Unicode MS"/>
              <a:cs typeface="Arial Unicode MS"/>
            </a:endParaRPr>
          </a:p>
          <a:p>
            <a:pPr marL="186055" marR="86995">
              <a:lnSpc>
                <a:spcPct val="117800"/>
              </a:lnSpc>
            </a:pPr>
            <a:r>
              <a:rPr sz="900" spc="35" dirty="0">
                <a:latin typeface="Arial Unicode MS"/>
                <a:cs typeface="Arial Unicode MS"/>
              </a:rPr>
              <a:t>Arrange </a:t>
            </a:r>
            <a:r>
              <a:rPr sz="900" spc="50" dirty="0">
                <a:latin typeface="Arial Unicode MS"/>
                <a:cs typeface="Arial Unicode MS"/>
              </a:rPr>
              <a:t>communication </a:t>
            </a:r>
            <a:r>
              <a:rPr sz="900" dirty="0">
                <a:latin typeface="Arial Unicode MS"/>
                <a:cs typeface="Arial Unicode MS"/>
              </a:rPr>
              <a:t>e.g. </a:t>
            </a:r>
            <a:r>
              <a:rPr sz="900" spc="60" dirty="0">
                <a:latin typeface="Arial Unicode MS"/>
                <a:cs typeface="Arial Unicode MS"/>
              </a:rPr>
              <a:t>through </a:t>
            </a:r>
            <a:r>
              <a:rPr sz="900" spc="55" dirty="0">
                <a:latin typeface="Arial Unicode MS"/>
                <a:cs typeface="Arial Unicode MS"/>
              </a:rPr>
              <a:t>your </a:t>
            </a:r>
            <a:r>
              <a:rPr sz="900" spc="6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website,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points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of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contact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70" dirty="0">
                <a:latin typeface="Arial Unicode MS"/>
                <a:cs typeface="Arial Unicode MS"/>
              </a:rPr>
              <a:t>or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facilitator.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You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may </a:t>
            </a:r>
            <a:r>
              <a:rPr sz="900" spc="-23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need </a:t>
            </a:r>
            <a:r>
              <a:rPr sz="900" spc="65" dirty="0">
                <a:latin typeface="Arial Unicode MS"/>
                <a:cs typeface="Arial Unicode MS"/>
              </a:rPr>
              <a:t>to </a:t>
            </a:r>
            <a:r>
              <a:rPr sz="900" spc="30" dirty="0">
                <a:latin typeface="Arial Unicode MS"/>
                <a:cs typeface="Arial Unicode MS"/>
              </a:rPr>
              <a:t>have </a:t>
            </a:r>
            <a:r>
              <a:rPr sz="900" spc="25" dirty="0">
                <a:latin typeface="Arial Unicode MS"/>
                <a:cs typeface="Arial Unicode MS"/>
              </a:rPr>
              <a:t>discussions </a:t>
            </a:r>
            <a:r>
              <a:rPr sz="900" spc="60" dirty="0">
                <a:latin typeface="Arial Unicode MS"/>
                <a:cs typeface="Arial Unicode MS"/>
              </a:rPr>
              <a:t>around </a:t>
            </a:r>
            <a:r>
              <a:rPr sz="900" spc="25" dirty="0">
                <a:latin typeface="Arial Unicode MS"/>
                <a:cs typeface="Arial Unicode MS"/>
              </a:rPr>
              <a:t>choice </a:t>
            </a:r>
            <a:r>
              <a:rPr sz="900" spc="65" dirty="0">
                <a:latin typeface="Arial Unicode MS"/>
                <a:cs typeface="Arial Unicode MS"/>
              </a:rPr>
              <a:t>of </a:t>
            </a:r>
            <a:r>
              <a:rPr sz="900" spc="7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delivery</a:t>
            </a:r>
            <a:r>
              <a:rPr sz="900" spc="-15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platform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what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works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best.</a:t>
            </a:r>
            <a:endParaRPr sz="900">
              <a:latin typeface="Arial Unicode MS"/>
              <a:cs typeface="Arial Unicode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816226" y="5841352"/>
            <a:ext cx="745490" cy="3486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67640">
              <a:lnSpc>
                <a:spcPct val="117800"/>
              </a:lnSpc>
              <a:spcBef>
                <a:spcPts val="90"/>
              </a:spcBef>
            </a:pPr>
            <a:r>
              <a:rPr sz="900" b="1" dirty="0">
                <a:solidFill>
                  <a:srgbClr val="FFFFFF"/>
                </a:solidFill>
                <a:latin typeface="Tahoma"/>
                <a:cs typeface="Tahoma"/>
              </a:rPr>
              <a:t>Select </a:t>
            </a:r>
            <a:r>
              <a:rPr sz="900" b="1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b="1" spc="15" dirty="0">
                <a:solidFill>
                  <a:srgbClr val="FFFFFF"/>
                </a:solidFill>
                <a:latin typeface="Tahoma"/>
                <a:cs typeface="Tahoma"/>
              </a:rPr>
              <a:t>Participants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53770" y="2084730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5209" y="44551"/>
                </a:moveTo>
                <a:lnTo>
                  <a:pt x="19304" y="44551"/>
                </a:lnTo>
                <a:lnTo>
                  <a:pt x="16471" y="43954"/>
                </a:lnTo>
                <a:lnTo>
                  <a:pt x="0" y="25209"/>
                </a:lnTo>
                <a:lnTo>
                  <a:pt x="0" y="19304"/>
                </a:lnTo>
                <a:lnTo>
                  <a:pt x="19304" y="0"/>
                </a:lnTo>
                <a:lnTo>
                  <a:pt x="25209" y="0"/>
                </a:lnTo>
                <a:lnTo>
                  <a:pt x="44551" y="19304"/>
                </a:lnTo>
                <a:lnTo>
                  <a:pt x="44551" y="25209"/>
                </a:lnTo>
                <a:lnTo>
                  <a:pt x="25209" y="445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3770" y="2246210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5209" y="44602"/>
                </a:moveTo>
                <a:lnTo>
                  <a:pt x="19304" y="44602"/>
                </a:lnTo>
                <a:lnTo>
                  <a:pt x="16471" y="44005"/>
                </a:lnTo>
                <a:lnTo>
                  <a:pt x="13741" y="42862"/>
                </a:lnTo>
                <a:lnTo>
                  <a:pt x="11023" y="41770"/>
                </a:lnTo>
                <a:lnTo>
                  <a:pt x="0" y="25247"/>
                </a:lnTo>
                <a:lnTo>
                  <a:pt x="0" y="19354"/>
                </a:lnTo>
                <a:lnTo>
                  <a:pt x="13741" y="1739"/>
                </a:lnTo>
                <a:lnTo>
                  <a:pt x="16471" y="596"/>
                </a:lnTo>
                <a:lnTo>
                  <a:pt x="19304" y="0"/>
                </a:lnTo>
                <a:lnTo>
                  <a:pt x="25209" y="0"/>
                </a:lnTo>
                <a:lnTo>
                  <a:pt x="28079" y="596"/>
                </a:lnTo>
                <a:lnTo>
                  <a:pt x="30810" y="1739"/>
                </a:lnTo>
                <a:lnTo>
                  <a:pt x="33540" y="2832"/>
                </a:lnTo>
                <a:lnTo>
                  <a:pt x="44551" y="19354"/>
                </a:lnTo>
                <a:lnTo>
                  <a:pt x="44551" y="25247"/>
                </a:lnTo>
                <a:lnTo>
                  <a:pt x="30810" y="42862"/>
                </a:lnTo>
                <a:lnTo>
                  <a:pt x="28079" y="44005"/>
                </a:lnTo>
                <a:lnTo>
                  <a:pt x="25209" y="446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3770" y="2407742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5209" y="44551"/>
                </a:moveTo>
                <a:lnTo>
                  <a:pt x="19304" y="44551"/>
                </a:lnTo>
                <a:lnTo>
                  <a:pt x="16471" y="44005"/>
                </a:lnTo>
                <a:lnTo>
                  <a:pt x="0" y="25247"/>
                </a:lnTo>
                <a:lnTo>
                  <a:pt x="0" y="19342"/>
                </a:lnTo>
                <a:lnTo>
                  <a:pt x="19304" y="0"/>
                </a:lnTo>
                <a:lnTo>
                  <a:pt x="25209" y="0"/>
                </a:lnTo>
                <a:lnTo>
                  <a:pt x="44551" y="19342"/>
                </a:lnTo>
                <a:lnTo>
                  <a:pt x="44551" y="25247"/>
                </a:lnTo>
                <a:lnTo>
                  <a:pt x="25209" y="445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3770" y="2730792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5209" y="44551"/>
                </a:moveTo>
                <a:lnTo>
                  <a:pt x="19304" y="44551"/>
                </a:lnTo>
                <a:lnTo>
                  <a:pt x="16471" y="43954"/>
                </a:lnTo>
                <a:lnTo>
                  <a:pt x="0" y="25209"/>
                </a:lnTo>
                <a:lnTo>
                  <a:pt x="0" y="19303"/>
                </a:lnTo>
                <a:lnTo>
                  <a:pt x="19304" y="0"/>
                </a:lnTo>
                <a:lnTo>
                  <a:pt x="25209" y="0"/>
                </a:lnTo>
                <a:lnTo>
                  <a:pt x="44551" y="19303"/>
                </a:lnTo>
                <a:lnTo>
                  <a:pt x="44551" y="25209"/>
                </a:lnTo>
                <a:lnTo>
                  <a:pt x="25209" y="445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60467" y="1465305"/>
            <a:ext cx="3706495" cy="168656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60"/>
              </a:spcBef>
            </a:pPr>
            <a:r>
              <a:rPr sz="1850" b="1" spc="65" dirty="0">
                <a:solidFill>
                  <a:srgbClr val="042D61"/>
                </a:solidFill>
                <a:latin typeface="Arial"/>
                <a:cs typeface="Arial"/>
              </a:rPr>
              <a:t>Prepare</a:t>
            </a:r>
            <a:endParaRPr sz="185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05"/>
              </a:spcBef>
            </a:pPr>
            <a:r>
              <a:rPr sz="900" b="1" spc="40" dirty="0">
                <a:solidFill>
                  <a:srgbClr val="042D61"/>
                </a:solidFill>
                <a:latin typeface="Arial"/>
                <a:cs typeface="Arial"/>
              </a:rPr>
              <a:t>(Content</a:t>
            </a:r>
            <a:r>
              <a:rPr sz="900" b="1" spc="-10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45" dirty="0">
                <a:solidFill>
                  <a:srgbClr val="042D61"/>
                </a:solidFill>
                <a:latin typeface="Arial"/>
                <a:cs typeface="Arial"/>
              </a:rPr>
              <a:t>in</a:t>
            </a:r>
            <a:r>
              <a:rPr sz="900" b="1" spc="-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35" dirty="0">
                <a:solidFill>
                  <a:srgbClr val="042D61"/>
                </a:solidFill>
                <a:latin typeface="Arial"/>
                <a:cs typeface="Arial"/>
              </a:rPr>
              <a:t>advance.</a:t>
            </a:r>
            <a:r>
              <a:rPr sz="900" b="1" spc="-10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35" dirty="0">
                <a:solidFill>
                  <a:srgbClr val="042D61"/>
                </a:solidFill>
                <a:latin typeface="Arial"/>
                <a:cs typeface="Arial"/>
              </a:rPr>
              <a:t>Recruit</a:t>
            </a:r>
            <a:r>
              <a:rPr sz="900" b="1" spc="-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55" dirty="0">
                <a:solidFill>
                  <a:srgbClr val="042D61"/>
                </a:solidFill>
                <a:latin typeface="Arial"/>
                <a:cs typeface="Arial"/>
              </a:rPr>
              <a:t>and</a:t>
            </a:r>
            <a:r>
              <a:rPr sz="900" b="1" spc="-10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65" dirty="0">
                <a:solidFill>
                  <a:srgbClr val="042D61"/>
                </a:solidFill>
                <a:latin typeface="Arial"/>
                <a:cs typeface="Arial"/>
              </a:rPr>
              <a:t>train</a:t>
            </a:r>
            <a:r>
              <a:rPr sz="900" b="1" spc="-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45" dirty="0">
                <a:solidFill>
                  <a:srgbClr val="042D61"/>
                </a:solidFill>
                <a:latin typeface="Arial"/>
                <a:cs typeface="Arial"/>
              </a:rPr>
              <a:t>staff</a:t>
            </a:r>
            <a:r>
              <a:rPr sz="900" b="1" spc="-10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45" dirty="0">
                <a:solidFill>
                  <a:srgbClr val="042D61"/>
                </a:solidFill>
                <a:latin typeface="Arial"/>
                <a:cs typeface="Arial"/>
              </a:rPr>
              <a:t>in</a:t>
            </a:r>
            <a:r>
              <a:rPr sz="900" b="1" spc="-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30" dirty="0">
                <a:solidFill>
                  <a:srgbClr val="042D61"/>
                </a:solidFill>
                <a:latin typeface="Arial"/>
                <a:cs typeface="Arial"/>
              </a:rPr>
              <a:t>8</a:t>
            </a:r>
            <a:r>
              <a:rPr sz="900" b="1" spc="-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45" dirty="0">
                <a:solidFill>
                  <a:srgbClr val="042D61"/>
                </a:solidFill>
                <a:latin typeface="Arial"/>
                <a:cs typeface="Arial"/>
              </a:rPr>
              <a:t>weeks</a:t>
            </a:r>
            <a:r>
              <a:rPr sz="900" b="1" spc="-10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40" dirty="0">
                <a:solidFill>
                  <a:srgbClr val="042D61"/>
                </a:solidFill>
                <a:latin typeface="Arial"/>
                <a:cs typeface="Arial"/>
              </a:rPr>
              <a:t>before)</a:t>
            </a:r>
            <a:endParaRPr sz="900" dirty="0">
              <a:latin typeface="Arial"/>
              <a:cs typeface="Arial"/>
            </a:endParaRPr>
          </a:p>
          <a:p>
            <a:pPr marL="116839">
              <a:lnSpc>
                <a:spcPct val="100000"/>
              </a:lnSpc>
              <a:spcBef>
                <a:spcPts val="195"/>
              </a:spcBef>
            </a:pPr>
            <a:r>
              <a:rPr sz="900" spc="20" dirty="0">
                <a:latin typeface="Arial Unicode MS"/>
                <a:cs typeface="Arial Unicode MS"/>
              </a:rPr>
              <a:t>Create</a:t>
            </a:r>
            <a:r>
              <a:rPr sz="900" spc="-2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your</a:t>
            </a:r>
            <a:r>
              <a:rPr sz="900" spc="-1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content</a:t>
            </a:r>
            <a:r>
              <a:rPr sz="900" spc="-1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spc="-15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draft</a:t>
            </a:r>
            <a:r>
              <a:rPr sz="900" spc="-1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your</a:t>
            </a:r>
            <a:r>
              <a:rPr sz="900" spc="-1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timetable</a:t>
            </a:r>
            <a:endParaRPr sz="900" dirty="0">
              <a:latin typeface="Arial Unicode MS"/>
              <a:cs typeface="Arial Unicode MS"/>
            </a:endParaRPr>
          </a:p>
          <a:p>
            <a:pPr marL="116839" marR="212725">
              <a:lnSpc>
                <a:spcPct val="117800"/>
              </a:lnSpc>
            </a:pPr>
            <a:r>
              <a:rPr sz="900" spc="25" dirty="0">
                <a:latin typeface="Arial Unicode MS"/>
                <a:cs typeface="Arial Unicode MS"/>
              </a:rPr>
              <a:t>Recruit </a:t>
            </a:r>
            <a:r>
              <a:rPr sz="900" spc="30" dirty="0">
                <a:latin typeface="Arial Unicode MS"/>
                <a:cs typeface="Arial Unicode MS"/>
              </a:rPr>
              <a:t>guest speaker </a:t>
            </a:r>
            <a:r>
              <a:rPr sz="900" spc="40" dirty="0">
                <a:latin typeface="Arial Unicode MS"/>
                <a:cs typeface="Arial Unicode MS"/>
              </a:rPr>
              <a:t>volunteers </a:t>
            </a:r>
            <a:r>
              <a:rPr sz="900" spc="75" dirty="0">
                <a:latin typeface="Arial Unicode MS"/>
                <a:cs typeface="Arial Unicode MS"/>
              </a:rPr>
              <a:t>from </a:t>
            </a:r>
            <a:r>
              <a:rPr sz="900" spc="55" dirty="0">
                <a:latin typeface="Arial Unicode MS"/>
                <a:cs typeface="Arial Unicode MS"/>
              </a:rPr>
              <a:t>your </a:t>
            </a:r>
            <a:r>
              <a:rPr sz="900" spc="40" dirty="0">
                <a:latin typeface="Arial Unicode MS"/>
                <a:cs typeface="Arial Unicode MS"/>
              </a:rPr>
              <a:t>organisation. </a:t>
            </a:r>
            <a:r>
              <a:rPr sz="900" spc="4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Familiarise</a:t>
            </a:r>
            <a:r>
              <a:rPr sz="900" spc="-1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yourself</a:t>
            </a:r>
            <a:r>
              <a:rPr sz="900" spc="-1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your</a:t>
            </a:r>
            <a:r>
              <a:rPr sz="900" spc="-1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team</a:t>
            </a:r>
            <a:r>
              <a:rPr sz="900" spc="-15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with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virtual</a:t>
            </a:r>
            <a:r>
              <a:rPr sz="900" spc="-1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platforms</a:t>
            </a:r>
            <a:r>
              <a:rPr sz="900" spc="-1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 </a:t>
            </a:r>
            <a:r>
              <a:rPr sz="900" spc="-23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delivery</a:t>
            </a:r>
            <a:r>
              <a:rPr lang="en-GB" sz="900" spc="30" dirty="0">
                <a:latin typeface="Arial Unicode MS"/>
                <a:cs typeface="Arial Unicode MS"/>
              </a:rPr>
              <a:t> – carryout test delivery and activity.</a:t>
            </a:r>
            <a:endParaRPr sz="900" dirty="0">
              <a:latin typeface="Arial Unicode MS"/>
              <a:cs typeface="Arial Unicode MS"/>
            </a:endParaRPr>
          </a:p>
          <a:p>
            <a:pPr marL="116839" marR="5080">
              <a:lnSpc>
                <a:spcPct val="117800"/>
              </a:lnSpc>
            </a:pPr>
            <a:r>
              <a:rPr sz="900" spc="55" dirty="0">
                <a:latin typeface="Arial Unicode MS"/>
                <a:cs typeface="Arial Unicode MS"/>
              </a:rPr>
              <a:t>How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are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you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attracting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participants?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-25" dirty="0">
                <a:latin typeface="Arial Unicode MS"/>
                <a:cs typeface="Arial Unicode MS"/>
              </a:rPr>
              <a:t>E.g.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" dirty="0">
                <a:latin typeface="Arial Unicode MS"/>
                <a:cs typeface="Arial Unicode MS"/>
              </a:rPr>
              <a:t>Sign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70" dirty="0">
                <a:latin typeface="Arial Unicode MS"/>
                <a:cs typeface="Arial Unicode MS"/>
              </a:rPr>
              <a:t>up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with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a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facilitator </a:t>
            </a:r>
            <a:r>
              <a:rPr sz="900" spc="-235" dirty="0">
                <a:latin typeface="Arial Unicode MS"/>
                <a:cs typeface="Arial Unicode MS"/>
              </a:rPr>
              <a:t> </a:t>
            </a:r>
            <a:r>
              <a:rPr sz="900" spc="70" dirty="0">
                <a:latin typeface="Arial Unicode MS"/>
                <a:cs typeface="Arial Unicode MS"/>
              </a:rPr>
              <a:t>or </a:t>
            </a:r>
            <a:r>
              <a:rPr sz="900" spc="45" dirty="0">
                <a:latin typeface="Arial Unicode MS"/>
                <a:cs typeface="Arial Unicode MS"/>
              </a:rPr>
              <a:t>if you </a:t>
            </a:r>
            <a:r>
              <a:rPr sz="900" spc="35" dirty="0">
                <a:latin typeface="Arial Unicode MS"/>
                <a:cs typeface="Arial Unicode MS"/>
              </a:rPr>
              <a:t>are </a:t>
            </a:r>
            <a:r>
              <a:rPr sz="900" spc="55" dirty="0">
                <a:latin typeface="Arial Unicode MS"/>
                <a:cs typeface="Arial Unicode MS"/>
              </a:rPr>
              <a:t>opting </a:t>
            </a:r>
            <a:r>
              <a:rPr sz="900" spc="65" dirty="0">
                <a:latin typeface="Arial Unicode MS"/>
                <a:cs typeface="Arial Unicode MS"/>
              </a:rPr>
              <a:t>to </a:t>
            </a:r>
            <a:r>
              <a:rPr sz="900" spc="60" dirty="0">
                <a:latin typeface="Arial Unicode MS"/>
                <a:cs typeface="Arial Unicode MS"/>
              </a:rPr>
              <a:t>work with </a:t>
            </a:r>
            <a:r>
              <a:rPr sz="900" spc="20" dirty="0">
                <a:latin typeface="Arial Unicode MS"/>
                <a:cs typeface="Arial Unicode MS"/>
              </a:rPr>
              <a:t>specific </a:t>
            </a:r>
            <a:r>
              <a:rPr sz="900" spc="30" dirty="0">
                <a:latin typeface="Arial Unicode MS"/>
                <a:cs typeface="Arial Unicode MS"/>
              </a:rPr>
              <a:t>schools/colleges </a:t>
            </a:r>
            <a:r>
              <a:rPr sz="900" spc="3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establish</a:t>
            </a:r>
            <a:r>
              <a:rPr sz="900" spc="-15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a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point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of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contact.</a:t>
            </a:r>
            <a:endParaRPr sz="900" dirty="0">
              <a:latin typeface="Arial Unicode MS"/>
              <a:cs typeface="Arial Unicode M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177785" y="4241647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5247" y="44551"/>
                </a:moveTo>
                <a:lnTo>
                  <a:pt x="19342" y="44551"/>
                </a:lnTo>
                <a:lnTo>
                  <a:pt x="16471" y="43954"/>
                </a:lnTo>
                <a:lnTo>
                  <a:pt x="13741" y="42862"/>
                </a:lnTo>
                <a:lnTo>
                  <a:pt x="11010" y="41719"/>
                </a:lnTo>
                <a:lnTo>
                  <a:pt x="8623" y="40093"/>
                </a:lnTo>
                <a:lnTo>
                  <a:pt x="6540" y="37998"/>
                </a:lnTo>
                <a:lnTo>
                  <a:pt x="4406" y="35915"/>
                </a:lnTo>
                <a:lnTo>
                  <a:pt x="2819" y="33540"/>
                </a:lnTo>
                <a:lnTo>
                  <a:pt x="546" y="28079"/>
                </a:lnTo>
                <a:lnTo>
                  <a:pt x="0" y="25209"/>
                </a:lnTo>
                <a:lnTo>
                  <a:pt x="0" y="19303"/>
                </a:lnTo>
                <a:lnTo>
                  <a:pt x="546" y="16471"/>
                </a:lnTo>
                <a:lnTo>
                  <a:pt x="2819" y="11010"/>
                </a:lnTo>
                <a:lnTo>
                  <a:pt x="4406" y="8585"/>
                </a:lnTo>
                <a:lnTo>
                  <a:pt x="6540" y="6502"/>
                </a:lnTo>
                <a:lnTo>
                  <a:pt x="8623" y="4419"/>
                </a:lnTo>
                <a:lnTo>
                  <a:pt x="11010" y="2832"/>
                </a:lnTo>
                <a:lnTo>
                  <a:pt x="16471" y="546"/>
                </a:lnTo>
                <a:lnTo>
                  <a:pt x="19342" y="0"/>
                </a:lnTo>
                <a:lnTo>
                  <a:pt x="25247" y="0"/>
                </a:lnTo>
                <a:lnTo>
                  <a:pt x="44551" y="19303"/>
                </a:lnTo>
                <a:lnTo>
                  <a:pt x="44551" y="25209"/>
                </a:lnTo>
                <a:lnTo>
                  <a:pt x="28079" y="43954"/>
                </a:lnTo>
                <a:lnTo>
                  <a:pt x="25247" y="445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7289089" y="3622220"/>
            <a:ext cx="2620645" cy="168656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R="145415" algn="ctr">
              <a:lnSpc>
                <a:spcPct val="100000"/>
              </a:lnSpc>
              <a:spcBef>
                <a:spcPts val="660"/>
              </a:spcBef>
            </a:pPr>
            <a:r>
              <a:rPr sz="1850" b="1" spc="-40" dirty="0">
                <a:solidFill>
                  <a:srgbClr val="042D61"/>
                </a:solidFill>
                <a:latin typeface="Arial"/>
                <a:cs typeface="Arial"/>
              </a:rPr>
              <a:t>VWEX</a:t>
            </a:r>
            <a:endParaRPr sz="1850">
              <a:latin typeface="Arial"/>
              <a:cs typeface="Arial"/>
            </a:endParaRPr>
          </a:p>
          <a:p>
            <a:pPr marR="147320" algn="ctr">
              <a:lnSpc>
                <a:spcPct val="100000"/>
              </a:lnSpc>
              <a:spcBef>
                <a:spcPts val="305"/>
              </a:spcBef>
            </a:pPr>
            <a:r>
              <a:rPr sz="900" b="1" spc="20" dirty="0">
                <a:solidFill>
                  <a:srgbClr val="042D61"/>
                </a:solidFill>
                <a:latin typeface="Arial"/>
                <a:cs typeface="Arial"/>
              </a:rPr>
              <a:t>(5</a:t>
            </a:r>
            <a:r>
              <a:rPr sz="900" b="1" spc="-30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20" dirty="0">
                <a:solidFill>
                  <a:srgbClr val="042D61"/>
                </a:solidFill>
                <a:latin typeface="Arial"/>
                <a:cs typeface="Arial"/>
              </a:rPr>
              <a:t>days,</a:t>
            </a:r>
            <a:r>
              <a:rPr sz="900" b="1" spc="-2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30" dirty="0">
                <a:solidFill>
                  <a:srgbClr val="042D61"/>
                </a:solidFill>
                <a:latin typeface="Arial"/>
                <a:cs typeface="Arial"/>
              </a:rPr>
              <a:t>Mon-Fri)</a:t>
            </a:r>
            <a:endParaRPr sz="900">
              <a:latin typeface="Arial"/>
              <a:cs typeface="Arial"/>
            </a:endParaRPr>
          </a:p>
          <a:p>
            <a:pPr marL="12700" marR="23495">
              <a:lnSpc>
                <a:spcPct val="117800"/>
              </a:lnSpc>
            </a:pPr>
            <a:r>
              <a:rPr sz="900" spc="10" dirty="0">
                <a:latin typeface="Arial Unicode MS"/>
                <a:cs typeface="Arial Unicode MS"/>
              </a:rPr>
              <a:t>Review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compare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task/activity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work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against </a:t>
            </a:r>
            <a:r>
              <a:rPr sz="900" spc="-23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model </a:t>
            </a:r>
            <a:r>
              <a:rPr sz="900" spc="30" dirty="0">
                <a:latin typeface="Arial Unicode MS"/>
                <a:cs typeface="Arial Unicode MS"/>
              </a:rPr>
              <a:t>answers </a:t>
            </a:r>
            <a:r>
              <a:rPr sz="900" spc="60" dirty="0">
                <a:latin typeface="Arial Unicode MS"/>
                <a:cs typeface="Arial Unicode MS"/>
              </a:rPr>
              <a:t>throughout </a:t>
            </a:r>
            <a:r>
              <a:rPr sz="900" spc="35" dirty="0">
                <a:latin typeface="Arial Unicode MS"/>
                <a:cs typeface="Arial Unicode MS"/>
              </a:rPr>
              <a:t>week </a:t>
            </a:r>
            <a:r>
              <a:rPr sz="900" spc="70" dirty="0">
                <a:latin typeface="Arial Unicode MS"/>
                <a:cs typeface="Arial Unicode MS"/>
              </a:rPr>
              <a:t>or </a:t>
            </a:r>
            <a:r>
              <a:rPr sz="900" spc="45" dirty="0">
                <a:latin typeface="Arial Unicode MS"/>
                <a:cs typeface="Arial Unicode MS"/>
              </a:rPr>
              <a:t>project </a:t>
            </a:r>
            <a:r>
              <a:rPr sz="900" spc="5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presentations.</a:t>
            </a:r>
            <a:endParaRPr sz="900">
              <a:latin typeface="Arial Unicode MS"/>
              <a:cs typeface="Arial Unicode MS"/>
            </a:endParaRPr>
          </a:p>
          <a:p>
            <a:pPr marL="12700" marR="5080">
              <a:lnSpc>
                <a:spcPct val="117800"/>
              </a:lnSpc>
            </a:pPr>
            <a:r>
              <a:rPr sz="900" spc="30" dirty="0">
                <a:latin typeface="Arial Unicode MS"/>
                <a:cs typeface="Arial Unicode MS"/>
              </a:rPr>
              <a:t>Participants </a:t>
            </a:r>
            <a:r>
              <a:rPr sz="900" spc="65" dirty="0">
                <a:latin typeface="Arial Unicode MS"/>
                <a:cs typeface="Arial Unicode MS"/>
              </a:rPr>
              <a:t>to </a:t>
            </a:r>
            <a:r>
              <a:rPr sz="900" spc="45" dirty="0">
                <a:latin typeface="Arial Unicode MS"/>
                <a:cs typeface="Arial Unicode MS"/>
              </a:rPr>
              <a:t>complete </a:t>
            </a:r>
            <a:r>
              <a:rPr sz="900" spc="30" dirty="0">
                <a:latin typeface="Arial Unicode MS"/>
                <a:cs typeface="Arial Unicode MS"/>
              </a:rPr>
              <a:t>daily </a:t>
            </a:r>
            <a:r>
              <a:rPr sz="900" spc="35" dirty="0">
                <a:latin typeface="Arial Unicode MS"/>
                <a:cs typeface="Arial Unicode MS"/>
              </a:rPr>
              <a:t>reflections </a:t>
            </a:r>
            <a:r>
              <a:rPr sz="900" spc="30" dirty="0">
                <a:latin typeface="Arial Unicode MS"/>
                <a:cs typeface="Arial Unicode MS"/>
              </a:rPr>
              <a:t>diary. </a:t>
            </a:r>
            <a:r>
              <a:rPr sz="900" spc="-235" dirty="0">
                <a:latin typeface="Arial Unicode MS"/>
                <a:cs typeface="Arial Unicode MS"/>
              </a:rPr>
              <a:t> </a:t>
            </a:r>
            <a:r>
              <a:rPr sz="900" spc="20" dirty="0">
                <a:latin typeface="Arial Unicode MS"/>
                <a:cs typeface="Arial Unicode MS"/>
              </a:rPr>
              <a:t>Collect </a:t>
            </a:r>
            <a:r>
              <a:rPr sz="900" spc="35" dirty="0">
                <a:latin typeface="Arial Unicode MS"/>
                <a:cs typeface="Arial Unicode MS"/>
              </a:rPr>
              <a:t>feedback </a:t>
            </a:r>
            <a:r>
              <a:rPr sz="900" spc="75" dirty="0">
                <a:latin typeface="Arial Unicode MS"/>
                <a:cs typeface="Arial Unicode MS"/>
              </a:rPr>
              <a:t>from </a:t>
            </a:r>
            <a:r>
              <a:rPr sz="900" spc="45" dirty="0">
                <a:latin typeface="Arial Unicode MS"/>
                <a:cs typeface="Arial Unicode MS"/>
              </a:rPr>
              <a:t>students </a:t>
            </a:r>
            <a:r>
              <a:rPr sz="900" spc="50" dirty="0">
                <a:latin typeface="Arial Unicode MS"/>
                <a:cs typeface="Arial Unicode MS"/>
              </a:rPr>
              <a:t>and </a:t>
            </a:r>
            <a:r>
              <a:rPr sz="900" spc="30" dirty="0">
                <a:latin typeface="Arial Unicode MS"/>
                <a:cs typeface="Arial Unicode MS"/>
              </a:rPr>
              <a:t>any </a:t>
            </a:r>
            <a:r>
              <a:rPr sz="900" spc="3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teachers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involved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20" dirty="0">
                <a:latin typeface="Arial Unicode MS"/>
                <a:cs typeface="Arial Unicode MS"/>
              </a:rPr>
              <a:t>via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a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survey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at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end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of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 </a:t>
            </a:r>
            <a:r>
              <a:rPr sz="900" spc="-23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week.</a:t>
            </a:r>
            <a:endParaRPr sz="900">
              <a:latin typeface="Arial Unicode MS"/>
              <a:cs typeface="Arial Unicode M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177785" y="4726190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5247" y="44538"/>
                </a:moveTo>
                <a:lnTo>
                  <a:pt x="19342" y="44538"/>
                </a:lnTo>
                <a:lnTo>
                  <a:pt x="16471" y="43992"/>
                </a:lnTo>
                <a:lnTo>
                  <a:pt x="0" y="25247"/>
                </a:lnTo>
                <a:lnTo>
                  <a:pt x="0" y="19291"/>
                </a:lnTo>
                <a:lnTo>
                  <a:pt x="19342" y="0"/>
                </a:lnTo>
                <a:lnTo>
                  <a:pt x="25247" y="0"/>
                </a:lnTo>
                <a:lnTo>
                  <a:pt x="44551" y="19291"/>
                </a:lnTo>
                <a:lnTo>
                  <a:pt x="44551" y="25247"/>
                </a:lnTo>
                <a:lnTo>
                  <a:pt x="25247" y="445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177785" y="4887709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5247" y="44551"/>
                </a:moveTo>
                <a:lnTo>
                  <a:pt x="19342" y="44551"/>
                </a:lnTo>
                <a:lnTo>
                  <a:pt x="16471" y="43954"/>
                </a:lnTo>
                <a:lnTo>
                  <a:pt x="13741" y="42862"/>
                </a:lnTo>
                <a:lnTo>
                  <a:pt x="11010" y="41732"/>
                </a:lnTo>
                <a:lnTo>
                  <a:pt x="8623" y="40093"/>
                </a:lnTo>
                <a:lnTo>
                  <a:pt x="6540" y="38011"/>
                </a:lnTo>
                <a:lnTo>
                  <a:pt x="4406" y="35928"/>
                </a:lnTo>
                <a:lnTo>
                  <a:pt x="2819" y="33540"/>
                </a:lnTo>
                <a:lnTo>
                  <a:pt x="546" y="28079"/>
                </a:lnTo>
                <a:lnTo>
                  <a:pt x="0" y="25209"/>
                </a:lnTo>
                <a:lnTo>
                  <a:pt x="0" y="19304"/>
                </a:lnTo>
                <a:lnTo>
                  <a:pt x="546" y="16471"/>
                </a:lnTo>
                <a:lnTo>
                  <a:pt x="2819" y="11023"/>
                </a:lnTo>
                <a:lnTo>
                  <a:pt x="4406" y="8585"/>
                </a:lnTo>
                <a:lnTo>
                  <a:pt x="6540" y="6502"/>
                </a:lnTo>
                <a:lnTo>
                  <a:pt x="8623" y="4419"/>
                </a:lnTo>
                <a:lnTo>
                  <a:pt x="11010" y="2832"/>
                </a:lnTo>
                <a:lnTo>
                  <a:pt x="16471" y="546"/>
                </a:lnTo>
                <a:lnTo>
                  <a:pt x="19342" y="0"/>
                </a:lnTo>
                <a:lnTo>
                  <a:pt x="25247" y="0"/>
                </a:lnTo>
                <a:lnTo>
                  <a:pt x="44551" y="19304"/>
                </a:lnTo>
                <a:lnTo>
                  <a:pt x="44551" y="25209"/>
                </a:lnTo>
                <a:lnTo>
                  <a:pt x="28079" y="43954"/>
                </a:lnTo>
                <a:lnTo>
                  <a:pt x="25247" y="445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623447" y="5513467"/>
            <a:ext cx="1009015" cy="649605"/>
          </a:xfrm>
          <a:custGeom>
            <a:avLst/>
            <a:gdLst/>
            <a:ahLst/>
            <a:cxnLst/>
            <a:rect l="l" t="t" r="r" b="b"/>
            <a:pathLst>
              <a:path w="1009014" h="649604">
                <a:moveTo>
                  <a:pt x="699551" y="649252"/>
                </a:moveTo>
                <a:lnTo>
                  <a:pt x="662573" y="632442"/>
                </a:lnTo>
                <a:lnTo>
                  <a:pt x="654823" y="602144"/>
                </a:lnTo>
                <a:lnTo>
                  <a:pt x="660594" y="585415"/>
                </a:lnTo>
                <a:lnTo>
                  <a:pt x="705146" y="505036"/>
                </a:lnTo>
                <a:lnTo>
                  <a:pt x="35068" y="133523"/>
                </a:lnTo>
                <a:lnTo>
                  <a:pt x="14098" y="114953"/>
                </a:lnTo>
                <a:lnTo>
                  <a:pt x="2124" y="90634"/>
                </a:lnTo>
                <a:lnTo>
                  <a:pt x="0" y="63559"/>
                </a:lnTo>
                <a:lnTo>
                  <a:pt x="8576" y="36724"/>
                </a:lnTo>
                <a:lnTo>
                  <a:pt x="26771" y="15243"/>
                </a:lnTo>
                <a:lnTo>
                  <a:pt x="50853" y="2715"/>
                </a:lnTo>
                <a:lnTo>
                  <a:pt x="77819" y="0"/>
                </a:lnTo>
                <a:lnTo>
                  <a:pt x="104664" y="7958"/>
                </a:lnTo>
                <a:lnTo>
                  <a:pt x="774742" y="379484"/>
                </a:lnTo>
                <a:lnTo>
                  <a:pt x="931471" y="379484"/>
                </a:lnTo>
                <a:lnTo>
                  <a:pt x="1003735" y="540507"/>
                </a:lnTo>
                <a:lnTo>
                  <a:pt x="1007760" y="552843"/>
                </a:lnTo>
                <a:lnTo>
                  <a:pt x="1009006" y="565120"/>
                </a:lnTo>
                <a:lnTo>
                  <a:pt x="1007432" y="576987"/>
                </a:lnTo>
                <a:lnTo>
                  <a:pt x="975620" y="610781"/>
                </a:lnTo>
                <a:lnTo>
                  <a:pt x="708562" y="648661"/>
                </a:lnTo>
                <a:lnTo>
                  <a:pt x="699551" y="649252"/>
                </a:lnTo>
                <a:close/>
              </a:path>
              <a:path w="1009014" h="649604">
                <a:moveTo>
                  <a:pt x="931471" y="379484"/>
                </a:moveTo>
                <a:lnTo>
                  <a:pt x="774742" y="379484"/>
                </a:lnTo>
                <a:lnTo>
                  <a:pt x="819344" y="299118"/>
                </a:lnTo>
                <a:lnTo>
                  <a:pt x="830466" y="285358"/>
                </a:lnTo>
                <a:lnTo>
                  <a:pt x="844579" y="277474"/>
                </a:lnTo>
                <a:lnTo>
                  <a:pt x="860263" y="275873"/>
                </a:lnTo>
                <a:lnTo>
                  <a:pt x="876100" y="280957"/>
                </a:lnTo>
                <a:lnTo>
                  <a:pt x="931471" y="379484"/>
                </a:lnTo>
                <a:close/>
              </a:path>
            </a:pathLst>
          </a:custGeom>
          <a:solidFill>
            <a:srgbClr val="042D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148991" y="5387085"/>
            <a:ext cx="918844" cy="749935"/>
          </a:xfrm>
          <a:custGeom>
            <a:avLst/>
            <a:gdLst/>
            <a:ahLst/>
            <a:cxnLst/>
            <a:rect l="l" t="t" r="r" b="b"/>
            <a:pathLst>
              <a:path w="918845" h="749935">
                <a:moveTo>
                  <a:pt x="62163" y="749322"/>
                </a:moveTo>
                <a:lnTo>
                  <a:pt x="36387" y="740804"/>
                </a:lnTo>
                <a:lnTo>
                  <a:pt x="15001" y="722502"/>
                </a:lnTo>
                <a:lnTo>
                  <a:pt x="2234" y="697412"/>
                </a:lnTo>
                <a:lnTo>
                  <a:pt x="0" y="670352"/>
                </a:lnTo>
                <a:lnTo>
                  <a:pt x="7933" y="644427"/>
                </a:lnTo>
                <a:lnTo>
                  <a:pt x="25669" y="622744"/>
                </a:lnTo>
                <a:lnTo>
                  <a:pt x="627624" y="148780"/>
                </a:lnTo>
                <a:lnTo>
                  <a:pt x="570766" y="76542"/>
                </a:lnTo>
                <a:lnTo>
                  <a:pt x="562396" y="60947"/>
                </a:lnTo>
                <a:lnTo>
                  <a:pt x="560600" y="44883"/>
                </a:lnTo>
                <a:lnTo>
                  <a:pt x="565205" y="29803"/>
                </a:lnTo>
                <a:lnTo>
                  <a:pt x="598870" y="7092"/>
                </a:lnTo>
                <a:lnTo>
                  <a:pt x="864758" y="0"/>
                </a:lnTo>
                <a:lnTo>
                  <a:pt x="877667" y="1048"/>
                </a:lnTo>
                <a:lnTo>
                  <a:pt x="914398" y="29269"/>
                </a:lnTo>
                <a:lnTo>
                  <a:pt x="918653" y="53106"/>
                </a:lnTo>
                <a:lnTo>
                  <a:pt x="916701" y="65925"/>
                </a:lnTo>
                <a:lnTo>
                  <a:pt x="864243" y="261531"/>
                </a:lnTo>
                <a:lnTo>
                  <a:pt x="716422" y="261531"/>
                </a:lnTo>
                <a:lnTo>
                  <a:pt x="114468" y="735507"/>
                </a:lnTo>
                <a:lnTo>
                  <a:pt x="89225" y="747681"/>
                </a:lnTo>
                <a:lnTo>
                  <a:pt x="62163" y="749322"/>
                </a:lnTo>
                <a:close/>
              </a:path>
              <a:path w="918845" h="749935">
                <a:moveTo>
                  <a:pt x="801689" y="351059"/>
                </a:moveTo>
                <a:lnTo>
                  <a:pt x="786484" y="345545"/>
                </a:lnTo>
                <a:lnTo>
                  <a:pt x="773280" y="333768"/>
                </a:lnTo>
                <a:lnTo>
                  <a:pt x="716422" y="261531"/>
                </a:lnTo>
                <a:lnTo>
                  <a:pt x="864243" y="261531"/>
                </a:lnTo>
                <a:lnTo>
                  <a:pt x="850166" y="314020"/>
                </a:lnTo>
                <a:lnTo>
                  <a:pt x="817434" y="350135"/>
                </a:lnTo>
                <a:lnTo>
                  <a:pt x="801689" y="351059"/>
                </a:lnTo>
                <a:close/>
              </a:path>
            </a:pathLst>
          </a:custGeom>
          <a:solidFill>
            <a:srgbClr val="042D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092032" y="3006159"/>
            <a:ext cx="516890" cy="851535"/>
          </a:xfrm>
          <a:custGeom>
            <a:avLst/>
            <a:gdLst/>
            <a:ahLst/>
            <a:cxnLst/>
            <a:rect l="l" t="t" r="r" b="b"/>
            <a:pathLst>
              <a:path w="516890" h="851535">
                <a:moveTo>
                  <a:pt x="54535" y="851374"/>
                </a:moveTo>
                <a:lnTo>
                  <a:pt x="32320" y="845165"/>
                </a:lnTo>
                <a:lnTo>
                  <a:pt x="14147" y="830981"/>
                </a:lnTo>
                <a:lnTo>
                  <a:pt x="3105" y="811701"/>
                </a:lnTo>
                <a:lnTo>
                  <a:pt x="0" y="789744"/>
                </a:lnTo>
                <a:lnTo>
                  <a:pt x="5637" y="767530"/>
                </a:lnTo>
                <a:lnTo>
                  <a:pt x="293267" y="197211"/>
                </a:lnTo>
                <a:lnTo>
                  <a:pt x="226045" y="163328"/>
                </a:lnTo>
                <a:lnTo>
                  <a:pt x="214427" y="154648"/>
                </a:lnTo>
                <a:lnTo>
                  <a:pt x="207511" y="143354"/>
                </a:lnTo>
                <a:lnTo>
                  <a:pt x="205684" y="130588"/>
                </a:lnTo>
                <a:lnTo>
                  <a:pt x="209332" y="117494"/>
                </a:lnTo>
                <a:lnTo>
                  <a:pt x="417536" y="5073"/>
                </a:lnTo>
                <a:lnTo>
                  <a:pt x="437497" y="0"/>
                </a:lnTo>
                <a:lnTo>
                  <a:pt x="447275" y="912"/>
                </a:lnTo>
                <a:lnTo>
                  <a:pt x="478953" y="36036"/>
                </a:lnTo>
                <a:lnTo>
                  <a:pt x="515720" y="242906"/>
                </a:lnTo>
                <a:lnTo>
                  <a:pt x="516486" y="250196"/>
                </a:lnTo>
                <a:lnTo>
                  <a:pt x="398296" y="250196"/>
                </a:lnTo>
                <a:lnTo>
                  <a:pt x="110653" y="820502"/>
                </a:lnTo>
                <a:lnTo>
                  <a:pt x="96138" y="838240"/>
                </a:lnTo>
                <a:lnTo>
                  <a:pt x="76620" y="848798"/>
                </a:lnTo>
                <a:lnTo>
                  <a:pt x="54535" y="851374"/>
                </a:lnTo>
                <a:close/>
              </a:path>
              <a:path w="516890" h="851535">
                <a:moveTo>
                  <a:pt x="479412" y="288284"/>
                </a:moveTo>
                <a:lnTo>
                  <a:pt x="465504" y="284079"/>
                </a:lnTo>
                <a:lnTo>
                  <a:pt x="398296" y="250196"/>
                </a:lnTo>
                <a:lnTo>
                  <a:pt x="516486" y="250196"/>
                </a:lnTo>
                <a:lnTo>
                  <a:pt x="492609" y="287142"/>
                </a:lnTo>
                <a:lnTo>
                  <a:pt x="479412" y="288284"/>
                </a:lnTo>
                <a:close/>
              </a:path>
            </a:pathLst>
          </a:custGeom>
          <a:solidFill>
            <a:srgbClr val="042D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80510" y="3191675"/>
            <a:ext cx="582930" cy="741680"/>
          </a:xfrm>
          <a:custGeom>
            <a:avLst/>
            <a:gdLst/>
            <a:ahLst/>
            <a:cxnLst/>
            <a:rect l="l" t="t" r="r" b="b"/>
            <a:pathLst>
              <a:path w="582930" h="741679">
                <a:moveTo>
                  <a:pt x="542512" y="741293"/>
                </a:moveTo>
                <a:lnTo>
                  <a:pt x="340201" y="683856"/>
                </a:lnTo>
                <a:lnTo>
                  <a:pt x="322116" y="649760"/>
                </a:lnTo>
                <a:lnTo>
                  <a:pt x="326446" y="638513"/>
                </a:lnTo>
                <a:lnTo>
                  <a:pt x="335438" y="628840"/>
                </a:lnTo>
                <a:lnTo>
                  <a:pt x="390061" y="587514"/>
                </a:lnTo>
                <a:lnTo>
                  <a:pt x="9505" y="84378"/>
                </a:lnTo>
                <a:lnTo>
                  <a:pt x="820" y="65376"/>
                </a:lnTo>
                <a:lnTo>
                  <a:pt x="0" y="45181"/>
                </a:lnTo>
                <a:lnTo>
                  <a:pt x="6723" y="26094"/>
                </a:lnTo>
                <a:lnTo>
                  <a:pt x="20669" y="10414"/>
                </a:lnTo>
                <a:lnTo>
                  <a:pt x="39548" y="1260"/>
                </a:lnTo>
                <a:lnTo>
                  <a:pt x="59750" y="0"/>
                </a:lnTo>
                <a:lnTo>
                  <a:pt x="78965" y="6302"/>
                </a:lnTo>
                <a:lnTo>
                  <a:pt x="94888" y="19837"/>
                </a:lnTo>
                <a:lnTo>
                  <a:pt x="475392" y="522973"/>
                </a:lnTo>
                <a:lnTo>
                  <a:pt x="582007" y="522973"/>
                </a:lnTo>
                <a:lnTo>
                  <a:pt x="582885" y="701865"/>
                </a:lnTo>
                <a:lnTo>
                  <a:pt x="560353" y="738497"/>
                </a:lnTo>
                <a:lnTo>
                  <a:pt x="551743" y="740905"/>
                </a:lnTo>
                <a:lnTo>
                  <a:pt x="542512" y="741293"/>
                </a:lnTo>
                <a:close/>
              </a:path>
              <a:path w="582930" h="741679">
                <a:moveTo>
                  <a:pt x="582007" y="522973"/>
                </a:moveTo>
                <a:lnTo>
                  <a:pt x="475392" y="522973"/>
                </a:lnTo>
                <a:lnTo>
                  <a:pt x="530053" y="481647"/>
                </a:lnTo>
                <a:lnTo>
                  <a:pt x="541789" y="475635"/>
                </a:lnTo>
                <a:lnTo>
                  <a:pt x="553789" y="474527"/>
                </a:lnTo>
                <a:lnTo>
                  <a:pt x="564961" y="478170"/>
                </a:lnTo>
                <a:lnTo>
                  <a:pt x="582007" y="522973"/>
                </a:lnTo>
                <a:close/>
              </a:path>
            </a:pathLst>
          </a:custGeom>
          <a:solidFill>
            <a:srgbClr val="042D6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" name="object 30"/>
          <p:cNvGrpSpPr/>
          <p:nvPr/>
        </p:nvGrpSpPr>
        <p:grpSpPr>
          <a:xfrm>
            <a:off x="4638078" y="1854047"/>
            <a:ext cx="1570355" cy="2061210"/>
            <a:chOff x="4638078" y="1854047"/>
            <a:chExt cx="1570355" cy="2061210"/>
          </a:xfrm>
        </p:grpSpPr>
        <p:sp>
          <p:nvSpPr>
            <p:cNvPr id="31" name="object 31"/>
            <p:cNvSpPr/>
            <p:nvPr/>
          </p:nvSpPr>
          <p:spPr>
            <a:xfrm>
              <a:off x="4638078" y="1854047"/>
              <a:ext cx="1570355" cy="2061210"/>
            </a:xfrm>
            <a:custGeom>
              <a:avLst/>
              <a:gdLst/>
              <a:ahLst/>
              <a:cxnLst/>
              <a:rect l="l" t="t" r="r" b="b"/>
              <a:pathLst>
                <a:path w="1570354" h="2061210">
                  <a:moveTo>
                    <a:pt x="544855" y="221170"/>
                  </a:moveTo>
                  <a:lnTo>
                    <a:pt x="541388" y="212534"/>
                  </a:lnTo>
                  <a:lnTo>
                    <a:pt x="534809" y="205943"/>
                  </a:lnTo>
                  <a:lnTo>
                    <a:pt x="526516" y="202514"/>
                  </a:lnTo>
                  <a:lnTo>
                    <a:pt x="517537" y="202438"/>
                  </a:lnTo>
                  <a:lnTo>
                    <a:pt x="508939" y="205879"/>
                  </a:lnTo>
                  <a:lnTo>
                    <a:pt x="475805" y="229006"/>
                  </a:lnTo>
                  <a:lnTo>
                    <a:pt x="444017" y="253669"/>
                  </a:lnTo>
                  <a:lnTo>
                    <a:pt x="413499" y="279742"/>
                  </a:lnTo>
                  <a:lnTo>
                    <a:pt x="384225" y="307136"/>
                  </a:lnTo>
                  <a:lnTo>
                    <a:pt x="381254" y="305003"/>
                  </a:lnTo>
                  <a:lnTo>
                    <a:pt x="381254" y="394195"/>
                  </a:lnTo>
                  <a:lnTo>
                    <a:pt x="381241" y="401243"/>
                  </a:lnTo>
                  <a:lnTo>
                    <a:pt x="375132" y="431393"/>
                  </a:lnTo>
                  <a:lnTo>
                    <a:pt x="358470" y="456069"/>
                  </a:lnTo>
                  <a:lnTo>
                    <a:pt x="333756" y="472719"/>
                  </a:lnTo>
                  <a:lnTo>
                    <a:pt x="303517" y="478828"/>
                  </a:lnTo>
                  <a:lnTo>
                    <a:pt x="273278" y="472719"/>
                  </a:lnTo>
                  <a:lnTo>
                    <a:pt x="248564" y="456069"/>
                  </a:lnTo>
                  <a:lnTo>
                    <a:pt x="231902" y="431406"/>
                  </a:lnTo>
                  <a:lnTo>
                    <a:pt x="225767" y="401243"/>
                  </a:lnTo>
                  <a:lnTo>
                    <a:pt x="225780" y="394195"/>
                  </a:lnTo>
                  <a:lnTo>
                    <a:pt x="226961" y="387705"/>
                  </a:lnTo>
                  <a:lnTo>
                    <a:pt x="228701" y="381406"/>
                  </a:lnTo>
                  <a:lnTo>
                    <a:pt x="289725" y="457301"/>
                  </a:lnTo>
                  <a:lnTo>
                    <a:pt x="296418" y="460476"/>
                  </a:lnTo>
                  <a:lnTo>
                    <a:pt x="304304" y="460476"/>
                  </a:lnTo>
                  <a:lnTo>
                    <a:pt x="311645" y="460235"/>
                  </a:lnTo>
                  <a:lnTo>
                    <a:pt x="318490" y="456603"/>
                  </a:lnTo>
                  <a:lnTo>
                    <a:pt x="322707" y="450608"/>
                  </a:lnTo>
                  <a:lnTo>
                    <a:pt x="335902" y="432587"/>
                  </a:lnTo>
                  <a:lnTo>
                    <a:pt x="349643" y="415061"/>
                  </a:lnTo>
                  <a:lnTo>
                    <a:pt x="363283" y="398614"/>
                  </a:lnTo>
                  <a:lnTo>
                    <a:pt x="363816" y="397979"/>
                  </a:lnTo>
                  <a:lnTo>
                    <a:pt x="378371" y="381254"/>
                  </a:lnTo>
                  <a:lnTo>
                    <a:pt x="379958" y="387604"/>
                  </a:lnTo>
                  <a:lnTo>
                    <a:pt x="381254" y="394195"/>
                  </a:lnTo>
                  <a:lnTo>
                    <a:pt x="381254" y="305003"/>
                  </a:lnTo>
                  <a:lnTo>
                    <a:pt x="380441" y="304406"/>
                  </a:lnTo>
                  <a:lnTo>
                    <a:pt x="366763" y="294525"/>
                  </a:lnTo>
                  <a:lnTo>
                    <a:pt x="351383" y="286956"/>
                  </a:lnTo>
                  <a:lnTo>
                    <a:pt x="351383" y="340474"/>
                  </a:lnTo>
                  <a:lnTo>
                    <a:pt x="338734" y="354596"/>
                  </a:lnTo>
                  <a:lnTo>
                    <a:pt x="326364" y="368973"/>
                  </a:lnTo>
                  <a:lnTo>
                    <a:pt x="314299" y="383641"/>
                  </a:lnTo>
                  <a:lnTo>
                    <a:pt x="302615" y="398614"/>
                  </a:lnTo>
                  <a:lnTo>
                    <a:pt x="288772" y="381406"/>
                  </a:lnTo>
                  <a:lnTo>
                    <a:pt x="255739" y="340321"/>
                  </a:lnTo>
                  <a:lnTo>
                    <a:pt x="266217" y="333311"/>
                  </a:lnTo>
                  <a:lnTo>
                    <a:pt x="277774" y="328015"/>
                  </a:lnTo>
                  <a:lnTo>
                    <a:pt x="290258" y="324675"/>
                  </a:lnTo>
                  <a:lnTo>
                    <a:pt x="303517" y="323507"/>
                  </a:lnTo>
                  <a:lnTo>
                    <a:pt x="316763" y="324726"/>
                  </a:lnTo>
                  <a:lnTo>
                    <a:pt x="329285" y="328104"/>
                  </a:lnTo>
                  <a:lnTo>
                    <a:pt x="340880" y="333438"/>
                  </a:lnTo>
                  <a:lnTo>
                    <a:pt x="351383" y="340474"/>
                  </a:lnTo>
                  <a:lnTo>
                    <a:pt x="351383" y="286956"/>
                  </a:lnTo>
                  <a:lnTo>
                    <a:pt x="347281" y="284937"/>
                  </a:lnTo>
                  <a:lnTo>
                    <a:pt x="326097" y="278853"/>
                  </a:lnTo>
                  <a:lnTo>
                    <a:pt x="303517" y="276720"/>
                  </a:lnTo>
                  <a:lnTo>
                    <a:pt x="282003" y="278663"/>
                  </a:lnTo>
                  <a:lnTo>
                    <a:pt x="261772" y="284187"/>
                  </a:lnTo>
                  <a:lnTo>
                    <a:pt x="243052" y="292912"/>
                  </a:lnTo>
                  <a:lnTo>
                    <a:pt x="226072" y="304406"/>
                  </a:lnTo>
                  <a:lnTo>
                    <a:pt x="219100" y="299859"/>
                  </a:lnTo>
                  <a:lnTo>
                    <a:pt x="211201" y="297992"/>
                  </a:lnTo>
                  <a:lnTo>
                    <a:pt x="203123" y="298970"/>
                  </a:lnTo>
                  <a:lnTo>
                    <a:pt x="195656" y="302920"/>
                  </a:lnTo>
                  <a:lnTo>
                    <a:pt x="189699" y="310083"/>
                  </a:lnTo>
                  <a:lnTo>
                    <a:pt x="187058" y="318655"/>
                  </a:lnTo>
                  <a:lnTo>
                    <a:pt x="187807" y="327596"/>
                  </a:lnTo>
                  <a:lnTo>
                    <a:pt x="192087" y="335864"/>
                  </a:lnTo>
                  <a:lnTo>
                    <a:pt x="195605" y="340220"/>
                  </a:lnTo>
                  <a:lnTo>
                    <a:pt x="188658" y="354266"/>
                  </a:lnTo>
                  <a:lnTo>
                    <a:pt x="183426" y="369150"/>
                  </a:lnTo>
                  <a:lnTo>
                    <a:pt x="180136" y="384848"/>
                  </a:lnTo>
                  <a:lnTo>
                    <a:pt x="178993" y="401243"/>
                  </a:lnTo>
                  <a:lnTo>
                    <a:pt x="188734" y="449618"/>
                  </a:lnTo>
                  <a:lnTo>
                    <a:pt x="215430" y="489178"/>
                  </a:lnTo>
                  <a:lnTo>
                    <a:pt x="255028" y="515874"/>
                  </a:lnTo>
                  <a:lnTo>
                    <a:pt x="303466" y="525665"/>
                  </a:lnTo>
                  <a:lnTo>
                    <a:pt x="351878" y="515874"/>
                  </a:lnTo>
                  <a:lnTo>
                    <a:pt x="391477" y="489191"/>
                  </a:lnTo>
                  <a:lnTo>
                    <a:pt x="398475" y="478828"/>
                  </a:lnTo>
                  <a:lnTo>
                    <a:pt x="418198" y="449630"/>
                  </a:lnTo>
                  <a:lnTo>
                    <a:pt x="428028" y="401193"/>
                  </a:lnTo>
                  <a:lnTo>
                    <a:pt x="426999" y="385889"/>
                  </a:lnTo>
                  <a:lnTo>
                    <a:pt x="426085" y="381254"/>
                  </a:lnTo>
                  <a:lnTo>
                    <a:pt x="424091" y="371170"/>
                  </a:lnTo>
                  <a:lnTo>
                    <a:pt x="419481" y="357111"/>
                  </a:lnTo>
                  <a:lnTo>
                    <a:pt x="413397" y="343750"/>
                  </a:lnTo>
                  <a:lnTo>
                    <a:pt x="434822" y="323507"/>
                  </a:lnTo>
                  <a:lnTo>
                    <a:pt x="471436" y="291503"/>
                  </a:lnTo>
                  <a:lnTo>
                    <a:pt x="502399" y="267487"/>
                  </a:lnTo>
                  <a:lnTo>
                    <a:pt x="534695" y="244970"/>
                  </a:lnTo>
                  <a:lnTo>
                    <a:pt x="541286" y="238442"/>
                  </a:lnTo>
                  <a:lnTo>
                    <a:pt x="544753" y="230149"/>
                  </a:lnTo>
                  <a:lnTo>
                    <a:pt x="544855" y="221170"/>
                  </a:lnTo>
                  <a:close/>
                </a:path>
                <a:path w="1570354" h="2061210">
                  <a:moveTo>
                    <a:pt x="1345209" y="1659585"/>
                  </a:moveTo>
                  <a:lnTo>
                    <a:pt x="1343367" y="1650492"/>
                  </a:lnTo>
                  <a:lnTo>
                    <a:pt x="1338364" y="1643037"/>
                  </a:lnTo>
                  <a:lnTo>
                    <a:pt x="1330921" y="1638020"/>
                  </a:lnTo>
                  <a:lnTo>
                    <a:pt x="1321790" y="1636166"/>
                  </a:lnTo>
                  <a:lnTo>
                    <a:pt x="543814" y="1636166"/>
                  </a:lnTo>
                  <a:lnTo>
                    <a:pt x="534708" y="1638007"/>
                  </a:lnTo>
                  <a:lnTo>
                    <a:pt x="527253" y="1643024"/>
                  </a:lnTo>
                  <a:lnTo>
                    <a:pt x="522211" y="1650466"/>
                  </a:lnTo>
                  <a:lnTo>
                    <a:pt x="520357" y="1659585"/>
                  </a:lnTo>
                  <a:lnTo>
                    <a:pt x="522198" y="1668691"/>
                  </a:lnTo>
                  <a:lnTo>
                    <a:pt x="527227" y="1676133"/>
                  </a:lnTo>
                  <a:lnTo>
                    <a:pt x="534682" y="1681162"/>
                  </a:lnTo>
                  <a:lnTo>
                    <a:pt x="543814" y="1683004"/>
                  </a:lnTo>
                  <a:lnTo>
                    <a:pt x="1321790" y="1683004"/>
                  </a:lnTo>
                  <a:lnTo>
                    <a:pt x="1330909" y="1681162"/>
                  </a:lnTo>
                  <a:lnTo>
                    <a:pt x="1338351" y="1676133"/>
                  </a:lnTo>
                  <a:lnTo>
                    <a:pt x="1343367" y="1668691"/>
                  </a:lnTo>
                  <a:lnTo>
                    <a:pt x="1345209" y="1659585"/>
                  </a:lnTo>
                  <a:close/>
                </a:path>
                <a:path w="1570354" h="2061210">
                  <a:moveTo>
                    <a:pt x="1345209" y="1345018"/>
                  </a:moveTo>
                  <a:lnTo>
                    <a:pt x="1343367" y="1335925"/>
                  </a:lnTo>
                  <a:lnTo>
                    <a:pt x="1338364" y="1328470"/>
                  </a:lnTo>
                  <a:lnTo>
                    <a:pt x="1330921" y="1323454"/>
                  </a:lnTo>
                  <a:lnTo>
                    <a:pt x="1321790" y="1321600"/>
                  </a:lnTo>
                  <a:lnTo>
                    <a:pt x="543814" y="1321600"/>
                  </a:lnTo>
                  <a:lnTo>
                    <a:pt x="534682" y="1323454"/>
                  </a:lnTo>
                  <a:lnTo>
                    <a:pt x="527227" y="1328470"/>
                  </a:lnTo>
                  <a:lnTo>
                    <a:pt x="522211" y="1335900"/>
                  </a:lnTo>
                  <a:lnTo>
                    <a:pt x="520357" y="1345018"/>
                  </a:lnTo>
                  <a:lnTo>
                    <a:pt x="522198" y="1354124"/>
                  </a:lnTo>
                  <a:lnTo>
                    <a:pt x="527227" y="1361567"/>
                  </a:lnTo>
                  <a:lnTo>
                    <a:pt x="534682" y="1366583"/>
                  </a:lnTo>
                  <a:lnTo>
                    <a:pt x="543814" y="1368425"/>
                  </a:lnTo>
                  <a:lnTo>
                    <a:pt x="1321790" y="1368425"/>
                  </a:lnTo>
                  <a:lnTo>
                    <a:pt x="1330909" y="1366583"/>
                  </a:lnTo>
                  <a:lnTo>
                    <a:pt x="1338351" y="1361567"/>
                  </a:lnTo>
                  <a:lnTo>
                    <a:pt x="1343367" y="1354124"/>
                  </a:lnTo>
                  <a:lnTo>
                    <a:pt x="1345209" y="1345018"/>
                  </a:lnTo>
                  <a:close/>
                </a:path>
                <a:path w="1570354" h="2061210">
                  <a:moveTo>
                    <a:pt x="1345209" y="1030338"/>
                  </a:moveTo>
                  <a:lnTo>
                    <a:pt x="1343367" y="1021245"/>
                  </a:lnTo>
                  <a:lnTo>
                    <a:pt x="1338351" y="1013802"/>
                  </a:lnTo>
                  <a:lnTo>
                    <a:pt x="1330909" y="1008773"/>
                  </a:lnTo>
                  <a:lnTo>
                    <a:pt x="1321790" y="1006919"/>
                  </a:lnTo>
                  <a:lnTo>
                    <a:pt x="543814" y="1006919"/>
                  </a:lnTo>
                  <a:lnTo>
                    <a:pt x="534682" y="1008773"/>
                  </a:lnTo>
                  <a:lnTo>
                    <a:pt x="527227" y="1013802"/>
                  </a:lnTo>
                  <a:lnTo>
                    <a:pt x="522198" y="1021245"/>
                  </a:lnTo>
                  <a:lnTo>
                    <a:pt x="520357" y="1030338"/>
                  </a:lnTo>
                  <a:lnTo>
                    <a:pt x="522198" y="1039469"/>
                  </a:lnTo>
                  <a:lnTo>
                    <a:pt x="527227" y="1046911"/>
                  </a:lnTo>
                  <a:lnTo>
                    <a:pt x="534682" y="1051928"/>
                  </a:lnTo>
                  <a:lnTo>
                    <a:pt x="543814" y="1053757"/>
                  </a:lnTo>
                  <a:lnTo>
                    <a:pt x="1321790" y="1053757"/>
                  </a:lnTo>
                  <a:lnTo>
                    <a:pt x="1330909" y="1051928"/>
                  </a:lnTo>
                  <a:lnTo>
                    <a:pt x="1338351" y="1046911"/>
                  </a:lnTo>
                  <a:lnTo>
                    <a:pt x="1343367" y="1039469"/>
                  </a:lnTo>
                  <a:lnTo>
                    <a:pt x="1345209" y="1030338"/>
                  </a:lnTo>
                  <a:close/>
                </a:path>
                <a:path w="1570354" h="2061210">
                  <a:moveTo>
                    <a:pt x="1345209" y="715772"/>
                  </a:moveTo>
                  <a:lnTo>
                    <a:pt x="1343367" y="706678"/>
                  </a:lnTo>
                  <a:lnTo>
                    <a:pt x="1338351" y="699223"/>
                  </a:lnTo>
                  <a:lnTo>
                    <a:pt x="1330909" y="694207"/>
                  </a:lnTo>
                  <a:lnTo>
                    <a:pt x="1321790" y="692353"/>
                  </a:lnTo>
                  <a:lnTo>
                    <a:pt x="543814" y="692353"/>
                  </a:lnTo>
                  <a:lnTo>
                    <a:pt x="534682" y="694207"/>
                  </a:lnTo>
                  <a:lnTo>
                    <a:pt x="527227" y="699223"/>
                  </a:lnTo>
                  <a:lnTo>
                    <a:pt x="522198" y="706678"/>
                  </a:lnTo>
                  <a:lnTo>
                    <a:pt x="520357" y="715772"/>
                  </a:lnTo>
                  <a:lnTo>
                    <a:pt x="522198" y="724890"/>
                  </a:lnTo>
                  <a:lnTo>
                    <a:pt x="527227" y="732332"/>
                  </a:lnTo>
                  <a:lnTo>
                    <a:pt x="534682" y="737349"/>
                  </a:lnTo>
                  <a:lnTo>
                    <a:pt x="543814" y="739178"/>
                  </a:lnTo>
                  <a:lnTo>
                    <a:pt x="1321790" y="739178"/>
                  </a:lnTo>
                  <a:lnTo>
                    <a:pt x="1330909" y="737349"/>
                  </a:lnTo>
                  <a:lnTo>
                    <a:pt x="1338351" y="732332"/>
                  </a:lnTo>
                  <a:lnTo>
                    <a:pt x="1343367" y="724890"/>
                  </a:lnTo>
                  <a:lnTo>
                    <a:pt x="1345209" y="715772"/>
                  </a:lnTo>
                  <a:close/>
                </a:path>
                <a:path w="1570354" h="2061210">
                  <a:moveTo>
                    <a:pt x="1345209" y="401193"/>
                  </a:moveTo>
                  <a:lnTo>
                    <a:pt x="1343367" y="392074"/>
                  </a:lnTo>
                  <a:lnTo>
                    <a:pt x="1338351" y="384632"/>
                  </a:lnTo>
                  <a:lnTo>
                    <a:pt x="1330909" y="379615"/>
                  </a:lnTo>
                  <a:lnTo>
                    <a:pt x="1321790" y="377774"/>
                  </a:lnTo>
                  <a:lnTo>
                    <a:pt x="543814" y="377774"/>
                  </a:lnTo>
                  <a:lnTo>
                    <a:pt x="534682" y="379615"/>
                  </a:lnTo>
                  <a:lnTo>
                    <a:pt x="527227" y="384632"/>
                  </a:lnTo>
                  <a:lnTo>
                    <a:pt x="522198" y="392074"/>
                  </a:lnTo>
                  <a:lnTo>
                    <a:pt x="520357" y="401193"/>
                  </a:lnTo>
                  <a:lnTo>
                    <a:pt x="522198" y="410298"/>
                  </a:lnTo>
                  <a:lnTo>
                    <a:pt x="527227" y="417741"/>
                  </a:lnTo>
                  <a:lnTo>
                    <a:pt x="534682" y="422770"/>
                  </a:lnTo>
                  <a:lnTo>
                    <a:pt x="543814" y="424611"/>
                  </a:lnTo>
                  <a:lnTo>
                    <a:pt x="1321790" y="424611"/>
                  </a:lnTo>
                  <a:lnTo>
                    <a:pt x="1330909" y="422770"/>
                  </a:lnTo>
                  <a:lnTo>
                    <a:pt x="1338351" y="417741"/>
                  </a:lnTo>
                  <a:lnTo>
                    <a:pt x="1343367" y="410298"/>
                  </a:lnTo>
                  <a:lnTo>
                    <a:pt x="1345209" y="401193"/>
                  </a:lnTo>
                  <a:close/>
                </a:path>
                <a:path w="1570354" h="2061210">
                  <a:moveTo>
                    <a:pt x="1569935" y="163918"/>
                  </a:moveTo>
                  <a:lnTo>
                    <a:pt x="1564055" y="120408"/>
                  </a:lnTo>
                  <a:lnTo>
                    <a:pt x="1547507" y="81267"/>
                  </a:lnTo>
                  <a:lnTo>
                    <a:pt x="1523060" y="49682"/>
                  </a:lnTo>
                  <a:lnTo>
                    <a:pt x="1523060" y="1896821"/>
                  </a:lnTo>
                  <a:lnTo>
                    <a:pt x="1513840" y="1942376"/>
                  </a:lnTo>
                  <a:lnTo>
                    <a:pt x="1488706" y="1979612"/>
                  </a:lnTo>
                  <a:lnTo>
                    <a:pt x="1451457" y="2004733"/>
                  </a:lnTo>
                  <a:lnTo>
                    <a:pt x="1405877" y="2013940"/>
                  </a:lnTo>
                  <a:lnTo>
                    <a:pt x="164007" y="2013940"/>
                  </a:lnTo>
                  <a:lnTo>
                    <a:pt x="118452" y="2004733"/>
                  </a:lnTo>
                  <a:lnTo>
                    <a:pt x="81216" y="1979612"/>
                  </a:lnTo>
                  <a:lnTo>
                    <a:pt x="56095" y="1942376"/>
                  </a:lnTo>
                  <a:lnTo>
                    <a:pt x="46888" y="1896821"/>
                  </a:lnTo>
                  <a:lnTo>
                    <a:pt x="46888" y="163918"/>
                  </a:lnTo>
                  <a:lnTo>
                    <a:pt x="56095" y="118440"/>
                  </a:lnTo>
                  <a:lnTo>
                    <a:pt x="81216" y="81229"/>
                  </a:lnTo>
                  <a:lnTo>
                    <a:pt x="118452" y="56108"/>
                  </a:lnTo>
                  <a:lnTo>
                    <a:pt x="164007" y="46888"/>
                  </a:lnTo>
                  <a:lnTo>
                    <a:pt x="1405877" y="46888"/>
                  </a:lnTo>
                  <a:lnTo>
                    <a:pt x="1451457" y="56108"/>
                  </a:lnTo>
                  <a:lnTo>
                    <a:pt x="1488706" y="81229"/>
                  </a:lnTo>
                  <a:lnTo>
                    <a:pt x="1513840" y="118440"/>
                  </a:lnTo>
                  <a:lnTo>
                    <a:pt x="1523047" y="163918"/>
                  </a:lnTo>
                  <a:lnTo>
                    <a:pt x="1523060" y="1896821"/>
                  </a:lnTo>
                  <a:lnTo>
                    <a:pt x="1523060" y="49682"/>
                  </a:lnTo>
                  <a:lnTo>
                    <a:pt x="1488617" y="22428"/>
                  </a:lnTo>
                  <a:lnTo>
                    <a:pt x="1449438" y="5880"/>
                  </a:lnTo>
                  <a:lnTo>
                    <a:pt x="1405877" y="0"/>
                  </a:lnTo>
                  <a:lnTo>
                    <a:pt x="164007" y="0"/>
                  </a:lnTo>
                  <a:lnTo>
                    <a:pt x="120446" y="5867"/>
                  </a:lnTo>
                  <a:lnTo>
                    <a:pt x="81292" y="22415"/>
                  </a:lnTo>
                  <a:lnTo>
                    <a:pt x="48082" y="48069"/>
                  </a:lnTo>
                  <a:lnTo>
                    <a:pt x="22440" y="81229"/>
                  </a:lnTo>
                  <a:lnTo>
                    <a:pt x="5867" y="120396"/>
                  </a:lnTo>
                  <a:lnTo>
                    <a:pt x="0" y="163918"/>
                  </a:lnTo>
                  <a:lnTo>
                    <a:pt x="0" y="1896821"/>
                  </a:lnTo>
                  <a:lnTo>
                    <a:pt x="5867" y="1940356"/>
                  </a:lnTo>
                  <a:lnTo>
                    <a:pt x="22415" y="1979498"/>
                  </a:lnTo>
                  <a:lnTo>
                    <a:pt x="48082" y="2012670"/>
                  </a:lnTo>
                  <a:lnTo>
                    <a:pt x="81292" y="2038324"/>
                  </a:lnTo>
                  <a:lnTo>
                    <a:pt x="120446" y="2054872"/>
                  </a:lnTo>
                  <a:lnTo>
                    <a:pt x="164007" y="2060727"/>
                  </a:lnTo>
                  <a:lnTo>
                    <a:pt x="1405877" y="2060727"/>
                  </a:lnTo>
                  <a:lnTo>
                    <a:pt x="1449438" y="2054872"/>
                  </a:lnTo>
                  <a:lnTo>
                    <a:pt x="1488617" y="2038324"/>
                  </a:lnTo>
                  <a:lnTo>
                    <a:pt x="1520190" y="2013940"/>
                  </a:lnTo>
                  <a:lnTo>
                    <a:pt x="1547507" y="1979498"/>
                  </a:lnTo>
                  <a:lnTo>
                    <a:pt x="1564055" y="1940356"/>
                  </a:lnTo>
                  <a:lnTo>
                    <a:pt x="1569935" y="1896821"/>
                  </a:lnTo>
                  <a:lnTo>
                    <a:pt x="1569935" y="163918"/>
                  </a:lnTo>
                  <a:close/>
                </a:path>
              </a:pathLst>
            </a:custGeom>
            <a:solidFill>
              <a:srgbClr val="042D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16970" y="2759913"/>
              <a:ext cx="249135" cy="24909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16970" y="3074543"/>
              <a:ext cx="249135" cy="24903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16970" y="3389109"/>
              <a:ext cx="249135" cy="249047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4817071" y="2371051"/>
              <a:ext cx="366395" cy="323850"/>
            </a:xfrm>
            <a:custGeom>
              <a:avLst/>
              <a:gdLst/>
              <a:ahLst/>
              <a:cxnLst/>
              <a:rect l="l" t="t" r="r" b="b"/>
              <a:pathLst>
                <a:path w="366395" h="323850">
                  <a:moveTo>
                    <a:pt x="274288" y="104749"/>
                  </a:moveTo>
                  <a:lnTo>
                    <a:pt x="205231" y="104749"/>
                  </a:lnTo>
                  <a:lnTo>
                    <a:pt x="234516" y="77364"/>
                  </a:lnTo>
                  <a:lnTo>
                    <a:pt x="265026" y="51298"/>
                  </a:lnTo>
                  <a:lnTo>
                    <a:pt x="296818" y="26647"/>
                  </a:lnTo>
                  <a:lnTo>
                    <a:pt x="329945" y="3505"/>
                  </a:lnTo>
                  <a:lnTo>
                    <a:pt x="338555" y="0"/>
                  </a:lnTo>
                  <a:lnTo>
                    <a:pt x="347532" y="73"/>
                  </a:lnTo>
                  <a:lnTo>
                    <a:pt x="355827" y="3523"/>
                  </a:lnTo>
                  <a:lnTo>
                    <a:pt x="362394" y="10147"/>
                  </a:lnTo>
                  <a:lnTo>
                    <a:pt x="365863" y="18777"/>
                  </a:lnTo>
                  <a:lnTo>
                    <a:pt x="365763" y="27748"/>
                  </a:lnTo>
                  <a:lnTo>
                    <a:pt x="362305" y="36031"/>
                  </a:lnTo>
                  <a:lnTo>
                    <a:pt x="355701" y="42596"/>
                  </a:lnTo>
                  <a:lnTo>
                    <a:pt x="323411" y="65102"/>
                  </a:lnTo>
                  <a:lnTo>
                    <a:pt x="292460" y="89125"/>
                  </a:lnTo>
                  <a:lnTo>
                    <a:pt x="274288" y="104749"/>
                  </a:lnTo>
                  <a:close/>
                </a:path>
                <a:path w="366395" h="323850">
                  <a:moveTo>
                    <a:pt x="201533" y="102070"/>
                  </a:moveTo>
                  <a:lnTo>
                    <a:pt x="47078" y="102070"/>
                  </a:lnTo>
                  <a:lnTo>
                    <a:pt x="64042" y="90513"/>
                  </a:lnTo>
                  <a:lnTo>
                    <a:pt x="82767" y="81767"/>
                  </a:lnTo>
                  <a:lnTo>
                    <a:pt x="103009" y="76229"/>
                  </a:lnTo>
                  <a:lnTo>
                    <a:pt x="124523" y="74295"/>
                  </a:lnTo>
                  <a:lnTo>
                    <a:pt x="147106" y="76425"/>
                  </a:lnTo>
                  <a:lnTo>
                    <a:pt x="168297" y="82512"/>
                  </a:lnTo>
                  <a:lnTo>
                    <a:pt x="187777" y="92104"/>
                  </a:lnTo>
                  <a:lnTo>
                    <a:pt x="201533" y="102070"/>
                  </a:lnTo>
                  <a:close/>
                </a:path>
                <a:path w="366395" h="323850">
                  <a:moveTo>
                    <a:pt x="124561" y="323329"/>
                  </a:moveTo>
                  <a:lnTo>
                    <a:pt x="76113" y="313529"/>
                  </a:lnTo>
                  <a:lnTo>
                    <a:pt x="36515" y="286820"/>
                  </a:lnTo>
                  <a:lnTo>
                    <a:pt x="9800" y="247238"/>
                  </a:lnTo>
                  <a:lnTo>
                    <a:pt x="0" y="198818"/>
                  </a:lnTo>
                  <a:lnTo>
                    <a:pt x="1145" y="182462"/>
                  </a:lnTo>
                  <a:lnTo>
                    <a:pt x="4438" y="166789"/>
                  </a:lnTo>
                  <a:lnTo>
                    <a:pt x="9665" y="151888"/>
                  </a:lnTo>
                  <a:lnTo>
                    <a:pt x="16611" y="137846"/>
                  </a:lnTo>
                  <a:lnTo>
                    <a:pt x="13093" y="133477"/>
                  </a:lnTo>
                  <a:lnTo>
                    <a:pt x="8822" y="125204"/>
                  </a:lnTo>
                  <a:lnTo>
                    <a:pt x="8067" y="116262"/>
                  </a:lnTo>
                  <a:lnTo>
                    <a:pt x="10718" y="107692"/>
                  </a:lnTo>
                  <a:lnTo>
                    <a:pt x="16662" y="100533"/>
                  </a:lnTo>
                  <a:lnTo>
                    <a:pt x="24131" y="96574"/>
                  </a:lnTo>
                  <a:lnTo>
                    <a:pt x="32189" y="95610"/>
                  </a:lnTo>
                  <a:lnTo>
                    <a:pt x="40088" y="97492"/>
                  </a:lnTo>
                  <a:lnTo>
                    <a:pt x="47078" y="102070"/>
                  </a:lnTo>
                  <a:lnTo>
                    <a:pt x="201533" y="102070"/>
                  </a:lnTo>
                  <a:lnTo>
                    <a:pt x="205231" y="104749"/>
                  </a:lnTo>
                  <a:lnTo>
                    <a:pt x="274288" y="104749"/>
                  </a:lnTo>
                  <a:lnTo>
                    <a:pt x="262831" y="114601"/>
                  </a:lnTo>
                  <a:lnTo>
                    <a:pt x="256011" y="121069"/>
                  </a:lnTo>
                  <a:lnTo>
                    <a:pt x="124561" y="121069"/>
                  </a:lnTo>
                  <a:lnTo>
                    <a:pt x="111284" y="122249"/>
                  </a:lnTo>
                  <a:lnTo>
                    <a:pt x="98840" y="125598"/>
                  </a:lnTo>
                  <a:lnTo>
                    <a:pt x="87281" y="130911"/>
                  </a:lnTo>
                  <a:lnTo>
                    <a:pt x="76796" y="137947"/>
                  </a:lnTo>
                  <a:lnTo>
                    <a:pt x="109790" y="178968"/>
                  </a:lnTo>
                  <a:lnTo>
                    <a:pt x="49707" y="178968"/>
                  </a:lnTo>
                  <a:lnTo>
                    <a:pt x="47967" y="185318"/>
                  </a:lnTo>
                  <a:lnTo>
                    <a:pt x="46783" y="191821"/>
                  </a:lnTo>
                  <a:lnTo>
                    <a:pt x="46784" y="198818"/>
                  </a:lnTo>
                  <a:lnTo>
                    <a:pt x="52894" y="228989"/>
                  </a:lnTo>
                  <a:lnTo>
                    <a:pt x="69575" y="253684"/>
                  </a:lnTo>
                  <a:lnTo>
                    <a:pt x="94292" y="270343"/>
                  </a:lnTo>
                  <a:lnTo>
                    <a:pt x="124523" y="276453"/>
                  </a:lnTo>
                  <a:lnTo>
                    <a:pt x="219599" y="276453"/>
                  </a:lnTo>
                  <a:lnTo>
                    <a:pt x="212599" y="286820"/>
                  </a:lnTo>
                  <a:lnTo>
                    <a:pt x="172996" y="313529"/>
                  </a:lnTo>
                  <a:lnTo>
                    <a:pt x="124561" y="323329"/>
                  </a:lnTo>
                  <a:close/>
                </a:path>
                <a:path w="366395" h="323850">
                  <a:moveTo>
                    <a:pt x="184261" y="196228"/>
                  </a:moveTo>
                  <a:lnTo>
                    <a:pt x="123672" y="196228"/>
                  </a:lnTo>
                  <a:lnTo>
                    <a:pt x="135367" y="181225"/>
                  </a:lnTo>
                  <a:lnTo>
                    <a:pt x="147429" y="166548"/>
                  </a:lnTo>
                  <a:lnTo>
                    <a:pt x="159818" y="152176"/>
                  </a:lnTo>
                  <a:lnTo>
                    <a:pt x="172491" y="138087"/>
                  </a:lnTo>
                  <a:lnTo>
                    <a:pt x="161932" y="130992"/>
                  </a:lnTo>
                  <a:lnTo>
                    <a:pt x="150312" y="125635"/>
                  </a:lnTo>
                  <a:lnTo>
                    <a:pt x="137799" y="122249"/>
                  </a:lnTo>
                  <a:lnTo>
                    <a:pt x="124561" y="121069"/>
                  </a:lnTo>
                  <a:lnTo>
                    <a:pt x="256011" y="121069"/>
                  </a:lnTo>
                  <a:lnTo>
                    <a:pt x="234505" y="141465"/>
                  </a:lnTo>
                  <a:lnTo>
                    <a:pt x="240600" y="154763"/>
                  </a:lnTo>
                  <a:lnTo>
                    <a:pt x="245206" y="168799"/>
                  </a:lnTo>
                  <a:lnTo>
                    <a:pt x="247180" y="178765"/>
                  </a:lnTo>
                  <a:lnTo>
                    <a:pt x="199377" y="178765"/>
                  </a:lnTo>
                  <a:lnTo>
                    <a:pt x="184834" y="195537"/>
                  </a:lnTo>
                  <a:lnTo>
                    <a:pt x="184261" y="196228"/>
                  </a:lnTo>
                  <a:close/>
                </a:path>
                <a:path w="366395" h="323850">
                  <a:moveTo>
                    <a:pt x="219599" y="276453"/>
                  </a:moveTo>
                  <a:lnTo>
                    <a:pt x="124523" y="276453"/>
                  </a:lnTo>
                  <a:lnTo>
                    <a:pt x="154752" y="270343"/>
                  </a:lnTo>
                  <a:lnTo>
                    <a:pt x="179465" y="253684"/>
                  </a:lnTo>
                  <a:lnTo>
                    <a:pt x="196141" y="228989"/>
                  </a:lnTo>
                  <a:lnTo>
                    <a:pt x="202249" y="198818"/>
                  </a:lnTo>
                  <a:lnTo>
                    <a:pt x="202260" y="191821"/>
                  </a:lnTo>
                  <a:lnTo>
                    <a:pt x="200964" y="185166"/>
                  </a:lnTo>
                  <a:lnTo>
                    <a:pt x="199377" y="178765"/>
                  </a:lnTo>
                  <a:lnTo>
                    <a:pt x="247180" y="178765"/>
                  </a:lnTo>
                  <a:lnTo>
                    <a:pt x="248119" y="183506"/>
                  </a:lnTo>
                  <a:lnTo>
                    <a:pt x="249135" y="198818"/>
                  </a:lnTo>
                  <a:lnTo>
                    <a:pt x="239327" y="247238"/>
                  </a:lnTo>
                  <a:lnTo>
                    <a:pt x="219599" y="276453"/>
                  </a:lnTo>
                  <a:close/>
                </a:path>
                <a:path w="366395" h="323850">
                  <a:moveTo>
                    <a:pt x="125310" y="258051"/>
                  </a:moveTo>
                  <a:lnTo>
                    <a:pt x="117424" y="258051"/>
                  </a:lnTo>
                  <a:lnTo>
                    <a:pt x="110731" y="254876"/>
                  </a:lnTo>
                  <a:lnTo>
                    <a:pt x="49707" y="178968"/>
                  </a:lnTo>
                  <a:lnTo>
                    <a:pt x="109790" y="178968"/>
                  </a:lnTo>
                  <a:lnTo>
                    <a:pt x="123672" y="196228"/>
                  </a:lnTo>
                  <a:lnTo>
                    <a:pt x="184261" y="196228"/>
                  </a:lnTo>
                  <a:lnTo>
                    <a:pt x="170654" y="212634"/>
                  </a:lnTo>
                  <a:lnTo>
                    <a:pt x="156920" y="230148"/>
                  </a:lnTo>
                  <a:lnTo>
                    <a:pt x="143713" y="248171"/>
                  </a:lnTo>
                  <a:lnTo>
                    <a:pt x="139496" y="254178"/>
                  </a:lnTo>
                  <a:lnTo>
                    <a:pt x="132651" y="257848"/>
                  </a:lnTo>
                  <a:lnTo>
                    <a:pt x="125310" y="258051"/>
                  </a:lnTo>
                  <a:close/>
                </a:path>
              </a:pathLst>
            </a:custGeom>
            <a:solidFill>
              <a:srgbClr val="042D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/>
          <p:nvPr/>
        </p:nvSpPr>
        <p:spPr>
          <a:xfrm>
            <a:off x="7280071" y="2225471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5260" y="44551"/>
                </a:moveTo>
                <a:lnTo>
                  <a:pt x="19303" y="44551"/>
                </a:lnTo>
                <a:lnTo>
                  <a:pt x="16471" y="44005"/>
                </a:lnTo>
                <a:lnTo>
                  <a:pt x="0" y="25260"/>
                </a:lnTo>
                <a:lnTo>
                  <a:pt x="0" y="19303"/>
                </a:lnTo>
                <a:lnTo>
                  <a:pt x="19303" y="0"/>
                </a:lnTo>
                <a:lnTo>
                  <a:pt x="25260" y="0"/>
                </a:lnTo>
                <a:lnTo>
                  <a:pt x="44551" y="19303"/>
                </a:lnTo>
                <a:lnTo>
                  <a:pt x="44551" y="25260"/>
                </a:lnTo>
                <a:lnTo>
                  <a:pt x="25260" y="445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7391379" y="1606055"/>
            <a:ext cx="2380615" cy="120205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8270" algn="ctr">
              <a:lnSpc>
                <a:spcPct val="100000"/>
              </a:lnSpc>
              <a:spcBef>
                <a:spcPts val="660"/>
              </a:spcBef>
            </a:pPr>
            <a:r>
              <a:rPr sz="1850" b="1" spc="10" dirty="0">
                <a:solidFill>
                  <a:srgbClr val="042D61"/>
                </a:solidFill>
                <a:latin typeface="Arial"/>
                <a:cs typeface="Arial"/>
              </a:rPr>
              <a:t>Post</a:t>
            </a:r>
            <a:r>
              <a:rPr sz="1850" b="1" spc="-70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1850" b="1" spc="-40" dirty="0">
                <a:solidFill>
                  <a:srgbClr val="042D61"/>
                </a:solidFill>
                <a:latin typeface="Arial"/>
                <a:cs typeface="Arial"/>
              </a:rPr>
              <a:t>VWEX</a:t>
            </a:r>
            <a:endParaRPr sz="1850">
              <a:latin typeface="Arial"/>
              <a:cs typeface="Arial"/>
            </a:endParaRPr>
          </a:p>
          <a:p>
            <a:pPr marL="128270" algn="ctr">
              <a:lnSpc>
                <a:spcPct val="100000"/>
              </a:lnSpc>
              <a:spcBef>
                <a:spcPts val="305"/>
              </a:spcBef>
            </a:pPr>
            <a:r>
              <a:rPr sz="900" b="1" spc="15" dirty="0">
                <a:solidFill>
                  <a:srgbClr val="042D61"/>
                </a:solidFill>
                <a:latin typeface="Arial"/>
                <a:cs typeface="Arial"/>
              </a:rPr>
              <a:t>(3-4</a:t>
            </a:r>
            <a:r>
              <a:rPr sz="900" b="1" spc="-3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45" dirty="0">
                <a:solidFill>
                  <a:srgbClr val="042D61"/>
                </a:solidFill>
                <a:latin typeface="Arial"/>
                <a:cs typeface="Arial"/>
              </a:rPr>
              <a:t>weeks</a:t>
            </a:r>
            <a:r>
              <a:rPr sz="900" b="1" spc="-30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50" dirty="0">
                <a:solidFill>
                  <a:srgbClr val="042D61"/>
                </a:solidFill>
                <a:latin typeface="Arial"/>
                <a:cs typeface="Arial"/>
              </a:rPr>
              <a:t>later)</a:t>
            </a:r>
            <a:endParaRPr sz="90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195"/>
              </a:spcBef>
            </a:pPr>
            <a:r>
              <a:rPr sz="900" spc="30" dirty="0">
                <a:latin typeface="Arial Unicode MS"/>
                <a:cs typeface="Arial Unicode MS"/>
              </a:rPr>
              <a:t>Follow</a:t>
            </a:r>
            <a:r>
              <a:rPr sz="900" spc="-20" dirty="0">
                <a:latin typeface="Arial Unicode MS"/>
                <a:cs typeface="Arial Unicode MS"/>
              </a:rPr>
              <a:t> </a:t>
            </a:r>
            <a:r>
              <a:rPr sz="900" spc="70" dirty="0">
                <a:latin typeface="Arial Unicode MS"/>
                <a:cs typeface="Arial Unicode MS"/>
              </a:rPr>
              <a:t>up</a:t>
            </a:r>
            <a:r>
              <a:rPr sz="900" spc="-20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with</a:t>
            </a:r>
            <a:r>
              <a:rPr sz="900" spc="-2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students.</a:t>
            </a:r>
            <a:endParaRPr sz="900">
              <a:latin typeface="Arial Unicode MS"/>
              <a:cs typeface="Arial Unicode MS"/>
            </a:endParaRPr>
          </a:p>
          <a:p>
            <a:pPr marL="12700" marR="5080" algn="just">
              <a:lnSpc>
                <a:spcPct val="117800"/>
              </a:lnSpc>
            </a:pPr>
            <a:r>
              <a:rPr sz="900" spc="45" dirty="0">
                <a:latin typeface="Arial Unicode MS"/>
                <a:cs typeface="Arial Unicode MS"/>
              </a:rPr>
              <a:t>Further </a:t>
            </a:r>
            <a:r>
              <a:rPr sz="900" spc="50" dirty="0">
                <a:latin typeface="Arial Unicode MS"/>
                <a:cs typeface="Arial Unicode MS"/>
              </a:rPr>
              <a:t>communication </a:t>
            </a:r>
            <a:r>
              <a:rPr sz="900" spc="55" dirty="0">
                <a:latin typeface="Arial Unicode MS"/>
                <a:cs typeface="Arial Unicode MS"/>
              </a:rPr>
              <a:t>about </a:t>
            </a:r>
            <a:r>
              <a:rPr sz="900" spc="25" dirty="0">
                <a:latin typeface="Arial Unicode MS"/>
                <a:cs typeface="Arial Unicode MS"/>
              </a:rPr>
              <a:t>careers </a:t>
            </a:r>
            <a:r>
              <a:rPr sz="900" spc="50" dirty="0">
                <a:latin typeface="Arial Unicode MS"/>
                <a:cs typeface="Arial Unicode MS"/>
              </a:rPr>
              <a:t>and </a:t>
            </a:r>
            <a:r>
              <a:rPr sz="900" spc="-24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opportunities </a:t>
            </a:r>
            <a:r>
              <a:rPr sz="900" spc="45" dirty="0">
                <a:latin typeface="Arial Unicode MS"/>
                <a:cs typeface="Arial Unicode MS"/>
              </a:rPr>
              <a:t>depending </a:t>
            </a:r>
            <a:r>
              <a:rPr sz="900" spc="65" dirty="0">
                <a:latin typeface="Arial Unicode MS"/>
                <a:cs typeface="Arial Unicode MS"/>
              </a:rPr>
              <a:t>on </a:t>
            </a:r>
            <a:r>
              <a:rPr sz="900" spc="35" dirty="0">
                <a:latin typeface="Arial Unicode MS"/>
                <a:cs typeface="Arial Unicode MS"/>
              </a:rPr>
              <a:t>audience </a:t>
            </a:r>
            <a:r>
              <a:rPr sz="900" spc="50" dirty="0">
                <a:latin typeface="Arial Unicode MS"/>
                <a:cs typeface="Arial Unicode MS"/>
              </a:rPr>
              <a:t>and </a:t>
            </a:r>
            <a:r>
              <a:rPr sz="900" spc="-23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programmes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offered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by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your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organisation.</a:t>
            </a:r>
            <a:endParaRPr sz="900">
              <a:latin typeface="Arial Unicode MS"/>
              <a:cs typeface="Arial Unicode M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280071" y="2387003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5260" y="44551"/>
                </a:moveTo>
                <a:lnTo>
                  <a:pt x="19303" y="44551"/>
                </a:lnTo>
                <a:lnTo>
                  <a:pt x="16471" y="43954"/>
                </a:lnTo>
                <a:lnTo>
                  <a:pt x="0" y="25209"/>
                </a:lnTo>
                <a:lnTo>
                  <a:pt x="0" y="19304"/>
                </a:lnTo>
                <a:lnTo>
                  <a:pt x="19303" y="0"/>
                </a:lnTo>
                <a:lnTo>
                  <a:pt x="25260" y="0"/>
                </a:lnTo>
                <a:lnTo>
                  <a:pt x="28079" y="546"/>
                </a:lnTo>
                <a:lnTo>
                  <a:pt x="33540" y="2832"/>
                </a:lnTo>
                <a:lnTo>
                  <a:pt x="35915" y="4419"/>
                </a:lnTo>
                <a:lnTo>
                  <a:pt x="38011" y="6502"/>
                </a:lnTo>
                <a:lnTo>
                  <a:pt x="40144" y="8585"/>
                </a:lnTo>
                <a:lnTo>
                  <a:pt x="41732" y="11010"/>
                </a:lnTo>
                <a:lnTo>
                  <a:pt x="44005" y="16471"/>
                </a:lnTo>
                <a:lnTo>
                  <a:pt x="44551" y="19304"/>
                </a:lnTo>
                <a:lnTo>
                  <a:pt x="44551" y="25209"/>
                </a:lnTo>
                <a:lnTo>
                  <a:pt x="44005" y="28079"/>
                </a:lnTo>
                <a:lnTo>
                  <a:pt x="41732" y="33540"/>
                </a:lnTo>
                <a:lnTo>
                  <a:pt x="40144" y="35915"/>
                </a:lnTo>
                <a:lnTo>
                  <a:pt x="38011" y="37998"/>
                </a:lnTo>
                <a:lnTo>
                  <a:pt x="35915" y="40081"/>
                </a:lnTo>
                <a:lnTo>
                  <a:pt x="33540" y="41719"/>
                </a:lnTo>
                <a:lnTo>
                  <a:pt x="30810" y="42862"/>
                </a:lnTo>
                <a:lnTo>
                  <a:pt x="28079" y="43954"/>
                </a:lnTo>
                <a:lnTo>
                  <a:pt x="25260" y="445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xfrm>
            <a:off x="1332802" y="1111790"/>
            <a:ext cx="1676400" cy="3105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40" dirty="0">
                <a:latin typeface="Arial"/>
                <a:cs typeface="Arial"/>
              </a:rPr>
              <a:t>VWEX</a:t>
            </a:r>
            <a:r>
              <a:rPr spc="-70" dirty="0">
                <a:latin typeface="Arial"/>
                <a:cs typeface="Arial"/>
              </a:rPr>
              <a:t> </a:t>
            </a:r>
            <a:r>
              <a:rPr spc="45" dirty="0">
                <a:latin typeface="Arial"/>
                <a:cs typeface="Arial"/>
              </a:rPr>
              <a:t>Plan</a:t>
            </a:r>
            <a:r>
              <a:rPr spc="-70" dirty="0">
                <a:latin typeface="Arial"/>
                <a:cs typeface="Arial"/>
              </a:rPr>
              <a:t> </a:t>
            </a:r>
            <a:r>
              <a:rPr b="0" spc="15" dirty="0">
                <a:latin typeface="Arial Unicode MS"/>
                <a:cs typeface="Arial Unicode MS"/>
              </a:rPr>
              <a:t>1.6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8244776" y="5414911"/>
            <a:ext cx="2181225" cy="823594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42240" marR="74295" algn="just">
              <a:lnSpc>
                <a:spcPct val="117800"/>
              </a:lnSpc>
              <a:spcBef>
                <a:spcPts val="325"/>
              </a:spcBef>
            </a:pPr>
            <a:r>
              <a:rPr sz="900" b="1" spc="15" dirty="0">
                <a:solidFill>
                  <a:srgbClr val="FFFFFF"/>
                </a:solidFill>
                <a:latin typeface="Tahoma"/>
                <a:cs typeface="Tahoma"/>
              </a:rPr>
              <a:t>All participants </a:t>
            </a:r>
            <a:r>
              <a:rPr sz="900" b="1" spc="10" dirty="0">
                <a:solidFill>
                  <a:srgbClr val="FFFFFF"/>
                </a:solidFill>
                <a:latin typeface="Tahoma"/>
                <a:cs typeface="Tahoma"/>
              </a:rPr>
              <a:t>registered </a:t>
            </a:r>
            <a:r>
              <a:rPr sz="900" b="1" spc="25" dirty="0">
                <a:solidFill>
                  <a:srgbClr val="FFFFFF"/>
                </a:solidFill>
                <a:latin typeface="Tahoma"/>
                <a:cs typeface="Tahoma"/>
              </a:rPr>
              <a:t>to </a:t>
            </a:r>
            <a:r>
              <a:rPr sz="900" b="1" spc="10" dirty="0">
                <a:solidFill>
                  <a:srgbClr val="FFFFFF"/>
                </a:solidFill>
                <a:latin typeface="Tahoma"/>
                <a:cs typeface="Tahoma"/>
              </a:rPr>
              <a:t>use </a:t>
            </a:r>
            <a:r>
              <a:rPr sz="900" b="1" spc="-2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b="1" spc="15" dirty="0">
                <a:solidFill>
                  <a:srgbClr val="FFFFFF"/>
                </a:solidFill>
                <a:latin typeface="Tahoma"/>
                <a:cs typeface="Tahoma"/>
              </a:rPr>
              <a:t>chosen</a:t>
            </a:r>
            <a:r>
              <a:rPr sz="9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b="1" spc="20" dirty="0">
                <a:solidFill>
                  <a:srgbClr val="FFFFFF"/>
                </a:solidFill>
                <a:latin typeface="Tahoma"/>
                <a:cs typeface="Tahoma"/>
              </a:rPr>
              <a:t>platform</a:t>
            </a:r>
            <a:r>
              <a:rPr sz="9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b="1" spc="30" dirty="0">
                <a:solidFill>
                  <a:srgbClr val="FFFFFF"/>
                </a:solidFill>
                <a:latin typeface="Tahoma"/>
                <a:cs typeface="Tahoma"/>
              </a:rPr>
              <a:t>and</a:t>
            </a:r>
            <a:r>
              <a:rPr sz="9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b="1" spc="15" dirty="0">
                <a:solidFill>
                  <a:srgbClr val="FFFFFF"/>
                </a:solidFill>
                <a:latin typeface="Tahoma"/>
                <a:cs typeface="Tahoma"/>
              </a:rPr>
              <a:t>have</a:t>
            </a:r>
            <a:r>
              <a:rPr sz="9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b="1" spc="15" dirty="0">
                <a:solidFill>
                  <a:srgbClr val="FFFFFF"/>
                </a:solidFill>
                <a:latin typeface="Tahoma"/>
                <a:cs typeface="Tahoma"/>
              </a:rPr>
              <a:t>tested </a:t>
            </a:r>
            <a:r>
              <a:rPr sz="900" b="1" spc="-2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b="1" spc="5" dirty="0">
                <a:solidFill>
                  <a:srgbClr val="FFFFFF"/>
                </a:solidFill>
                <a:latin typeface="Tahoma"/>
                <a:cs typeface="Tahoma"/>
              </a:rPr>
              <a:t>it.</a:t>
            </a:r>
            <a:endParaRPr sz="900">
              <a:latin typeface="Tahoma"/>
              <a:cs typeface="Tahoma"/>
            </a:endParaRPr>
          </a:p>
          <a:p>
            <a:pPr marL="142240" algn="just">
              <a:lnSpc>
                <a:spcPct val="100000"/>
              </a:lnSpc>
              <a:spcBef>
                <a:spcPts val="195"/>
              </a:spcBef>
            </a:pPr>
            <a:r>
              <a:rPr sz="900" b="1" spc="15" dirty="0">
                <a:solidFill>
                  <a:srgbClr val="FFFFFF"/>
                </a:solidFill>
                <a:latin typeface="Tahoma"/>
                <a:cs typeface="Tahoma"/>
              </a:rPr>
              <a:t>All</a:t>
            </a:r>
            <a:r>
              <a:rPr sz="9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b="1" spc="20" dirty="0">
                <a:solidFill>
                  <a:srgbClr val="FFFFFF"/>
                </a:solidFill>
                <a:latin typeface="Tahoma"/>
                <a:cs typeface="Tahoma"/>
              </a:rPr>
              <a:t>required</a:t>
            </a:r>
            <a:r>
              <a:rPr sz="900" b="1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b="1" spc="20" dirty="0">
                <a:solidFill>
                  <a:srgbClr val="FFFFFF"/>
                </a:solidFill>
                <a:latin typeface="Tahoma"/>
                <a:cs typeface="Tahoma"/>
              </a:rPr>
              <a:t>forms</a:t>
            </a:r>
            <a:r>
              <a:rPr sz="900" b="1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b="1" spc="20" dirty="0">
                <a:solidFill>
                  <a:srgbClr val="FFFFFF"/>
                </a:solidFill>
                <a:latin typeface="Tahoma"/>
                <a:cs typeface="Tahoma"/>
              </a:rPr>
              <a:t>returned.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1331E3E-0A5D-4E2E-B03C-DA390069DF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484" y="121964"/>
            <a:ext cx="9723963" cy="89619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873F1F8-A7DB-41F0-AF45-FADCCAAA56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0223" y="6720953"/>
            <a:ext cx="2712955" cy="84741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70724"/>
            <a:ext cx="9681210" cy="403225"/>
          </a:xfrm>
          <a:custGeom>
            <a:avLst/>
            <a:gdLst/>
            <a:ahLst/>
            <a:cxnLst/>
            <a:rect l="l" t="t" r="r" b="b"/>
            <a:pathLst>
              <a:path w="9681210" h="403225">
                <a:moveTo>
                  <a:pt x="9681019" y="402831"/>
                </a:moveTo>
                <a:lnTo>
                  <a:pt x="0" y="402831"/>
                </a:lnTo>
                <a:lnTo>
                  <a:pt x="0" y="0"/>
                </a:lnTo>
                <a:lnTo>
                  <a:pt x="9681019" y="0"/>
                </a:lnTo>
                <a:lnTo>
                  <a:pt x="9681019" y="402831"/>
                </a:lnTo>
                <a:close/>
              </a:path>
            </a:pathLst>
          </a:custGeom>
          <a:solidFill>
            <a:srgbClr val="64BAB5">
              <a:alpha val="5569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24303" y="2493568"/>
            <a:ext cx="723900" cy="720725"/>
          </a:xfrm>
          <a:custGeom>
            <a:avLst/>
            <a:gdLst/>
            <a:ahLst/>
            <a:cxnLst/>
            <a:rect l="l" t="t" r="r" b="b"/>
            <a:pathLst>
              <a:path w="723900" h="720725">
                <a:moveTo>
                  <a:pt x="673900" y="509790"/>
                </a:moveTo>
                <a:lnTo>
                  <a:pt x="668540" y="504710"/>
                </a:lnTo>
                <a:lnTo>
                  <a:pt x="655294" y="504710"/>
                </a:lnTo>
                <a:lnTo>
                  <a:pt x="649884" y="509790"/>
                </a:lnTo>
                <a:lnTo>
                  <a:pt x="649884" y="599960"/>
                </a:lnTo>
                <a:lnTo>
                  <a:pt x="649884" y="624090"/>
                </a:lnTo>
                <a:lnTo>
                  <a:pt x="649884" y="648220"/>
                </a:lnTo>
                <a:lnTo>
                  <a:pt x="649884" y="672350"/>
                </a:lnTo>
                <a:lnTo>
                  <a:pt x="649884" y="696480"/>
                </a:lnTo>
                <a:lnTo>
                  <a:pt x="625868" y="696480"/>
                </a:lnTo>
                <a:lnTo>
                  <a:pt x="625868" y="672350"/>
                </a:lnTo>
                <a:lnTo>
                  <a:pt x="649884" y="672350"/>
                </a:lnTo>
                <a:lnTo>
                  <a:pt x="649884" y="648220"/>
                </a:lnTo>
                <a:lnTo>
                  <a:pt x="625868" y="648220"/>
                </a:lnTo>
                <a:lnTo>
                  <a:pt x="625868" y="624090"/>
                </a:lnTo>
                <a:lnTo>
                  <a:pt x="649884" y="624090"/>
                </a:lnTo>
                <a:lnTo>
                  <a:pt x="649884" y="599960"/>
                </a:lnTo>
                <a:lnTo>
                  <a:pt x="625868" y="599960"/>
                </a:lnTo>
                <a:lnTo>
                  <a:pt x="625868" y="480580"/>
                </a:lnTo>
                <a:lnTo>
                  <a:pt x="625868" y="461530"/>
                </a:lnTo>
                <a:lnTo>
                  <a:pt x="620471" y="456450"/>
                </a:lnTo>
                <a:lnTo>
                  <a:pt x="463156" y="456450"/>
                </a:lnTo>
                <a:lnTo>
                  <a:pt x="457796" y="461530"/>
                </a:lnTo>
                <a:lnTo>
                  <a:pt x="457796" y="570750"/>
                </a:lnTo>
                <a:lnTo>
                  <a:pt x="463156" y="575830"/>
                </a:lnTo>
                <a:lnTo>
                  <a:pt x="476402" y="575830"/>
                </a:lnTo>
                <a:lnTo>
                  <a:pt x="481812" y="570750"/>
                </a:lnTo>
                <a:lnTo>
                  <a:pt x="481812" y="480580"/>
                </a:lnTo>
                <a:lnTo>
                  <a:pt x="601865" y="480580"/>
                </a:lnTo>
                <a:lnTo>
                  <a:pt x="601865" y="599960"/>
                </a:lnTo>
                <a:lnTo>
                  <a:pt x="571258" y="599960"/>
                </a:lnTo>
                <a:lnTo>
                  <a:pt x="565848" y="606310"/>
                </a:lnTo>
                <a:lnTo>
                  <a:pt x="565848" y="619010"/>
                </a:lnTo>
                <a:lnTo>
                  <a:pt x="571258" y="624090"/>
                </a:lnTo>
                <a:lnTo>
                  <a:pt x="601865" y="624090"/>
                </a:lnTo>
                <a:lnTo>
                  <a:pt x="601865" y="696480"/>
                </a:lnTo>
                <a:lnTo>
                  <a:pt x="433781" y="696480"/>
                </a:lnTo>
                <a:lnTo>
                  <a:pt x="433781" y="672350"/>
                </a:lnTo>
                <a:lnTo>
                  <a:pt x="476402" y="672350"/>
                </a:lnTo>
                <a:lnTo>
                  <a:pt x="481812" y="667270"/>
                </a:lnTo>
                <a:lnTo>
                  <a:pt x="481812" y="653300"/>
                </a:lnTo>
                <a:lnTo>
                  <a:pt x="476402" y="648220"/>
                </a:lnTo>
                <a:lnTo>
                  <a:pt x="409778" y="648220"/>
                </a:lnTo>
                <a:lnTo>
                  <a:pt x="409778" y="672350"/>
                </a:lnTo>
                <a:lnTo>
                  <a:pt x="409778" y="696480"/>
                </a:lnTo>
                <a:lnTo>
                  <a:pt x="361708" y="696480"/>
                </a:lnTo>
                <a:lnTo>
                  <a:pt x="361708" y="672350"/>
                </a:lnTo>
                <a:lnTo>
                  <a:pt x="409778" y="672350"/>
                </a:lnTo>
                <a:lnTo>
                  <a:pt x="409778" y="648220"/>
                </a:lnTo>
                <a:lnTo>
                  <a:pt x="409778" y="624090"/>
                </a:lnTo>
                <a:lnTo>
                  <a:pt x="476402" y="624090"/>
                </a:lnTo>
                <a:lnTo>
                  <a:pt x="481812" y="619010"/>
                </a:lnTo>
                <a:lnTo>
                  <a:pt x="481812" y="606310"/>
                </a:lnTo>
                <a:lnTo>
                  <a:pt x="476402" y="599960"/>
                </a:lnTo>
                <a:lnTo>
                  <a:pt x="385711" y="599960"/>
                </a:lnTo>
                <a:lnTo>
                  <a:pt x="385711" y="624090"/>
                </a:lnTo>
                <a:lnTo>
                  <a:pt x="385711" y="648220"/>
                </a:lnTo>
                <a:lnTo>
                  <a:pt x="337693" y="648220"/>
                </a:lnTo>
                <a:lnTo>
                  <a:pt x="337693" y="672350"/>
                </a:lnTo>
                <a:lnTo>
                  <a:pt x="337693" y="696480"/>
                </a:lnTo>
                <a:lnTo>
                  <a:pt x="289674" y="696480"/>
                </a:lnTo>
                <a:lnTo>
                  <a:pt x="289674" y="672350"/>
                </a:lnTo>
                <a:lnTo>
                  <a:pt x="337693" y="672350"/>
                </a:lnTo>
                <a:lnTo>
                  <a:pt x="337693" y="648220"/>
                </a:lnTo>
                <a:lnTo>
                  <a:pt x="337693" y="624090"/>
                </a:lnTo>
                <a:lnTo>
                  <a:pt x="385711" y="624090"/>
                </a:lnTo>
                <a:lnTo>
                  <a:pt x="385711" y="599960"/>
                </a:lnTo>
                <a:lnTo>
                  <a:pt x="325691" y="599960"/>
                </a:lnTo>
                <a:lnTo>
                  <a:pt x="325691" y="551700"/>
                </a:lnTo>
                <a:lnTo>
                  <a:pt x="373710" y="551700"/>
                </a:lnTo>
                <a:lnTo>
                  <a:pt x="392417" y="549160"/>
                </a:lnTo>
                <a:lnTo>
                  <a:pt x="407695" y="537730"/>
                </a:lnTo>
                <a:lnTo>
                  <a:pt x="417995" y="522490"/>
                </a:lnTo>
                <a:lnTo>
                  <a:pt x="421779" y="504710"/>
                </a:lnTo>
                <a:lnTo>
                  <a:pt x="421779" y="456450"/>
                </a:lnTo>
                <a:lnTo>
                  <a:pt x="420839" y="450100"/>
                </a:lnTo>
                <a:lnTo>
                  <a:pt x="420090" y="445020"/>
                </a:lnTo>
                <a:lnTo>
                  <a:pt x="415366" y="436130"/>
                </a:lnTo>
                <a:lnTo>
                  <a:pt x="408152" y="428510"/>
                </a:lnTo>
                <a:lnTo>
                  <a:pt x="398957" y="423430"/>
                </a:lnTo>
                <a:lnTo>
                  <a:pt x="400050" y="420890"/>
                </a:lnTo>
                <a:lnTo>
                  <a:pt x="401739" y="419620"/>
                </a:lnTo>
                <a:lnTo>
                  <a:pt x="403771" y="419620"/>
                </a:lnTo>
                <a:lnTo>
                  <a:pt x="415429" y="418350"/>
                </a:lnTo>
                <a:lnTo>
                  <a:pt x="424967" y="412000"/>
                </a:lnTo>
                <a:lnTo>
                  <a:pt x="431406" y="401840"/>
                </a:lnTo>
                <a:lnTo>
                  <a:pt x="433781" y="390410"/>
                </a:lnTo>
                <a:lnTo>
                  <a:pt x="433781" y="384060"/>
                </a:lnTo>
                <a:lnTo>
                  <a:pt x="462114" y="384060"/>
                </a:lnTo>
                <a:lnTo>
                  <a:pt x="466077" y="381520"/>
                </a:lnTo>
                <a:lnTo>
                  <a:pt x="468261" y="377710"/>
                </a:lnTo>
                <a:lnTo>
                  <a:pt x="470344" y="373900"/>
                </a:lnTo>
                <a:lnTo>
                  <a:pt x="470293" y="370090"/>
                </a:lnTo>
                <a:lnTo>
                  <a:pt x="464172" y="359930"/>
                </a:lnTo>
                <a:lnTo>
                  <a:pt x="449643" y="335800"/>
                </a:lnTo>
                <a:lnTo>
                  <a:pt x="436562" y="314083"/>
                </a:lnTo>
                <a:lnTo>
                  <a:pt x="436562" y="359930"/>
                </a:lnTo>
                <a:lnTo>
                  <a:pt x="406946" y="359930"/>
                </a:lnTo>
                <a:lnTo>
                  <a:pt x="421779" y="335800"/>
                </a:lnTo>
                <a:lnTo>
                  <a:pt x="436562" y="359930"/>
                </a:lnTo>
                <a:lnTo>
                  <a:pt x="436562" y="314083"/>
                </a:lnTo>
                <a:lnTo>
                  <a:pt x="432054" y="306590"/>
                </a:lnTo>
                <a:lnTo>
                  <a:pt x="427736" y="298970"/>
                </a:lnTo>
                <a:lnTo>
                  <a:pt x="415823" y="298970"/>
                </a:lnTo>
                <a:lnTo>
                  <a:pt x="411505" y="306590"/>
                </a:lnTo>
                <a:lnTo>
                  <a:pt x="373214" y="370090"/>
                </a:lnTo>
                <a:lnTo>
                  <a:pt x="373164" y="373900"/>
                </a:lnTo>
                <a:lnTo>
                  <a:pt x="377431" y="381520"/>
                </a:lnTo>
                <a:lnTo>
                  <a:pt x="381444" y="384060"/>
                </a:lnTo>
                <a:lnTo>
                  <a:pt x="409778" y="384060"/>
                </a:lnTo>
                <a:lnTo>
                  <a:pt x="409778" y="392950"/>
                </a:lnTo>
                <a:lnTo>
                  <a:pt x="407098" y="396760"/>
                </a:lnTo>
                <a:lnTo>
                  <a:pt x="403771" y="396760"/>
                </a:lnTo>
                <a:lnTo>
                  <a:pt x="397764" y="397471"/>
                </a:lnTo>
                <a:lnTo>
                  <a:pt x="397764" y="453910"/>
                </a:lnTo>
                <a:lnTo>
                  <a:pt x="397764" y="504710"/>
                </a:lnTo>
                <a:lnTo>
                  <a:pt x="395859" y="513600"/>
                </a:lnTo>
                <a:lnTo>
                  <a:pt x="390702" y="521220"/>
                </a:lnTo>
                <a:lnTo>
                  <a:pt x="383044" y="526300"/>
                </a:lnTo>
                <a:lnTo>
                  <a:pt x="373710" y="528840"/>
                </a:lnTo>
                <a:lnTo>
                  <a:pt x="313677" y="528840"/>
                </a:lnTo>
                <a:lnTo>
                  <a:pt x="313677" y="624090"/>
                </a:lnTo>
                <a:lnTo>
                  <a:pt x="313677" y="648220"/>
                </a:lnTo>
                <a:lnTo>
                  <a:pt x="265658" y="648220"/>
                </a:lnTo>
                <a:lnTo>
                  <a:pt x="265658" y="672350"/>
                </a:lnTo>
                <a:lnTo>
                  <a:pt x="265658" y="696480"/>
                </a:lnTo>
                <a:lnTo>
                  <a:pt x="217639" y="696480"/>
                </a:lnTo>
                <a:lnTo>
                  <a:pt x="217639" y="672350"/>
                </a:lnTo>
                <a:lnTo>
                  <a:pt x="265658" y="672350"/>
                </a:lnTo>
                <a:lnTo>
                  <a:pt x="265658" y="648220"/>
                </a:lnTo>
                <a:lnTo>
                  <a:pt x="265658" y="624090"/>
                </a:lnTo>
                <a:lnTo>
                  <a:pt x="313677" y="624090"/>
                </a:lnTo>
                <a:lnTo>
                  <a:pt x="313677" y="528840"/>
                </a:lnTo>
                <a:lnTo>
                  <a:pt x="307086" y="528840"/>
                </a:lnTo>
                <a:lnTo>
                  <a:pt x="301675" y="533920"/>
                </a:lnTo>
                <a:lnTo>
                  <a:pt x="301675" y="599960"/>
                </a:lnTo>
                <a:lnTo>
                  <a:pt x="289674" y="599960"/>
                </a:lnTo>
                <a:lnTo>
                  <a:pt x="289674" y="558050"/>
                </a:lnTo>
                <a:lnTo>
                  <a:pt x="284264" y="551700"/>
                </a:lnTo>
                <a:lnTo>
                  <a:pt x="265658" y="551700"/>
                </a:lnTo>
                <a:lnTo>
                  <a:pt x="265658" y="575830"/>
                </a:lnTo>
                <a:lnTo>
                  <a:pt x="265658" y="599960"/>
                </a:lnTo>
                <a:lnTo>
                  <a:pt x="241642" y="599960"/>
                </a:lnTo>
                <a:lnTo>
                  <a:pt x="241642" y="624090"/>
                </a:lnTo>
                <a:lnTo>
                  <a:pt x="241642" y="648220"/>
                </a:lnTo>
                <a:lnTo>
                  <a:pt x="193624" y="648220"/>
                </a:lnTo>
                <a:lnTo>
                  <a:pt x="193624" y="672350"/>
                </a:lnTo>
                <a:lnTo>
                  <a:pt x="193624" y="696480"/>
                </a:lnTo>
                <a:lnTo>
                  <a:pt x="145605" y="696480"/>
                </a:lnTo>
                <a:lnTo>
                  <a:pt x="145605" y="672350"/>
                </a:lnTo>
                <a:lnTo>
                  <a:pt x="193624" y="672350"/>
                </a:lnTo>
                <a:lnTo>
                  <a:pt x="193624" y="648220"/>
                </a:lnTo>
                <a:lnTo>
                  <a:pt x="193624" y="624090"/>
                </a:lnTo>
                <a:lnTo>
                  <a:pt x="241642" y="624090"/>
                </a:lnTo>
                <a:lnTo>
                  <a:pt x="241642" y="599960"/>
                </a:lnTo>
                <a:lnTo>
                  <a:pt x="217639" y="599960"/>
                </a:lnTo>
                <a:lnTo>
                  <a:pt x="217639" y="575830"/>
                </a:lnTo>
                <a:lnTo>
                  <a:pt x="265658" y="575830"/>
                </a:lnTo>
                <a:lnTo>
                  <a:pt x="265658" y="551700"/>
                </a:lnTo>
                <a:lnTo>
                  <a:pt x="193624" y="551700"/>
                </a:lnTo>
                <a:lnTo>
                  <a:pt x="193624" y="575830"/>
                </a:lnTo>
                <a:lnTo>
                  <a:pt x="193624" y="599960"/>
                </a:lnTo>
                <a:lnTo>
                  <a:pt x="169621" y="599960"/>
                </a:lnTo>
                <a:lnTo>
                  <a:pt x="169621" y="624090"/>
                </a:lnTo>
                <a:lnTo>
                  <a:pt x="169621" y="648220"/>
                </a:lnTo>
                <a:lnTo>
                  <a:pt x="121589" y="648220"/>
                </a:lnTo>
                <a:lnTo>
                  <a:pt x="121589" y="672350"/>
                </a:lnTo>
                <a:lnTo>
                  <a:pt x="121589" y="696480"/>
                </a:lnTo>
                <a:lnTo>
                  <a:pt x="73571" y="696480"/>
                </a:lnTo>
                <a:lnTo>
                  <a:pt x="73571" y="672350"/>
                </a:lnTo>
                <a:lnTo>
                  <a:pt x="121589" y="672350"/>
                </a:lnTo>
                <a:lnTo>
                  <a:pt x="121589" y="648220"/>
                </a:lnTo>
                <a:lnTo>
                  <a:pt x="121589" y="624090"/>
                </a:lnTo>
                <a:lnTo>
                  <a:pt x="169621" y="624090"/>
                </a:lnTo>
                <a:lnTo>
                  <a:pt x="169621" y="599960"/>
                </a:lnTo>
                <a:lnTo>
                  <a:pt x="145605" y="599960"/>
                </a:lnTo>
                <a:lnTo>
                  <a:pt x="145605" y="575830"/>
                </a:lnTo>
                <a:lnTo>
                  <a:pt x="193624" y="575830"/>
                </a:lnTo>
                <a:lnTo>
                  <a:pt x="193624" y="551700"/>
                </a:lnTo>
                <a:lnTo>
                  <a:pt x="181622" y="551700"/>
                </a:lnTo>
                <a:lnTo>
                  <a:pt x="181622" y="540270"/>
                </a:lnTo>
                <a:lnTo>
                  <a:pt x="184442" y="526300"/>
                </a:lnTo>
                <a:lnTo>
                  <a:pt x="192163" y="514870"/>
                </a:lnTo>
                <a:lnTo>
                  <a:pt x="203606" y="507250"/>
                </a:lnTo>
                <a:lnTo>
                  <a:pt x="217639" y="504710"/>
                </a:lnTo>
                <a:lnTo>
                  <a:pt x="220459" y="518680"/>
                </a:lnTo>
                <a:lnTo>
                  <a:pt x="228180" y="530110"/>
                </a:lnTo>
                <a:lnTo>
                  <a:pt x="239623" y="537730"/>
                </a:lnTo>
                <a:lnTo>
                  <a:pt x="253657" y="540270"/>
                </a:lnTo>
                <a:lnTo>
                  <a:pt x="267665" y="537730"/>
                </a:lnTo>
                <a:lnTo>
                  <a:pt x="279120" y="530110"/>
                </a:lnTo>
                <a:lnTo>
                  <a:pt x="286842" y="518680"/>
                </a:lnTo>
                <a:lnTo>
                  <a:pt x="287350" y="516140"/>
                </a:lnTo>
                <a:lnTo>
                  <a:pt x="289674" y="504710"/>
                </a:lnTo>
                <a:lnTo>
                  <a:pt x="368350" y="504710"/>
                </a:lnTo>
                <a:lnTo>
                  <a:pt x="370484" y="502170"/>
                </a:lnTo>
                <a:lnTo>
                  <a:pt x="373710" y="498360"/>
                </a:lnTo>
                <a:lnTo>
                  <a:pt x="373710" y="480580"/>
                </a:lnTo>
                <a:lnTo>
                  <a:pt x="373710" y="453910"/>
                </a:lnTo>
                <a:lnTo>
                  <a:pt x="374548" y="452640"/>
                </a:lnTo>
                <a:lnTo>
                  <a:pt x="375539" y="450100"/>
                </a:lnTo>
                <a:lnTo>
                  <a:pt x="377672" y="453910"/>
                </a:lnTo>
                <a:lnTo>
                  <a:pt x="381342" y="456450"/>
                </a:lnTo>
                <a:lnTo>
                  <a:pt x="390131" y="456450"/>
                </a:lnTo>
                <a:lnTo>
                  <a:pt x="393801" y="453910"/>
                </a:lnTo>
                <a:lnTo>
                  <a:pt x="395935" y="450100"/>
                </a:lnTo>
                <a:lnTo>
                  <a:pt x="396925" y="452640"/>
                </a:lnTo>
                <a:lnTo>
                  <a:pt x="397764" y="453910"/>
                </a:lnTo>
                <a:lnTo>
                  <a:pt x="397764" y="397471"/>
                </a:lnTo>
                <a:lnTo>
                  <a:pt x="392988" y="398030"/>
                </a:lnTo>
                <a:lnTo>
                  <a:pt x="383959" y="404380"/>
                </a:lnTo>
                <a:lnTo>
                  <a:pt x="377431" y="412000"/>
                </a:lnTo>
                <a:lnTo>
                  <a:pt x="374103" y="422160"/>
                </a:lnTo>
                <a:lnTo>
                  <a:pt x="364324" y="427240"/>
                </a:lnTo>
                <a:lnTo>
                  <a:pt x="356590" y="434860"/>
                </a:lnTo>
                <a:lnTo>
                  <a:pt x="351510" y="445020"/>
                </a:lnTo>
                <a:lnTo>
                  <a:pt x="349694" y="456450"/>
                </a:lnTo>
                <a:lnTo>
                  <a:pt x="349694" y="480580"/>
                </a:lnTo>
                <a:lnTo>
                  <a:pt x="295033" y="480580"/>
                </a:lnTo>
                <a:lnTo>
                  <a:pt x="299148" y="472960"/>
                </a:lnTo>
                <a:lnTo>
                  <a:pt x="301675" y="465340"/>
                </a:lnTo>
                <a:lnTo>
                  <a:pt x="301675" y="432320"/>
                </a:lnTo>
                <a:lnTo>
                  <a:pt x="308317" y="432320"/>
                </a:lnTo>
                <a:lnTo>
                  <a:pt x="313677" y="427240"/>
                </a:lnTo>
                <a:lnTo>
                  <a:pt x="313677" y="408190"/>
                </a:lnTo>
                <a:lnTo>
                  <a:pt x="310019" y="387870"/>
                </a:lnTo>
                <a:lnTo>
                  <a:pt x="302094" y="373900"/>
                </a:lnTo>
                <a:lnTo>
                  <a:pt x="299935" y="370090"/>
                </a:lnTo>
                <a:lnTo>
                  <a:pt x="289674" y="361543"/>
                </a:lnTo>
                <a:lnTo>
                  <a:pt x="289674" y="408190"/>
                </a:lnTo>
                <a:lnTo>
                  <a:pt x="277660" y="408190"/>
                </a:lnTo>
                <a:lnTo>
                  <a:pt x="277660" y="432320"/>
                </a:lnTo>
                <a:lnTo>
                  <a:pt x="277660" y="456450"/>
                </a:lnTo>
                <a:lnTo>
                  <a:pt x="275767" y="465340"/>
                </a:lnTo>
                <a:lnTo>
                  <a:pt x="270624" y="472960"/>
                </a:lnTo>
                <a:lnTo>
                  <a:pt x="265658" y="476275"/>
                </a:lnTo>
                <a:lnTo>
                  <a:pt x="265658" y="502170"/>
                </a:lnTo>
                <a:lnTo>
                  <a:pt x="265658" y="511060"/>
                </a:lnTo>
                <a:lnTo>
                  <a:pt x="260248" y="516140"/>
                </a:lnTo>
                <a:lnTo>
                  <a:pt x="247053" y="516140"/>
                </a:lnTo>
                <a:lnTo>
                  <a:pt x="241642" y="511060"/>
                </a:lnTo>
                <a:lnTo>
                  <a:pt x="241642" y="504710"/>
                </a:lnTo>
                <a:lnTo>
                  <a:pt x="241642" y="502170"/>
                </a:lnTo>
                <a:lnTo>
                  <a:pt x="249491" y="504710"/>
                </a:lnTo>
                <a:lnTo>
                  <a:pt x="257822" y="504710"/>
                </a:lnTo>
                <a:lnTo>
                  <a:pt x="261835" y="503440"/>
                </a:lnTo>
                <a:lnTo>
                  <a:pt x="265658" y="502170"/>
                </a:lnTo>
                <a:lnTo>
                  <a:pt x="265658" y="476275"/>
                </a:lnTo>
                <a:lnTo>
                  <a:pt x="262991" y="478040"/>
                </a:lnTo>
                <a:lnTo>
                  <a:pt x="253657" y="480580"/>
                </a:lnTo>
                <a:lnTo>
                  <a:pt x="244309" y="478040"/>
                </a:lnTo>
                <a:lnTo>
                  <a:pt x="236677" y="472960"/>
                </a:lnTo>
                <a:lnTo>
                  <a:pt x="231521" y="465340"/>
                </a:lnTo>
                <a:lnTo>
                  <a:pt x="229641" y="456450"/>
                </a:lnTo>
                <a:lnTo>
                  <a:pt x="229641" y="432320"/>
                </a:lnTo>
                <a:lnTo>
                  <a:pt x="277660" y="432320"/>
                </a:lnTo>
                <a:lnTo>
                  <a:pt x="277660" y="408190"/>
                </a:lnTo>
                <a:lnTo>
                  <a:pt x="217639" y="408190"/>
                </a:lnTo>
                <a:lnTo>
                  <a:pt x="219430" y="396760"/>
                </a:lnTo>
                <a:lnTo>
                  <a:pt x="224409" y="387870"/>
                </a:lnTo>
                <a:lnTo>
                  <a:pt x="232003" y="378980"/>
                </a:lnTo>
                <a:lnTo>
                  <a:pt x="241642" y="373900"/>
                </a:lnTo>
                <a:lnTo>
                  <a:pt x="241642" y="390410"/>
                </a:lnTo>
                <a:lnTo>
                  <a:pt x="247053" y="396760"/>
                </a:lnTo>
                <a:lnTo>
                  <a:pt x="260248" y="396760"/>
                </a:lnTo>
                <a:lnTo>
                  <a:pt x="265658" y="390410"/>
                </a:lnTo>
                <a:lnTo>
                  <a:pt x="265658" y="373900"/>
                </a:lnTo>
                <a:lnTo>
                  <a:pt x="275285" y="378980"/>
                </a:lnTo>
                <a:lnTo>
                  <a:pt x="282892" y="387870"/>
                </a:lnTo>
                <a:lnTo>
                  <a:pt x="287870" y="396760"/>
                </a:lnTo>
                <a:lnTo>
                  <a:pt x="289674" y="408190"/>
                </a:lnTo>
                <a:lnTo>
                  <a:pt x="289674" y="361543"/>
                </a:lnTo>
                <a:lnTo>
                  <a:pt x="284708" y="357390"/>
                </a:lnTo>
                <a:lnTo>
                  <a:pt x="265658" y="349770"/>
                </a:lnTo>
                <a:lnTo>
                  <a:pt x="265658" y="342150"/>
                </a:lnTo>
                <a:lnTo>
                  <a:pt x="260248" y="335800"/>
                </a:lnTo>
                <a:lnTo>
                  <a:pt x="247053" y="335800"/>
                </a:lnTo>
                <a:lnTo>
                  <a:pt x="241642" y="342150"/>
                </a:lnTo>
                <a:lnTo>
                  <a:pt x="241642" y="349770"/>
                </a:lnTo>
                <a:lnTo>
                  <a:pt x="222580" y="357390"/>
                </a:lnTo>
                <a:lnTo>
                  <a:pt x="207365" y="370090"/>
                </a:lnTo>
                <a:lnTo>
                  <a:pt x="197269" y="387870"/>
                </a:lnTo>
                <a:lnTo>
                  <a:pt x="193624" y="408190"/>
                </a:lnTo>
                <a:lnTo>
                  <a:pt x="193624" y="427240"/>
                </a:lnTo>
                <a:lnTo>
                  <a:pt x="199034" y="432320"/>
                </a:lnTo>
                <a:lnTo>
                  <a:pt x="205638" y="432320"/>
                </a:lnTo>
                <a:lnTo>
                  <a:pt x="205638" y="456450"/>
                </a:lnTo>
                <a:lnTo>
                  <a:pt x="206108" y="462800"/>
                </a:lnTo>
                <a:lnTo>
                  <a:pt x="207479" y="469150"/>
                </a:lnTo>
                <a:lnTo>
                  <a:pt x="209664" y="475500"/>
                </a:lnTo>
                <a:lnTo>
                  <a:pt x="212572" y="480580"/>
                </a:lnTo>
                <a:lnTo>
                  <a:pt x="191046" y="486930"/>
                </a:lnTo>
                <a:lnTo>
                  <a:pt x="173583" y="499630"/>
                </a:lnTo>
                <a:lnTo>
                  <a:pt x="161874" y="518680"/>
                </a:lnTo>
                <a:lnTo>
                  <a:pt x="157607" y="540270"/>
                </a:lnTo>
                <a:lnTo>
                  <a:pt x="157607" y="551700"/>
                </a:lnTo>
                <a:lnTo>
                  <a:pt x="102946" y="551700"/>
                </a:lnTo>
                <a:lnTo>
                  <a:pt x="97586" y="558050"/>
                </a:lnTo>
                <a:lnTo>
                  <a:pt x="97586" y="570750"/>
                </a:lnTo>
                <a:lnTo>
                  <a:pt x="102946" y="575830"/>
                </a:lnTo>
                <a:lnTo>
                  <a:pt x="121589" y="575830"/>
                </a:lnTo>
                <a:lnTo>
                  <a:pt x="121589" y="599960"/>
                </a:lnTo>
                <a:lnTo>
                  <a:pt x="97586" y="599960"/>
                </a:lnTo>
                <a:lnTo>
                  <a:pt x="97586" y="624090"/>
                </a:lnTo>
                <a:lnTo>
                  <a:pt x="97586" y="648220"/>
                </a:lnTo>
                <a:lnTo>
                  <a:pt x="73571" y="648220"/>
                </a:lnTo>
                <a:lnTo>
                  <a:pt x="73571" y="624090"/>
                </a:lnTo>
                <a:lnTo>
                  <a:pt x="97586" y="624090"/>
                </a:lnTo>
                <a:lnTo>
                  <a:pt x="97586" y="599960"/>
                </a:lnTo>
                <a:lnTo>
                  <a:pt x="73571" y="599960"/>
                </a:lnTo>
                <a:lnTo>
                  <a:pt x="73571" y="504710"/>
                </a:lnTo>
                <a:lnTo>
                  <a:pt x="116192" y="504710"/>
                </a:lnTo>
                <a:lnTo>
                  <a:pt x="121589" y="498360"/>
                </a:lnTo>
                <a:lnTo>
                  <a:pt x="121589" y="342150"/>
                </a:lnTo>
                <a:lnTo>
                  <a:pt x="116192" y="335800"/>
                </a:lnTo>
                <a:lnTo>
                  <a:pt x="97586" y="335800"/>
                </a:lnTo>
                <a:lnTo>
                  <a:pt x="97586" y="359930"/>
                </a:lnTo>
                <a:lnTo>
                  <a:pt x="97586" y="408190"/>
                </a:lnTo>
                <a:lnTo>
                  <a:pt x="97586" y="432320"/>
                </a:lnTo>
                <a:lnTo>
                  <a:pt x="97586" y="480580"/>
                </a:lnTo>
                <a:lnTo>
                  <a:pt x="73571" y="480580"/>
                </a:lnTo>
                <a:lnTo>
                  <a:pt x="73571" y="432320"/>
                </a:lnTo>
                <a:lnTo>
                  <a:pt x="97586" y="432320"/>
                </a:lnTo>
                <a:lnTo>
                  <a:pt x="97586" y="408190"/>
                </a:lnTo>
                <a:lnTo>
                  <a:pt x="73571" y="408190"/>
                </a:lnTo>
                <a:lnTo>
                  <a:pt x="73571" y="359930"/>
                </a:lnTo>
                <a:lnTo>
                  <a:pt x="97586" y="359930"/>
                </a:lnTo>
                <a:lnTo>
                  <a:pt x="97586" y="335800"/>
                </a:lnTo>
                <a:lnTo>
                  <a:pt x="73571" y="335800"/>
                </a:lnTo>
                <a:lnTo>
                  <a:pt x="73571" y="302780"/>
                </a:lnTo>
                <a:lnTo>
                  <a:pt x="68160" y="297700"/>
                </a:lnTo>
                <a:lnTo>
                  <a:pt x="54914" y="297700"/>
                </a:lnTo>
                <a:lnTo>
                  <a:pt x="49555" y="302780"/>
                </a:lnTo>
                <a:lnTo>
                  <a:pt x="49555" y="715530"/>
                </a:lnTo>
                <a:lnTo>
                  <a:pt x="54914" y="720610"/>
                </a:lnTo>
                <a:lnTo>
                  <a:pt x="668540" y="720610"/>
                </a:lnTo>
                <a:lnTo>
                  <a:pt x="673900" y="715530"/>
                </a:lnTo>
                <a:lnTo>
                  <a:pt x="673900" y="696480"/>
                </a:lnTo>
                <a:lnTo>
                  <a:pt x="673900" y="672350"/>
                </a:lnTo>
                <a:lnTo>
                  <a:pt x="673900" y="648220"/>
                </a:lnTo>
                <a:lnTo>
                  <a:pt x="673900" y="509790"/>
                </a:lnTo>
                <a:close/>
              </a:path>
              <a:path w="723900" h="720725">
                <a:moveTo>
                  <a:pt x="723455" y="228549"/>
                </a:moveTo>
                <a:lnTo>
                  <a:pt x="721525" y="221805"/>
                </a:lnTo>
                <a:lnTo>
                  <a:pt x="579043" y="133350"/>
                </a:lnTo>
                <a:lnTo>
                  <a:pt x="571601" y="135077"/>
                </a:lnTo>
                <a:lnTo>
                  <a:pt x="568134" y="140792"/>
                </a:lnTo>
                <a:lnTo>
                  <a:pt x="564603" y="146392"/>
                </a:lnTo>
                <a:lnTo>
                  <a:pt x="566343" y="153784"/>
                </a:lnTo>
                <a:lnTo>
                  <a:pt x="694334" y="233159"/>
                </a:lnTo>
                <a:lnTo>
                  <a:pt x="681088" y="259549"/>
                </a:lnTo>
                <a:lnTo>
                  <a:pt x="406717" y="86817"/>
                </a:lnTo>
                <a:lnTo>
                  <a:pt x="368109" y="62509"/>
                </a:lnTo>
                <a:lnTo>
                  <a:pt x="364236" y="60020"/>
                </a:lnTo>
                <a:lnTo>
                  <a:pt x="359219" y="60020"/>
                </a:lnTo>
                <a:lnTo>
                  <a:pt x="355358" y="62509"/>
                </a:lnTo>
                <a:lnTo>
                  <a:pt x="42367" y="259549"/>
                </a:lnTo>
                <a:lnTo>
                  <a:pt x="29121" y="233159"/>
                </a:lnTo>
                <a:lnTo>
                  <a:pt x="361708" y="26733"/>
                </a:lnTo>
                <a:lnTo>
                  <a:pt x="536829" y="135432"/>
                </a:lnTo>
                <a:lnTo>
                  <a:pt x="544220" y="133692"/>
                </a:lnTo>
                <a:lnTo>
                  <a:pt x="547687" y="128041"/>
                </a:lnTo>
                <a:lnTo>
                  <a:pt x="551205" y="122428"/>
                </a:lnTo>
                <a:lnTo>
                  <a:pt x="549478" y="115036"/>
                </a:lnTo>
                <a:lnTo>
                  <a:pt x="407212" y="26733"/>
                </a:lnTo>
                <a:lnTo>
                  <a:pt x="364185" y="0"/>
                </a:lnTo>
                <a:lnTo>
                  <a:pt x="359270" y="0"/>
                </a:lnTo>
                <a:lnTo>
                  <a:pt x="1930" y="221805"/>
                </a:lnTo>
                <a:lnTo>
                  <a:pt x="0" y="228549"/>
                </a:lnTo>
                <a:lnTo>
                  <a:pt x="2781" y="234149"/>
                </a:lnTo>
                <a:lnTo>
                  <a:pt x="26784" y="282168"/>
                </a:lnTo>
                <a:lnTo>
                  <a:pt x="28282" y="285203"/>
                </a:lnTo>
                <a:lnTo>
                  <a:pt x="31013" y="287439"/>
                </a:lnTo>
                <a:lnTo>
                  <a:pt x="34277" y="288378"/>
                </a:lnTo>
                <a:lnTo>
                  <a:pt x="37503" y="289267"/>
                </a:lnTo>
                <a:lnTo>
                  <a:pt x="41033" y="288721"/>
                </a:lnTo>
                <a:lnTo>
                  <a:pt x="43903" y="286981"/>
                </a:lnTo>
                <a:lnTo>
                  <a:pt x="79133" y="264756"/>
                </a:lnTo>
                <a:lnTo>
                  <a:pt x="582371" y="264756"/>
                </a:lnTo>
                <a:lnTo>
                  <a:pt x="587616" y="259549"/>
                </a:lnTo>
                <a:lnTo>
                  <a:pt x="587768" y="259410"/>
                </a:lnTo>
                <a:lnTo>
                  <a:pt x="587768" y="246164"/>
                </a:lnTo>
                <a:lnTo>
                  <a:pt x="582371" y="240753"/>
                </a:lnTo>
                <a:lnTo>
                  <a:pt x="433781" y="240753"/>
                </a:lnTo>
                <a:lnTo>
                  <a:pt x="433781" y="216738"/>
                </a:lnTo>
                <a:lnTo>
                  <a:pt x="433781" y="192735"/>
                </a:lnTo>
                <a:lnTo>
                  <a:pt x="433781" y="168719"/>
                </a:lnTo>
                <a:lnTo>
                  <a:pt x="433781" y="150114"/>
                </a:lnTo>
                <a:lnTo>
                  <a:pt x="428383" y="144703"/>
                </a:lnTo>
                <a:lnTo>
                  <a:pt x="409778" y="144703"/>
                </a:lnTo>
                <a:lnTo>
                  <a:pt x="409778" y="168719"/>
                </a:lnTo>
                <a:lnTo>
                  <a:pt x="409778" y="192735"/>
                </a:lnTo>
                <a:lnTo>
                  <a:pt x="409778" y="216738"/>
                </a:lnTo>
                <a:lnTo>
                  <a:pt x="409778" y="240753"/>
                </a:lnTo>
                <a:lnTo>
                  <a:pt x="373710" y="240753"/>
                </a:lnTo>
                <a:lnTo>
                  <a:pt x="373710" y="216738"/>
                </a:lnTo>
                <a:lnTo>
                  <a:pt x="409778" y="216738"/>
                </a:lnTo>
                <a:lnTo>
                  <a:pt x="409778" y="192735"/>
                </a:lnTo>
                <a:lnTo>
                  <a:pt x="373710" y="192735"/>
                </a:lnTo>
                <a:lnTo>
                  <a:pt x="373710" y="168719"/>
                </a:lnTo>
                <a:lnTo>
                  <a:pt x="409778" y="168719"/>
                </a:lnTo>
                <a:lnTo>
                  <a:pt x="409778" y="144703"/>
                </a:lnTo>
                <a:lnTo>
                  <a:pt x="349694" y="144703"/>
                </a:lnTo>
                <a:lnTo>
                  <a:pt x="349694" y="168719"/>
                </a:lnTo>
                <a:lnTo>
                  <a:pt x="349694" y="192735"/>
                </a:lnTo>
                <a:lnTo>
                  <a:pt x="349694" y="216738"/>
                </a:lnTo>
                <a:lnTo>
                  <a:pt x="349694" y="240753"/>
                </a:lnTo>
                <a:lnTo>
                  <a:pt x="313677" y="240753"/>
                </a:lnTo>
                <a:lnTo>
                  <a:pt x="313677" y="216738"/>
                </a:lnTo>
                <a:lnTo>
                  <a:pt x="349694" y="216738"/>
                </a:lnTo>
                <a:lnTo>
                  <a:pt x="349694" y="192735"/>
                </a:lnTo>
                <a:lnTo>
                  <a:pt x="313677" y="192735"/>
                </a:lnTo>
                <a:lnTo>
                  <a:pt x="313677" y="168719"/>
                </a:lnTo>
                <a:lnTo>
                  <a:pt x="349694" y="168719"/>
                </a:lnTo>
                <a:lnTo>
                  <a:pt x="349694" y="144703"/>
                </a:lnTo>
                <a:lnTo>
                  <a:pt x="295084" y="144703"/>
                </a:lnTo>
                <a:lnTo>
                  <a:pt x="289674" y="150114"/>
                </a:lnTo>
                <a:lnTo>
                  <a:pt x="289674" y="240753"/>
                </a:lnTo>
                <a:lnTo>
                  <a:pt x="117284" y="240753"/>
                </a:lnTo>
                <a:lnTo>
                  <a:pt x="361708" y="86817"/>
                </a:lnTo>
                <a:lnTo>
                  <a:pt x="649884" y="268287"/>
                </a:lnTo>
                <a:lnTo>
                  <a:pt x="649884" y="475500"/>
                </a:lnTo>
                <a:lnTo>
                  <a:pt x="655294" y="480910"/>
                </a:lnTo>
                <a:lnTo>
                  <a:pt x="668540" y="480910"/>
                </a:lnTo>
                <a:lnTo>
                  <a:pt x="673900" y="475500"/>
                </a:lnTo>
                <a:lnTo>
                  <a:pt x="673900" y="283413"/>
                </a:lnTo>
                <a:lnTo>
                  <a:pt x="679551" y="286981"/>
                </a:lnTo>
                <a:lnTo>
                  <a:pt x="681482" y="288175"/>
                </a:lnTo>
                <a:lnTo>
                  <a:pt x="683666" y="288772"/>
                </a:lnTo>
                <a:lnTo>
                  <a:pt x="686993" y="288772"/>
                </a:lnTo>
                <a:lnTo>
                  <a:pt x="696048" y="283413"/>
                </a:lnTo>
                <a:lnTo>
                  <a:pt x="707974" y="259549"/>
                </a:lnTo>
                <a:lnTo>
                  <a:pt x="720674" y="234149"/>
                </a:lnTo>
                <a:lnTo>
                  <a:pt x="723455" y="228549"/>
                </a:lnTo>
                <a:close/>
              </a:path>
            </a:pathLst>
          </a:custGeom>
          <a:solidFill>
            <a:srgbClr val="042D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03706" y="2603296"/>
            <a:ext cx="729615" cy="629920"/>
          </a:xfrm>
          <a:custGeom>
            <a:avLst/>
            <a:gdLst/>
            <a:ahLst/>
            <a:cxnLst/>
            <a:rect l="l" t="t" r="r" b="b"/>
            <a:pathLst>
              <a:path w="729614" h="629919">
                <a:moveTo>
                  <a:pt x="607669" y="72631"/>
                </a:moveTo>
                <a:lnTo>
                  <a:pt x="605751" y="63220"/>
                </a:lnTo>
                <a:lnTo>
                  <a:pt x="600532" y="55524"/>
                </a:lnTo>
                <a:lnTo>
                  <a:pt x="592810" y="50342"/>
                </a:lnTo>
                <a:lnTo>
                  <a:pt x="583361" y="48425"/>
                </a:lnTo>
                <a:lnTo>
                  <a:pt x="583361" y="72631"/>
                </a:lnTo>
                <a:lnTo>
                  <a:pt x="583361" y="387299"/>
                </a:lnTo>
                <a:lnTo>
                  <a:pt x="455168" y="387299"/>
                </a:lnTo>
                <a:lnTo>
                  <a:pt x="458495" y="384771"/>
                </a:lnTo>
                <a:lnTo>
                  <a:pt x="469950" y="376097"/>
                </a:lnTo>
                <a:lnTo>
                  <a:pt x="492607" y="358940"/>
                </a:lnTo>
                <a:lnTo>
                  <a:pt x="521563" y="322110"/>
                </a:lnTo>
                <a:lnTo>
                  <a:pt x="524751" y="314680"/>
                </a:lnTo>
                <a:lnTo>
                  <a:pt x="535127" y="290512"/>
                </a:lnTo>
                <a:lnTo>
                  <a:pt x="540258" y="278549"/>
                </a:lnTo>
                <a:lnTo>
                  <a:pt x="545236" y="242100"/>
                </a:lnTo>
                <a:lnTo>
                  <a:pt x="546900" y="229997"/>
                </a:lnTo>
                <a:lnTo>
                  <a:pt x="545236" y="217893"/>
                </a:lnTo>
                <a:lnTo>
                  <a:pt x="540258" y="181444"/>
                </a:lnTo>
                <a:lnTo>
                  <a:pt x="535127" y="169468"/>
                </a:lnTo>
                <a:lnTo>
                  <a:pt x="524738" y="145262"/>
                </a:lnTo>
                <a:lnTo>
                  <a:pt x="521995" y="138887"/>
                </a:lnTo>
                <a:lnTo>
                  <a:pt x="521995" y="217893"/>
                </a:lnTo>
                <a:lnTo>
                  <a:pt x="521995" y="242100"/>
                </a:lnTo>
                <a:lnTo>
                  <a:pt x="520534" y="254660"/>
                </a:lnTo>
                <a:lnTo>
                  <a:pt x="518121" y="266928"/>
                </a:lnTo>
                <a:lnTo>
                  <a:pt x="514718" y="278993"/>
                </a:lnTo>
                <a:lnTo>
                  <a:pt x="510387" y="290512"/>
                </a:lnTo>
                <a:lnTo>
                  <a:pt x="497535" y="290512"/>
                </a:lnTo>
                <a:lnTo>
                  <a:pt x="497535" y="314680"/>
                </a:lnTo>
                <a:lnTo>
                  <a:pt x="482714" y="334187"/>
                </a:lnTo>
                <a:lnTo>
                  <a:pt x="465099" y="351142"/>
                </a:lnTo>
                <a:lnTo>
                  <a:pt x="445008" y="365226"/>
                </a:lnTo>
                <a:lnTo>
                  <a:pt x="422770" y="376097"/>
                </a:lnTo>
                <a:lnTo>
                  <a:pt x="431139" y="363131"/>
                </a:lnTo>
                <a:lnTo>
                  <a:pt x="438670" y="348500"/>
                </a:lnTo>
                <a:lnTo>
                  <a:pt x="445274" y="332308"/>
                </a:lnTo>
                <a:lnTo>
                  <a:pt x="450900" y="314680"/>
                </a:lnTo>
                <a:lnTo>
                  <a:pt x="497535" y="314680"/>
                </a:lnTo>
                <a:lnTo>
                  <a:pt x="497535" y="290512"/>
                </a:lnTo>
                <a:lnTo>
                  <a:pt x="456361" y="290512"/>
                </a:lnTo>
                <a:lnTo>
                  <a:pt x="458228" y="279133"/>
                </a:lnTo>
                <a:lnTo>
                  <a:pt x="459727" y="267258"/>
                </a:lnTo>
                <a:lnTo>
                  <a:pt x="460832" y="254914"/>
                </a:lnTo>
                <a:lnTo>
                  <a:pt x="461518" y="242100"/>
                </a:lnTo>
                <a:lnTo>
                  <a:pt x="521995" y="242100"/>
                </a:lnTo>
                <a:lnTo>
                  <a:pt x="521995" y="217893"/>
                </a:lnTo>
                <a:lnTo>
                  <a:pt x="461518" y="217893"/>
                </a:lnTo>
                <a:lnTo>
                  <a:pt x="460844" y="205346"/>
                </a:lnTo>
                <a:lnTo>
                  <a:pt x="459765" y="193078"/>
                </a:lnTo>
                <a:lnTo>
                  <a:pt x="458304" y="181444"/>
                </a:lnTo>
                <a:lnTo>
                  <a:pt x="456361" y="169468"/>
                </a:lnTo>
                <a:lnTo>
                  <a:pt x="510387" y="169468"/>
                </a:lnTo>
                <a:lnTo>
                  <a:pt x="514743" y="181102"/>
                </a:lnTo>
                <a:lnTo>
                  <a:pt x="518121" y="193078"/>
                </a:lnTo>
                <a:lnTo>
                  <a:pt x="520534" y="205346"/>
                </a:lnTo>
                <a:lnTo>
                  <a:pt x="521995" y="217893"/>
                </a:lnTo>
                <a:lnTo>
                  <a:pt x="521995" y="138887"/>
                </a:lnTo>
                <a:lnTo>
                  <a:pt x="521563" y="137871"/>
                </a:lnTo>
                <a:lnTo>
                  <a:pt x="497535" y="107289"/>
                </a:lnTo>
                <a:lnTo>
                  <a:pt x="497535" y="145262"/>
                </a:lnTo>
                <a:lnTo>
                  <a:pt x="450900" y="145262"/>
                </a:lnTo>
                <a:lnTo>
                  <a:pt x="445274" y="127635"/>
                </a:lnTo>
                <a:lnTo>
                  <a:pt x="438670" y="111455"/>
                </a:lnTo>
                <a:lnTo>
                  <a:pt x="437210" y="108623"/>
                </a:lnTo>
                <a:lnTo>
                  <a:pt x="437210" y="217893"/>
                </a:lnTo>
                <a:lnTo>
                  <a:pt x="437210" y="242100"/>
                </a:lnTo>
                <a:lnTo>
                  <a:pt x="436537" y="254660"/>
                </a:lnTo>
                <a:lnTo>
                  <a:pt x="435381" y="267258"/>
                </a:lnTo>
                <a:lnTo>
                  <a:pt x="433793" y="279133"/>
                </a:lnTo>
                <a:lnTo>
                  <a:pt x="431800" y="290512"/>
                </a:lnTo>
                <a:lnTo>
                  <a:pt x="425704" y="290512"/>
                </a:lnTo>
                <a:lnTo>
                  <a:pt x="425704" y="314680"/>
                </a:lnTo>
                <a:lnTo>
                  <a:pt x="415899" y="340347"/>
                </a:lnTo>
                <a:lnTo>
                  <a:pt x="404075" y="360895"/>
                </a:lnTo>
                <a:lnTo>
                  <a:pt x="390829" y="375869"/>
                </a:lnTo>
                <a:lnTo>
                  <a:pt x="376732" y="384771"/>
                </a:lnTo>
                <a:lnTo>
                  <a:pt x="376732" y="314680"/>
                </a:lnTo>
                <a:lnTo>
                  <a:pt x="425704" y="314680"/>
                </a:lnTo>
                <a:lnTo>
                  <a:pt x="425704" y="290512"/>
                </a:lnTo>
                <a:lnTo>
                  <a:pt x="376732" y="290512"/>
                </a:lnTo>
                <a:lnTo>
                  <a:pt x="376732" y="242100"/>
                </a:lnTo>
                <a:lnTo>
                  <a:pt x="437210" y="242100"/>
                </a:lnTo>
                <a:lnTo>
                  <a:pt x="437210" y="217893"/>
                </a:lnTo>
                <a:lnTo>
                  <a:pt x="376732" y="217893"/>
                </a:lnTo>
                <a:lnTo>
                  <a:pt x="376732" y="169468"/>
                </a:lnTo>
                <a:lnTo>
                  <a:pt x="431800" y="169468"/>
                </a:lnTo>
                <a:lnTo>
                  <a:pt x="433793" y="180835"/>
                </a:lnTo>
                <a:lnTo>
                  <a:pt x="435381" y="192697"/>
                </a:lnTo>
                <a:lnTo>
                  <a:pt x="436524" y="205066"/>
                </a:lnTo>
                <a:lnTo>
                  <a:pt x="437210" y="217893"/>
                </a:lnTo>
                <a:lnTo>
                  <a:pt x="437210" y="108623"/>
                </a:lnTo>
                <a:lnTo>
                  <a:pt x="431139" y="96812"/>
                </a:lnTo>
                <a:lnTo>
                  <a:pt x="425704" y="88392"/>
                </a:lnTo>
                <a:lnTo>
                  <a:pt x="425704" y="145262"/>
                </a:lnTo>
                <a:lnTo>
                  <a:pt x="376732" y="145262"/>
                </a:lnTo>
                <a:lnTo>
                  <a:pt x="376732" y="75209"/>
                </a:lnTo>
                <a:lnTo>
                  <a:pt x="390829" y="84112"/>
                </a:lnTo>
                <a:lnTo>
                  <a:pt x="404075" y="99060"/>
                </a:lnTo>
                <a:lnTo>
                  <a:pt x="415899" y="119608"/>
                </a:lnTo>
                <a:lnTo>
                  <a:pt x="425704" y="145262"/>
                </a:lnTo>
                <a:lnTo>
                  <a:pt x="425704" y="88392"/>
                </a:lnTo>
                <a:lnTo>
                  <a:pt x="465099" y="108826"/>
                </a:lnTo>
                <a:lnTo>
                  <a:pt x="497535" y="145262"/>
                </a:lnTo>
                <a:lnTo>
                  <a:pt x="497535" y="107289"/>
                </a:lnTo>
                <a:lnTo>
                  <a:pt x="492607" y="101015"/>
                </a:lnTo>
                <a:lnTo>
                  <a:pt x="469963" y="83845"/>
                </a:lnTo>
                <a:lnTo>
                  <a:pt x="458558" y="75209"/>
                </a:lnTo>
                <a:lnTo>
                  <a:pt x="455168" y="72631"/>
                </a:lnTo>
                <a:lnTo>
                  <a:pt x="583361" y="72631"/>
                </a:lnTo>
                <a:lnTo>
                  <a:pt x="583361" y="48425"/>
                </a:lnTo>
                <a:lnTo>
                  <a:pt x="352425" y="48425"/>
                </a:lnTo>
                <a:lnTo>
                  <a:pt x="352425" y="75209"/>
                </a:lnTo>
                <a:lnTo>
                  <a:pt x="352425" y="145262"/>
                </a:lnTo>
                <a:lnTo>
                  <a:pt x="352425" y="384771"/>
                </a:lnTo>
                <a:lnTo>
                  <a:pt x="338721" y="376097"/>
                </a:lnTo>
                <a:lnTo>
                  <a:pt x="338340" y="375869"/>
                </a:lnTo>
                <a:lnTo>
                  <a:pt x="325094" y="360895"/>
                </a:lnTo>
                <a:lnTo>
                  <a:pt x="313283" y="340347"/>
                </a:lnTo>
                <a:lnTo>
                  <a:pt x="306438" y="322364"/>
                </a:lnTo>
                <a:lnTo>
                  <a:pt x="306438" y="376097"/>
                </a:lnTo>
                <a:lnTo>
                  <a:pt x="284187" y="365226"/>
                </a:lnTo>
                <a:lnTo>
                  <a:pt x="264109" y="351142"/>
                </a:lnTo>
                <a:lnTo>
                  <a:pt x="246494" y="334187"/>
                </a:lnTo>
                <a:lnTo>
                  <a:pt x="231673" y="314680"/>
                </a:lnTo>
                <a:lnTo>
                  <a:pt x="278307" y="314680"/>
                </a:lnTo>
                <a:lnTo>
                  <a:pt x="283895" y="332308"/>
                </a:lnTo>
                <a:lnTo>
                  <a:pt x="290512" y="348500"/>
                </a:lnTo>
                <a:lnTo>
                  <a:pt x="298043" y="363131"/>
                </a:lnTo>
                <a:lnTo>
                  <a:pt x="306438" y="376097"/>
                </a:lnTo>
                <a:lnTo>
                  <a:pt x="306438" y="322364"/>
                </a:lnTo>
                <a:lnTo>
                  <a:pt x="303517" y="314680"/>
                </a:lnTo>
                <a:lnTo>
                  <a:pt x="352425" y="314680"/>
                </a:lnTo>
                <a:lnTo>
                  <a:pt x="352425" y="290512"/>
                </a:lnTo>
                <a:lnTo>
                  <a:pt x="297408" y="290512"/>
                </a:lnTo>
                <a:lnTo>
                  <a:pt x="295414" y="279133"/>
                </a:lnTo>
                <a:lnTo>
                  <a:pt x="293827" y="267258"/>
                </a:lnTo>
                <a:lnTo>
                  <a:pt x="292684" y="254914"/>
                </a:lnTo>
                <a:lnTo>
                  <a:pt x="291998" y="242100"/>
                </a:lnTo>
                <a:lnTo>
                  <a:pt x="352425" y="242100"/>
                </a:lnTo>
                <a:lnTo>
                  <a:pt x="352425" y="217893"/>
                </a:lnTo>
                <a:lnTo>
                  <a:pt x="291998" y="217893"/>
                </a:lnTo>
                <a:lnTo>
                  <a:pt x="292658" y="205346"/>
                </a:lnTo>
                <a:lnTo>
                  <a:pt x="293827" y="192697"/>
                </a:lnTo>
                <a:lnTo>
                  <a:pt x="295414" y="180835"/>
                </a:lnTo>
                <a:lnTo>
                  <a:pt x="297408" y="169468"/>
                </a:lnTo>
                <a:lnTo>
                  <a:pt x="352425" y="169468"/>
                </a:lnTo>
                <a:lnTo>
                  <a:pt x="352425" y="145262"/>
                </a:lnTo>
                <a:lnTo>
                  <a:pt x="303517" y="145262"/>
                </a:lnTo>
                <a:lnTo>
                  <a:pt x="313283" y="119608"/>
                </a:lnTo>
                <a:lnTo>
                  <a:pt x="325094" y="99060"/>
                </a:lnTo>
                <a:lnTo>
                  <a:pt x="338340" y="84112"/>
                </a:lnTo>
                <a:lnTo>
                  <a:pt x="338747" y="83845"/>
                </a:lnTo>
                <a:lnTo>
                  <a:pt x="352425" y="75209"/>
                </a:lnTo>
                <a:lnTo>
                  <a:pt x="352425" y="48425"/>
                </a:lnTo>
                <a:lnTo>
                  <a:pt x="306438" y="48425"/>
                </a:lnTo>
                <a:lnTo>
                  <a:pt x="306438" y="83845"/>
                </a:lnTo>
                <a:lnTo>
                  <a:pt x="298043" y="96812"/>
                </a:lnTo>
                <a:lnTo>
                  <a:pt x="290512" y="111455"/>
                </a:lnTo>
                <a:lnTo>
                  <a:pt x="283895" y="127635"/>
                </a:lnTo>
                <a:lnTo>
                  <a:pt x="278307" y="145262"/>
                </a:lnTo>
                <a:lnTo>
                  <a:pt x="272859" y="145262"/>
                </a:lnTo>
                <a:lnTo>
                  <a:pt x="272859" y="169468"/>
                </a:lnTo>
                <a:lnTo>
                  <a:pt x="272859" y="290512"/>
                </a:lnTo>
                <a:lnTo>
                  <a:pt x="218782" y="290512"/>
                </a:lnTo>
                <a:lnTo>
                  <a:pt x="214477" y="278993"/>
                </a:lnTo>
                <a:lnTo>
                  <a:pt x="211074" y="266928"/>
                </a:lnTo>
                <a:lnTo>
                  <a:pt x="208661" y="254660"/>
                </a:lnTo>
                <a:lnTo>
                  <a:pt x="207225" y="242100"/>
                </a:lnTo>
                <a:lnTo>
                  <a:pt x="267690" y="242100"/>
                </a:lnTo>
                <a:lnTo>
                  <a:pt x="268351" y="254660"/>
                </a:lnTo>
                <a:lnTo>
                  <a:pt x="269430" y="266928"/>
                </a:lnTo>
                <a:lnTo>
                  <a:pt x="270891" y="278549"/>
                </a:lnTo>
                <a:lnTo>
                  <a:pt x="272859" y="290512"/>
                </a:lnTo>
                <a:lnTo>
                  <a:pt x="272859" y="169468"/>
                </a:lnTo>
                <a:lnTo>
                  <a:pt x="270979" y="180835"/>
                </a:lnTo>
                <a:lnTo>
                  <a:pt x="269430" y="193078"/>
                </a:lnTo>
                <a:lnTo>
                  <a:pt x="268376" y="205066"/>
                </a:lnTo>
                <a:lnTo>
                  <a:pt x="267690" y="217893"/>
                </a:lnTo>
                <a:lnTo>
                  <a:pt x="207225" y="217893"/>
                </a:lnTo>
                <a:lnTo>
                  <a:pt x="208661" y="205346"/>
                </a:lnTo>
                <a:lnTo>
                  <a:pt x="211074" y="193078"/>
                </a:lnTo>
                <a:lnTo>
                  <a:pt x="214439" y="181102"/>
                </a:lnTo>
                <a:lnTo>
                  <a:pt x="218782" y="169468"/>
                </a:lnTo>
                <a:lnTo>
                  <a:pt x="272859" y="169468"/>
                </a:lnTo>
                <a:lnTo>
                  <a:pt x="272859" y="145262"/>
                </a:lnTo>
                <a:lnTo>
                  <a:pt x="231673" y="145262"/>
                </a:lnTo>
                <a:lnTo>
                  <a:pt x="246494" y="125780"/>
                </a:lnTo>
                <a:lnTo>
                  <a:pt x="264109" y="108826"/>
                </a:lnTo>
                <a:lnTo>
                  <a:pt x="284187" y="94742"/>
                </a:lnTo>
                <a:lnTo>
                  <a:pt x="306438" y="83845"/>
                </a:lnTo>
                <a:lnTo>
                  <a:pt x="306438" y="48425"/>
                </a:lnTo>
                <a:lnTo>
                  <a:pt x="273989" y="48425"/>
                </a:lnTo>
                <a:lnTo>
                  <a:pt x="273989" y="72631"/>
                </a:lnTo>
                <a:lnTo>
                  <a:pt x="236575" y="101015"/>
                </a:lnTo>
                <a:lnTo>
                  <a:pt x="207632" y="137871"/>
                </a:lnTo>
                <a:lnTo>
                  <a:pt x="188937" y="181444"/>
                </a:lnTo>
                <a:lnTo>
                  <a:pt x="182321" y="229997"/>
                </a:lnTo>
                <a:lnTo>
                  <a:pt x="188950" y="278549"/>
                </a:lnTo>
                <a:lnTo>
                  <a:pt x="207632" y="322110"/>
                </a:lnTo>
                <a:lnTo>
                  <a:pt x="236575" y="358940"/>
                </a:lnTo>
                <a:lnTo>
                  <a:pt x="273989" y="387299"/>
                </a:lnTo>
                <a:lnTo>
                  <a:pt x="145859" y="387299"/>
                </a:lnTo>
                <a:lnTo>
                  <a:pt x="145859" y="72631"/>
                </a:lnTo>
                <a:lnTo>
                  <a:pt x="273989" y="72631"/>
                </a:lnTo>
                <a:lnTo>
                  <a:pt x="273989" y="48425"/>
                </a:lnTo>
                <a:lnTo>
                  <a:pt x="145859" y="48425"/>
                </a:lnTo>
                <a:lnTo>
                  <a:pt x="136398" y="50342"/>
                </a:lnTo>
                <a:lnTo>
                  <a:pt x="128676" y="55524"/>
                </a:lnTo>
                <a:lnTo>
                  <a:pt x="123456" y="63220"/>
                </a:lnTo>
                <a:lnTo>
                  <a:pt x="121551" y="72631"/>
                </a:lnTo>
                <a:lnTo>
                  <a:pt x="121551" y="387299"/>
                </a:lnTo>
                <a:lnTo>
                  <a:pt x="123456" y="396722"/>
                </a:lnTo>
                <a:lnTo>
                  <a:pt x="128676" y="404418"/>
                </a:lnTo>
                <a:lnTo>
                  <a:pt x="136398" y="409613"/>
                </a:lnTo>
                <a:lnTo>
                  <a:pt x="145859" y="411518"/>
                </a:lnTo>
                <a:lnTo>
                  <a:pt x="583361" y="411518"/>
                </a:lnTo>
                <a:lnTo>
                  <a:pt x="592810" y="409613"/>
                </a:lnTo>
                <a:lnTo>
                  <a:pt x="600532" y="404418"/>
                </a:lnTo>
                <a:lnTo>
                  <a:pt x="605751" y="396722"/>
                </a:lnTo>
                <a:lnTo>
                  <a:pt x="607669" y="387299"/>
                </a:lnTo>
                <a:lnTo>
                  <a:pt x="607669" y="72631"/>
                </a:lnTo>
                <a:close/>
              </a:path>
              <a:path w="729614" h="629919">
                <a:moveTo>
                  <a:pt x="729208" y="580974"/>
                </a:moveTo>
                <a:lnTo>
                  <a:pt x="729157" y="567385"/>
                </a:lnTo>
                <a:lnTo>
                  <a:pt x="728865" y="566000"/>
                </a:lnTo>
                <a:lnTo>
                  <a:pt x="728370" y="564654"/>
                </a:lnTo>
                <a:lnTo>
                  <a:pt x="728065" y="564019"/>
                </a:lnTo>
                <a:lnTo>
                  <a:pt x="727481" y="562622"/>
                </a:lnTo>
                <a:lnTo>
                  <a:pt x="723950" y="556768"/>
                </a:lnTo>
                <a:lnTo>
                  <a:pt x="704900" y="525157"/>
                </a:lnTo>
                <a:lnTo>
                  <a:pt x="704900" y="580974"/>
                </a:lnTo>
                <a:lnTo>
                  <a:pt x="704900" y="605193"/>
                </a:lnTo>
                <a:lnTo>
                  <a:pt x="24307" y="605193"/>
                </a:lnTo>
                <a:lnTo>
                  <a:pt x="24307" y="580974"/>
                </a:lnTo>
                <a:lnTo>
                  <a:pt x="704900" y="580974"/>
                </a:lnTo>
                <a:lnTo>
                  <a:pt x="704900" y="525157"/>
                </a:lnTo>
                <a:lnTo>
                  <a:pt x="695579" y="509689"/>
                </a:lnTo>
                <a:lnTo>
                  <a:pt x="695579" y="556768"/>
                </a:lnTo>
                <a:lnTo>
                  <a:pt x="506514" y="556768"/>
                </a:lnTo>
                <a:lnTo>
                  <a:pt x="491909" y="520458"/>
                </a:lnTo>
                <a:lnTo>
                  <a:pt x="488302" y="511479"/>
                </a:lnTo>
                <a:lnTo>
                  <a:pt x="484632" y="505193"/>
                </a:lnTo>
                <a:lnTo>
                  <a:pt x="480364" y="501281"/>
                </a:lnTo>
                <a:lnTo>
                  <a:pt x="480364" y="556768"/>
                </a:lnTo>
                <a:lnTo>
                  <a:pt x="248843" y="556768"/>
                </a:lnTo>
                <a:lnTo>
                  <a:pt x="263423" y="520458"/>
                </a:lnTo>
                <a:lnTo>
                  <a:pt x="465785" y="520458"/>
                </a:lnTo>
                <a:lnTo>
                  <a:pt x="480364" y="556768"/>
                </a:lnTo>
                <a:lnTo>
                  <a:pt x="480364" y="501281"/>
                </a:lnTo>
                <a:lnTo>
                  <a:pt x="479399" y="500392"/>
                </a:lnTo>
                <a:lnTo>
                  <a:pt x="472986" y="497332"/>
                </a:lnTo>
                <a:lnTo>
                  <a:pt x="465785" y="496252"/>
                </a:lnTo>
                <a:lnTo>
                  <a:pt x="263423" y="496252"/>
                </a:lnTo>
                <a:lnTo>
                  <a:pt x="222694" y="556768"/>
                </a:lnTo>
                <a:lnTo>
                  <a:pt x="33591" y="556768"/>
                </a:lnTo>
                <a:lnTo>
                  <a:pt x="91935" y="459930"/>
                </a:lnTo>
                <a:lnTo>
                  <a:pt x="637235" y="459930"/>
                </a:lnTo>
                <a:lnTo>
                  <a:pt x="695579" y="556768"/>
                </a:lnTo>
                <a:lnTo>
                  <a:pt x="695579" y="509689"/>
                </a:lnTo>
                <a:lnTo>
                  <a:pt x="665607" y="459930"/>
                </a:lnTo>
                <a:lnTo>
                  <a:pt x="656285" y="444449"/>
                </a:lnTo>
                <a:lnTo>
                  <a:pt x="656285" y="435724"/>
                </a:lnTo>
                <a:lnTo>
                  <a:pt x="656285" y="36322"/>
                </a:lnTo>
                <a:lnTo>
                  <a:pt x="653821" y="24218"/>
                </a:lnTo>
                <a:lnTo>
                  <a:pt x="653415" y="22199"/>
                </a:lnTo>
                <a:lnTo>
                  <a:pt x="645604" y="10655"/>
                </a:lnTo>
                <a:lnTo>
                  <a:pt x="634009" y="2857"/>
                </a:lnTo>
                <a:lnTo>
                  <a:pt x="631977" y="2451"/>
                </a:lnTo>
                <a:lnTo>
                  <a:pt x="631977" y="29667"/>
                </a:lnTo>
                <a:lnTo>
                  <a:pt x="631977" y="435724"/>
                </a:lnTo>
                <a:lnTo>
                  <a:pt x="97231" y="435724"/>
                </a:lnTo>
                <a:lnTo>
                  <a:pt x="97231" y="29667"/>
                </a:lnTo>
                <a:lnTo>
                  <a:pt x="102692" y="24218"/>
                </a:lnTo>
                <a:lnTo>
                  <a:pt x="626516" y="24218"/>
                </a:lnTo>
                <a:lnTo>
                  <a:pt x="631977" y="29667"/>
                </a:lnTo>
                <a:lnTo>
                  <a:pt x="631977" y="2451"/>
                </a:lnTo>
                <a:lnTo>
                  <a:pt x="619823" y="0"/>
                </a:lnTo>
                <a:lnTo>
                  <a:pt x="109397" y="0"/>
                </a:lnTo>
                <a:lnTo>
                  <a:pt x="95199" y="2857"/>
                </a:lnTo>
                <a:lnTo>
                  <a:pt x="83604" y="10655"/>
                </a:lnTo>
                <a:lnTo>
                  <a:pt x="75780" y="22199"/>
                </a:lnTo>
                <a:lnTo>
                  <a:pt x="72923" y="36322"/>
                </a:lnTo>
                <a:lnTo>
                  <a:pt x="72923" y="444449"/>
                </a:lnTo>
                <a:lnTo>
                  <a:pt x="1485" y="562965"/>
                </a:lnTo>
                <a:lnTo>
                  <a:pt x="1447" y="563321"/>
                </a:lnTo>
                <a:lnTo>
                  <a:pt x="1143" y="564019"/>
                </a:lnTo>
                <a:lnTo>
                  <a:pt x="990" y="564311"/>
                </a:lnTo>
                <a:lnTo>
                  <a:pt x="304" y="566000"/>
                </a:lnTo>
                <a:lnTo>
                  <a:pt x="50" y="567385"/>
                </a:lnTo>
                <a:lnTo>
                  <a:pt x="0" y="605193"/>
                </a:lnTo>
                <a:lnTo>
                  <a:pt x="1905" y="614578"/>
                </a:lnTo>
                <a:lnTo>
                  <a:pt x="7124" y="622261"/>
                </a:lnTo>
                <a:lnTo>
                  <a:pt x="14859" y="627456"/>
                </a:lnTo>
                <a:lnTo>
                  <a:pt x="24307" y="629348"/>
                </a:lnTo>
                <a:lnTo>
                  <a:pt x="704900" y="629348"/>
                </a:lnTo>
                <a:lnTo>
                  <a:pt x="714349" y="627456"/>
                </a:lnTo>
                <a:lnTo>
                  <a:pt x="722071" y="622261"/>
                </a:lnTo>
                <a:lnTo>
                  <a:pt x="727290" y="614578"/>
                </a:lnTo>
                <a:lnTo>
                  <a:pt x="729208" y="605193"/>
                </a:lnTo>
                <a:lnTo>
                  <a:pt x="729208" y="580974"/>
                </a:lnTo>
                <a:close/>
              </a:path>
            </a:pathLst>
          </a:custGeom>
          <a:solidFill>
            <a:srgbClr val="042D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12547" y="1639853"/>
            <a:ext cx="9615170" cy="49295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8575" marR="427990">
              <a:lnSpc>
                <a:spcPct val="117800"/>
              </a:lnSpc>
              <a:spcBef>
                <a:spcPts val="90"/>
              </a:spcBef>
            </a:pPr>
            <a:r>
              <a:rPr sz="900" spc="30" dirty="0">
                <a:latin typeface="Arial Unicode MS"/>
                <a:cs typeface="Arial Unicode MS"/>
              </a:rPr>
              <a:t>Guidance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support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will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help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students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get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most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70" dirty="0">
                <a:latin typeface="Arial Unicode MS"/>
                <a:cs typeface="Arial Unicode MS"/>
              </a:rPr>
              <a:t>out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of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their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experience.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-50" dirty="0">
                <a:latin typeface="Arial Unicode MS"/>
                <a:cs typeface="Arial Unicode MS"/>
              </a:rPr>
              <a:t>VWEX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can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give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students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a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real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insight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into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your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organisation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professional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life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 </a:t>
            </a:r>
            <a:r>
              <a:rPr sz="900" spc="55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point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70" dirty="0">
                <a:latin typeface="Arial Unicode MS"/>
                <a:cs typeface="Arial Unicode MS"/>
              </a:rPr>
              <a:t>them</a:t>
            </a:r>
            <a:r>
              <a:rPr sz="900" spc="-1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in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a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direction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for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future.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" dirty="0">
                <a:latin typeface="Arial Unicode MS"/>
                <a:cs typeface="Arial Unicode MS"/>
              </a:rPr>
              <a:t>Please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remember:</a:t>
            </a:r>
            <a:endParaRPr sz="900" dirty="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z="700" dirty="0">
              <a:latin typeface="Arial Unicode MS"/>
              <a:cs typeface="Arial Unicode MS"/>
            </a:endParaRPr>
          </a:p>
          <a:p>
            <a:pPr marR="72390" algn="ctr">
              <a:lnSpc>
                <a:spcPct val="100000"/>
              </a:lnSpc>
            </a:pPr>
            <a:r>
              <a:rPr sz="900" b="1" spc="35" dirty="0">
                <a:solidFill>
                  <a:srgbClr val="042D61"/>
                </a:solidFill>
                <a:latin typeface="Arial"/>
                <a:cs typeface="Arial"/>
              </a:rPr>
              <a:t>It's</a:t>
            </a:r>
            <a:r>
              <a:rPr sz="900" b="1" spc="-20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60" dirty="0">
                <a:solidFill>
                  <a:srgbClr val="042D61"/>
                </a:solidFill>
                <a:latin typeface="Arial"/>
                <a:cs typeface="Arial"/>
              </a:rPr>
              <a:t>a</a:t>
            </a:r>
            <a:r>
              <a:rPr sz="900" b="1" spc="-20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65" dirty="0">
                <a:solidFill>
                  <a:srgbClr val="042D61"/>
                </a:solidFill>
                <a:latin typeface="Arial"/>
                <a:cs typeface="Arial"/>
              </a:rPr>
              <a:t>new</a:t>
            </a:r>
            <a:r>
              <a:rPr sz="900" b="1" spc="-20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55" dirty="0">
                <a:solidFill>
                  <a:srgbClr val="042D61"/>
                </a:solidFill>
                <a:latin typeface="Arial"/>
                <a:cs typeface="Arial"/>
              </a:rPr>
              <a:t>environment</a:t>
            </a:r>
            <a:endParaRPr sz="900" dirty="0">
              <a:latin typeface="Arial"/>
              <a:cs typeface="Arial"/>
            </a:endParaRPr>
          </a:p>
          <a:p>
            <a:pPr marL="289560" marR="377190" algn="ctr">
              <a:lnSpc>
                <a:spcPct val="117800"/>
              </a:lnSpc>
            </a:pPr>
            <a:r>
              <a:rPr sz="900" spc="40" dirty="0">
                <a:latin typeface="Arial Unicode MS"/>
                <a:cs typeface="Arial Unicode MS"/>
              </a:rPr>
              <a:t>Working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remotely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might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be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a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very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different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environment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for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many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students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their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focus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may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need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support.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Most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teenagers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will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be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surprised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at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how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different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a </a:t>
            </a:r>
            <a:r>
              <a:rPr sz="900" spc="2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professional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environment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10" dirty="0">
                <a:latin typeface="Arial Unicode MS"/>
                <a:cs typeface="Arial Unicode MS"/>
              </a:rPr>
              <a:t>is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75" dirty="0">
                <a:latin typeface="Arial Unicode MS"/>
                <a:cs typeface="Arial Unicode MS"/>
              </a:rPr>
              <a:t>from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school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(more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personal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responsibility,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new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expectations).</a:t>
            </a:r>
            <a:endParaRPr sz="900" dirty="0">
              <a:latin typeface="Arial Unicode MS"/>
              <a:cs typeface="Arial Unicode MS"/>
            </a:endParaRPr>
          </a:p>
          <a:p>
            <a:pPr marR="182245" algn="ctr">
              <a:lnSpc>
                <a:spcPct val="100000"/>
              </a:lnSpc>
              <a:spcBef>
                <a:spcPts val="819"/>
              </a:spcBef>
            </a:pPr>
            <a:r>
              <a:rPr sz="900" b="1" spc="30" dirty="0">
                <a:solidFill>
                  <a:srgbClr val="042D61"/>
                </a:solidFill>
                <a:latin typeface="Arial"/>
                <a:cs typeface="Arial"/>
              </a:rPr>
              <a:t>The</a:t>
            </a:r>
            <a:r>
              <a:rPr sz="900" b="1" spc="-1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30" dirty="0">
                <a:solidFill>
                  <a:srgbClr val="042D61"/>
                </a:solidFill>
                <a:latin typeface="Arial"/>
                <a:cs typeface="Arial"/>
              </a:rPr>
              <a:t>technology</a:t>
            </a:r>
            <a:r>
              <a:rPr sz="900" b="1" spc="-1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65" dirty="0">
                <a:solidFill>
                  <a:srgbClr val="042D61"/>
                </a:solidFill>
                <a:latin typeface="Arial"/>
                <a:cs typeface="Arial"/>
              </a:rPr>
              <a:t>may</a:t>
            </a:r>
            <a:r>
              <a:rPr sz="900" b="1" spc="-1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45" dirty="0">
                <a:solidFill>
                  <a:srgbClr val="042D61"/>
                </a:solidFill>
                <a:latin typeface="Arial"/>
                <a:cs typeface="Arial"/>
              </a:rPr>
              <a:t>need</a:t>
            </a:r>
            <a:r>
              <a:rPr sz="900" b="1" spc="-1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35" dirty="0">
                <a:solidFill>
                  <a:srgbClr val="042D61"/>
                </a:solidFill>
                <a:latin typeface="Arial"/>
                <a:cs typeface="Arial"/>
              </a:rPr>
              <a:t>explaining</a:t>
            </a:r>
            <a:endParaRPr sz="900" dirty="0">
              <a:latin typeface="Arial"/>
              <a:cs typeface="Arial"/>
            </a:endParaRPr>
          </a:p>
          <a:p>
            <a:pPr marR="220345" algn="ctr">
              <a:lnSpc>
                <a:spcPct val="100000"/>
              </a:lnSpc>
              <a:spcBef>
                <a:spcPts val="195"/>
              </a:spcBef>
            </a:pPr>
            <a:r>
              <a:rPr sz="900" spc="10" dirty="0">
                <a:latin typeface="Arial Unicode MS"/>
                <a:cs typeface="Arial Unicode MS"/>
              </a:rPr>
              <a:t>Use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advance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20" dirty="0">
                <a:latin typeface="Arial Unicode MS"/>
                <a:cs typeface="Arial Unicode MS"/>
              </a:rPr>
              <a:t>session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troubleshoot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any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-15" dirty="0">
                <a:latin typeface="Arial Unicode MS"/>
                <a:cs typeface="Arial Unicode MS"/>
              </a:rPr>
              <a:t>IT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0" dirty="0">
                <a:latin typeface="Arial Unicode MS"/>
                <a:cs typeface="Arial Unicode MS"/>
              </a:rPr>
              <a:t>issues,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introduce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your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chosen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platform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how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it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works.</a:t>
            </a:r>
            <a:endParaRPr sz="900" dirty="0">
              <a:latin typeface="Arial Unicode MS"/>
              <a:cs typeface="Arial Unicode MS"/>
            </a:endParaRPr>
          </a:p>
          <a:p>
            <a:pPr marR="73660" algn="ctr">
              <a:lnSpc>
                <a:spcPct val="100000"/>
              </a:lnSpc>
              <a:spcBef>
                <a:spcPts val="960"/>
              </a:spcBef>
            </a:pPr>
            <a:r>
              <a:rPr sz="900" b="1" spc="25" dirty="0">
                <a:solidFill>
                  <a:srgbClr val="042D61"/>
                </a:solidFill>
                <a:latin typeface="Arial"/>
                <a:cs typeface="Arial"/>
              </a:rPr>
              <a:t>Keep</a:t>
            </a:r>
            <a:r>
              <a:rPr sz="900" b="1" spc="-1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30" dirty="0">
                <a:solidFill>
                  <a:srgbClr val="042D61"/>
                </a:solidFill>
                <a:latin typeface="Arial"/>
                <a:cs typeface="Arial"/>
              </a:rPr>
              <a:t>tasks</a:t>
            </a:r>
            <a:r>
              <a:rPr sz="900" b="1" spc="-1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55" dirty="0">
                <a:solidFill>
                  <a:srgbClr val="042D61"/>
                </a:solidFill>
                <a:latin typeface="Arial"/>
                <a:cs typeface="Arial"/>
              </a:rPr>
              <a:t>relevant</a:t>
            </a:r>
            <a:r>
              <a:rPr sz="900" b="1" spc="-10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65" dirty="0">
                <a:solidFill>
                  <a:srgbClr val="042D61"/>
                </a:solidFill>
                <a:latin typeface="Arial"/>
                <a:cs typeface="Arial"/>
              </a:rPr>
              <a:t>to</a:t>
            </a:r>
            <a:r>
              <a:rPr sz="900" b="1" spc="-1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70" dirty="0">
                <a:solidFill>
                  <a:srgbClr val="042D61"/>
                </a:solidFill>
                <a:latin typeface="Arial"/>
                <a:cs typeface="Arial"/>
              </a:rPr>
              <a:t>the</a:t>
            </a:r>
            <a:r>
              <a:rPr sz="900" b="1" spc="-10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30" dirty="0">
                <a:solidFill>
                  <a:srgbClr val="042D61"/>
                </a:solidFill>
                <a:latin typeface="Arial"/>
                <a:cs typeface="Arial"/>
              </a:rPr>
              <a:t>house</a:t>
            </a:r>
            <a:r>
              <a:rPr sz="900" b="1" spc="-1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30" dirty="0">
                <a:solidFill>
                  <a:srgbClr val="042D61"/>
                </a:solidFill>
                <a:latin typeface="Arial"/>
                <a:cs typeface="Arial"/>
              </a:rPr>
              <a:t>building</a:t>
            </a:r>
            <a:r>
              <a:rPr sz="900" b="1" spc="-10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40" dirty="0">
                <a:solidFill>
                  <a:srgbClr val="042D61"/>
                </a:solidFill>
                <a:latin typeface="Arial"/>
                <a:cs typeface="Arial"/>
              </a:rPr>
              <a:t>industry</a:t>
            </a:r>
            <a:endParaRPr sz="900" dirty="0">
              <a:latin typeface="Arial"/>
              <a:cs typeface="Arial"/>
            </a:endParaRPr>
          </a:p>
          <a:p>
            <a:pPr marR="57785" algn="ctr">
              <a:lnSpc>
                <a:spcPct val="100000"/>
              </a:lnSpc>
              <a:spcBef>
                <a:spcPts val="190"/>
              </a:spcBef>
            </a:pPr>
            <a:r>
              <a:rPr sz="900" spc="30" dirty="0">
                <a:latin typeface="Arial Unicode MS"/>
                <a:cs typeface="Arial Unicode MS"/>
              </a:rPr>
              <a:t>At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times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your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students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will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be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working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without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supervision,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this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0" dirty="0">
                <a:latin typeface="Arial Unicode MS"/>
                <a:cs typeface="Arial Unicode MS"/>
              </a:rPr>
              <a:t>is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a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great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opportunity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for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70" dirty="0">
                <a:latin typeface="Arial Unicode MS"/>
                <a:cs typeface="Arial Unicode MS"/>
              </a:rPr>
              <a:t>them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experience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how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people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really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work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remotely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in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housebuilding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industry.</a:t>
            </a:r>
            <a:endParaRPr sz="900" dirty="0">
              <a:latin typeface="Arial Unicode MS"/>
              <a:cs typeface="Arial Unicode MS"/>
            </a:endParaRPr>
          </a:p>
          <a:p>
            <a:pPr marR="21590" algn="ctr">
              <a:lnSpc>
                <a:spcPct val="100000"/>
              </a:lnSpc>
              <a:spcBef>
                <a:spcPts val="915"/>
              </a:spcBef>
            </a:pPr>
            <a:r>
              <a:rPr sz="900" b="1" spc="10" dirty="0">
                <a:solidFill>
                  <a:srgbClr val="042D61"/>
                </a:solidFill>
                <a:latin typeface="Tahoma"/>
                <a:cs typeface="Tahoma"/>
              </a:rPr>
              <a:t>Provide</a:t>
            </a:r>
            <a:r>
              <a:rPr sz="900" b="1" spc="-35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900" b="1" spc="15" dirty="0">
                <a:solidFill>
                  <a:srgbClr val="042D61"/>
                </a:solidFill>
                <a:latin typeface="Tahoma"/>
                <a:cs typeface="Tahoma"/>
              </a:rPr>
              <a:t>enough</a:t>
            </a:r>
            <a:r>
              <a:rPr sz="900" b="1" spc="-30" dirty="0">
                <a:solidFill>
                  <a:srgbClr val="042D61"/>
                </a:solidFill>
                <a:latin typeface="Tahoma"/>
                <a:cs typeface="Tahoma"/>
              </a:rPr>
              <a:t> </a:t>
            </a:r>
            <a:r>
              <a:rPr sz="900" b="1" spc="20" dirty="0">
                <a:solidFill>
                  <a:srgbClr val="042D61"/>
                </a:solidFill>
                <a:latin typeface="Tahoma"/>
                <a:cs typeface="Tahoma"/>
              </a:rPr>
              <a:t>information</a:t>
            </a:r>
            <a:endParaRPr sz="900" dirty="0">
              <a:latin typeface="Tahoma"/>
              <a:cs typeface="Tahoma"/>
            </a:endParaRPr>
          </a:p>
          <a:p>
            <a:pPr marL="89535" marR="123825" algn="ctr">
              <a:lnSpc>
                <a:spcPct val="117800"/>
              </a:lnSpc>
            </a:pPr>
            <a:r>
              <a:rPr sz="900" spc="15" dirty="0">
                <a:latin typeface="Arial Unicode MS"/>
                <a:cs typeface="Arial Unicode MS"/>
              </a:rPr>
              <a:t>Clearly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explain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10" dirty="0">
                <a:latin typeface="Arial Unicode MS"/>
                <a:cs typeface="Arial Unicode MS"/>
              </a:rPr>
              <a:t>tasks,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give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students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opportunity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ask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questions,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provide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links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helpful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resources.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Issue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briefs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that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students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can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refer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back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break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down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a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large </a:t>
            </a:r>
            <a:r>
              <a:rPr sz="900" spc="30" dirty="0">
                <a:latin typeface="Arial Unicode MS"/>
                <a:cs typeface="Arial Unicode MS"/>
              </a:rPr>
              <a:t> task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into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20" dirty="0">
                <a:latin typeface="Arial Unicode MS"/>
                <a:cs typeface="Arial Unicode MS"/>
              </a:rPr>
              <a:t>several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small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20" dirty="0">
                <a:latin typeface="Arial Unicode MS"/>
                <a:cs typeface="Arial Unicode MS"/>
              </a:rPr>
              <a:t>tasks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that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can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be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brought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together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at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end.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20" dirty="0">
                <a:latin typeface="Arial Unicode MS"/>
                <a:cs typeface="Arial Unicode MS"/>
              </a:rPr>
              <a:t>Explain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your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organisations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language/jargon!</a:t>
            </a:r>
            <a:endParaRPr sz="900" dirty="0">
              <a:latin typeface="Arial Unicode MS"/>
              <a:cs typeface="Arial Unicode MS"/>
            </a:endParaRPr>
          </a:p>
          <a:p>
            <a:pPr marR="19685" algn="ctr">
              <a:lnSpc>
                <a:spcPct val="100000"/>
              </a:lnSpc>
              <a:spcBef>
                <a:spcPts val="894"/>
              </a:spcBef>
            </a:pPr>
            <a:r>
              <a:rPr sz="900" b="1" spc="30" dirty="0">
                <a:solidFill>
                  <a:srgbClr val="042D61"/>
                </a:solidFill>
                <a:latin typeface="Arial"/>
                <a:cs typeface="Arial"/>
              </a:rPr>
              <a:t>Do</a:t>
            </a:r>
            <a:r>
              <a:rPr sz="900" b="1" spc="-20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60" dirty="0">
                <a:solidFill>
                  <a:srgbClr val="042D61"/>
                </a:solidFill>
                <a:latin typeface="Arial"/>
                <a:cs typeface="Arial"/>
              </a:rPr>
              <a:t>they</a:t>
            </a:r>
            <a:r>
              <a:rPr sz="900" b="1" spc="-1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60" dirty="0">
                <a:solidFill>
                  <a:srgbClr val="042D61"/>
                </a:solidFill>
                <a:latin typeface="Arial"/>
                <a:cs typeface="Arial"/>
              </a:rPr>
              <a:t>know</a:t>
            </a:r>
            <a:r>
              <a:rPr sz="900" b="1" spc="-1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60" dirty="0">
                <a:solidFill>
                  <a:srgbClr val="042D61"/>
                </a:solidFill>
                <a:latin typeface="Arial"/>
                <a:cs typeface="Arial"/>
              </a:rPr>
              <a:t>who</a:t>
            </a:r>
            <a:r>
              <a:rPr sz="900" b="1" spc="-1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65" dirty="0">
                <a:solidFill>
                  <a:srgbClr val="042D61"/>
                </a:solidFill>
                <a:latin typeface="Arial"/>
                <a:cs typeface="Arial"/>
              </a:rPr>
              <a:t>to</a:t>
            </a:r>
            <a:r>
              <a:rPr sz="900" b="1" spc="-20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20" dirty="0">
                <a:solidFill>
                  <a:srgbClr val="042D61"/>
                </a:solidFill>
                <a:latin typeface="Arial"/>
                <a:cs typeface="Arial"/>
              </a:rPr>
              <a:t>contact?</a:t>
            </a:r>
            <a:endParaRPr sz="900" dirty="0">
              <a:latin typeface="Arial"/>
              <a:cs typeface="Arial"/>
            </a:endParaRPr>
          </a:p>
          <a:p>
            <a:pPr marL="210185" marR="243204" algn="ctr">
              <a:lnSpc>
                <a:spcPct val="117800"/>
              </a:lnSpc>
            </a:pPr>
            <a:r>
              <a:rPr sz="900" spc="35" dirty="0">
                <a:latin typeface="Arial Unicode MS"/>
                <a:cs typeface="Arial Unicode MS"/>
              </a:rPr>
              <a:t>If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they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are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stuck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on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a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problem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make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sure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students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have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clear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instructions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on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who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contact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if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they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require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assistance.</a:t>
            </a:r>
            <a:r>
              <a:rPr sz="900" dirty="0">
                <a:latin typeface="Arial Unicode MS"/>
                <a:cs typeface="Arial Unicode MS"/>
              </a:rPr>
              <a:t> Set </a:t>
            </a:r>
            <a:r>
              <a:rPr sz="900" spc="25" dirty="0">
                <a:latin typeface="Arial Unicode MS"/>
                <a:cs typeface="Arial Unicode MS"/>
              </a:rPr>
              <a:t>clear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guidelines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on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how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get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in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touch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with </a:t>
            </a:r>
            <a:r>
              <a:rPr sz="900" spc="6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someone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at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beginning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of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placement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70" dirty="0">
                <a:latin typeface="Arial Unicode MS"/>
                <a:cs typeface="Arial Unicode MS"/>
              </a:rPr>
              <a:t>or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in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guidance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notes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be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there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support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when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necessary.</a:t>
            </a:r>
            <a:endParaRPr sz="900" dirty="0">
              <a:latin typeface="Arial Unicode MS"/>
              <a:cs typeface="Arial Unicode MS"/>
            </a:endParaRPr>
          </a:p>
          <a:p>
            <a:pPr marR="49530" algn="ctr">
              <a:lnSpc>
                <a:spcPct val="100000"/>
              </a:lnSpc>
              <a:spcBef>
                <a:spcPts val="690"/>
              </a:spcBef>
            </a:pPr>
            <a:r>
              <a:rPr sz="900" b="1" spc="20" dirty="0">
                <a:solidFill>
                  <a:srgbClr val="042D61"/>
                </a:solidFill>
                <a:latin typeface="Arial"/>
                <a:cs typeface="Arial"/>
              </a:rPr>
              <a:t>Check-in</a:t>
            </a:r>
            <a:endParaRPr sz="900" dirty="0">
              <a:latin typeface="Arial"/>
              <a:cs typeface="Arial"/>
            </a:endParaRPr>
          </a:p>
          <a:p>
            <a:pPr marL="2975610" marR="285750" indent="-2722880">
              <a:lnSpc>
                <a:spcPct val="117800"/>
              </a:lnSpc>
            </a:pPr>
            <a:r>
              <a:rPr sz="900" spc="25" dirty="0">
                <a:latin typeface="Arial Unicode MS"/>
                <a:cs typeface="Arial Unicode MS"/>
              </a:rPr>
              <a:t>Some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students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may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be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confident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quick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ask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questions,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others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may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be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more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shy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reserved.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0" dirty="0">
                <a:latin typeface="Arial Unicode MS"/>
                <a:cs typeface="Arial Unicode MS"/>
              </a:rPr>
              <a:t>Use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icebreakers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0" dirty="0">
                <a:latin typeface="Arial Unicode MS"/>
                <a:cs typeface="Arial Unicode MS"/>
              </a:rPr>
              <a:t>ease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students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in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0" dirty="0">
                <a:latin typeface="Arial Unicode MS"/>
                <a:cs typeface="Arial Unicode MS"/>
              </a:rPr>
              <a:t>check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in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daily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with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their </a:t>
            </a:r>
            <a:r>
              <a:rPr sz="900" spc="6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progress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on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20" dirty="0">
                <a:latin typeface="Arial Unicode MS"/>
                <a:cs typeface="Arial Unicode MS"/>
              </a:rPr>
              <a:t>tasks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if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you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are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asking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70" dirty="0">
                <a:latin typeface="Arial Unicode MS"/>
                <a:cs typeface="Arial Unicode MS"/>
              </a:rPr>
              <a:t>them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work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independently.</a:t>
            </a:r>
            <a:endParaRPr sz="900" dirty="0">
              <a:latin typeface="Arial Unicode MS"/>
              <a:cs typeface="Arial Unicode MS"/>
            </a:endParaRPr>
          </a:p>
          <a:p>
            <a:pPr marR="635" algn="ctr">
              <a:lnSpc>
                <a:spcPct val="100000"/>
              </a:lnSpc>
              <a:spcBef>
                <a:spcPts val="700"/>
              </a:spcBef>
            </a:pPr>
            <a:r>
              <a:rPr sz="900" b="1" spc="35" dirty="0">
                <a:solidFill>
                  <a:srgbClr val="042D61"/>
                </a:solidFill>
                <a:latin typeface="Arial"/>
                <a:cs typeface="Arial"/>
              </a:rPr>
              <a:t>It's</a:t>
            </a:r>
            <a:r>
              <a:rPr sz="900" b="1" spc="-20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60" dirty="0">
                <a:solidFill>
                  <a:srgbClr val="042D61"/>
                </a:solidFill>
                <a:latin typeface="Arial"/>
                <a:cs typeface="Arial"/>
              </a:rPr>
              <a:t>not</a:t>
            </a:r>
            <a:r>
              <a:rPr sz="900" b="1" spc="-20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50" dirty="0">
                <a:solidFill>
                  <a:srgbClr val="042D61"/>
                </a:solidFill>
                <a:latin typeface="Arial"/>
                <a:cs typeface="Arial"/>
              </a:rPr>
              <a:t>common</a:t>
            </a:r>
            <a:r>
              <a:rPr sz="900" b="1" spc="-20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10" dirty="0">
                <a:solidFill>
                  <a:srgbClr val="042D61"/>
                </a:solidFill>
                <a:latin typeface="Arial"/>
                <a:cs typeface="Arial"/>
              </a:rPr>
              <a:t>sense</a:t>
            </a:r>
            <a:endParaRPr sz="900" dirty="0">
              <a:latin typeface="Arial"/>
              <a:cs typeface="Arial"/>
            </a:endParaRPr>
          </a:p>
          <a:p>
            <a:pPr marL="144145" marR="156845" algn="ctr">
              <a:lnSpc>
                <a:spcPct val="117800"/>
              </a:lnSpc>
            </a:pPr>
            <a:r>
              <a:rPr sz="900" spc="30" dirty="0">
                <a:latin typeface="Arial Unicode MS"/>
                <a:cs typeface="Arial Unicode MS"/>
              </a:rPr>
              <a:t>Professional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etiquette,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a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good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attitude,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sticking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spc="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meeting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20" dirty="0">
                <a:latin typeface="Arial Unicode MS"/>
                <a:cs typeface="Arial Unicode MS"/>
              </a:rPr>
              <a:t>schedules,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sharing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ideas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reporting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on</a:t>
            </a:r>
            <a:r>
              <a:rPr sz="900" spc="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progress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may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not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be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how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students</a:t>
            </a:r>
            <a:r>
              <a:rPr sz="900" spc="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usually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work.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Make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sure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you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set </a:t>
            </a:r>
            <a:r>
              <a:rPr sz="900" spc="35" dirty="0">
                <a:latin typeface="Arial Unicode MS"/>
                <a:cs typeface="Arial Unicode MS"/>
              </a:rPr>
              <a:t> expectations </a:t>
            </a:r>
            <a:r>
              <a:rPr sz="900" spc="45" dirty="0">
                <a:latin typeface="Arial Unicode MS"/>
                <a:cs typeface="Arial Unicode MS"/>
              </a:rPr>
              <a:t>at </a:t>
            </a:r>
            <a:r>
              <a:rPr sz="900" spc="55" dirty="0">
                <a:latin typeface="Arial Unicode MS"/>
                <a:cs typeface="Arial Unicode MS"/>
              </a:rPr>
              <a:t>the </a:t>
            </a:r>
            <a:r>
              <a:rPr sz="900" spc="45" dirty="0">
                <a:latin typeface="Arial Unicode MS"/>
                <a:cs typeface="Arial Unicode MS"/>
              </a:rPr>
              <a:t>start </a:t>
            </a:r>
            <a:r>
              <a:rPr sz="900" spc="5" dirty="0">
                <a:latin typeface="Arial Unicode MS"/>
                <a:cs typeface="Arial Unicode MS"/>
              </a:rPr>
              <a:t>as </a:t>
            </a:r>
            <a:r>
              <a:rPr sz="900" spc="35" dirty="0">
                <a:latin typeface="Arial Unicode MS"/>
                <a:cs typeface="Arial Unicode MS"/>
              </a:rPr>
              <a:t>these </a:t>
            </a:r>
            <a:r>
              <a:rPr sz="900" spc="40" dirty="0">
                <a:latin typeface="Arial Unicode MS"/>
                <a:cs typeface="Arial Unicode MS"/>
              </a:rPr>
              <a:t>transferable </a:t>
            </a:r>
            <a:r>
              <a:rPr sz="900" spc="35" dirty="0">
                <a:latin typeface="Arial Unicode MS"/>
                <a:cs typeface="Arial Unicode MS"/>
              </a:rPr>
              <a:t>professional </a:t>
            </a:r>
            <a:r>
              <a:rPr sz="900" spc="20" dirty="0">
                <a:latin typeface="Arial Unicode MS"/>
                <a:cs typeface="Arial Unicode MS"/>
              </a:rPr>
              <a:t>skills </a:t>
            </a:r>
            <a:r>
              <a:rPr sz="900" spc="35" dirty="0">
                <a:latin typeface="Arial Unicode MS"/>
                <a:cs typeface="Arial Unicode MS"/>
              </a:rPr>
              <a:t>are invaluable </a:t>
            </a:r>
            <a:r>
              <a:rPr sz="900" spc="50" dirty="0">
                <a:latin typeface="Arial Unicode MS"/>
                <a:cs typeface="Arial Unicode MS"/>
              </a:rPr>
              <a:t>in </a:t>
            </a:r>
            <a:r>
              <a:rPr sz="900" spc="45" dirty="0">
                <a:latin typeface="Arial Unicode MS"/>
                <a:cs typeface="Arial Unicode MS"/>
              </a:rPr>
              <a:t>preparing </a:t>
            </a:r>
            <a:r>
              <a:rPr sz="900" spc="70" dirty="0">
                <a:latin typeface="Arial Unicode MS"/>
                <a:cs typeface="Arial Unicode MS"/>
              </a:rPr>
              <a:t>them </a:t>
            </a:r>
            <a:r>
              <a:rPr sz="900" spc="65" dirty="0">
                <a:latin typeface="Arial Unicode MS"/>
                <a:cs typeface="Arial Unicode MS"/>
              </a:rPr>
              <a:t>to do </a:t>
            </a:r>
            <a:r>
              <a:rPr sz="900" spc="40" dirty="0">
                <a:latin typeface="Arial Unicode MS"/>
                <a:cs typeface="Arial Unicode MS"/>
              </a:rPr>
              <a:t>well </a:t>
            </a:r>
            <a:r>
              <a:rPr sz="900" spc="50" dirty="0">
                <a:latin typeface="Arial Unicode MS"/>
                <a:cs typeface="Arial Unicode MS"/>
              </a:rPr>
              <a:t>in </a:t>
            </a:r>
            <a:r>
              <a:rPr sz="900" spc="55" dirty="0">
                <a:latin typeface="Arial Unicode MS"/>
                <a:cs typeface="Arial Unicode MS"/>
              </a:rPr>
              <a:t>their </a:t>
            </a:r>
            <a:r>
              <a:rPr sz="900" spc="50" dirty="0">
                <a:latin typeface="Arial Unicode MS"/>
                <a:cs typeface="Arial Unicode MS"/>
              </a:rPr>
              <a:t>next </a:t>
            </a:r>
            <a:r>
              <a:rPr sz="900" spc="20" dirty="0">
                <a:latin typeface="Arial Unicode MS"/>
                <a:cs typeface="Arial Unicode MS"/>
              </a:rPr>
              <a:t>steps. </a:t>
            </a:r>
            <a:r>
              <a:rPr sz="900" spc="15" dirty="0">
                <a:latin typeface="Arial Unicode MS"/>
                <a:cs typeface="Arial Unicode MS"/>
              </a:rPr>
              <a:t>You </a:t>
            </a:r>
            <a:r>
              <a:rPr sz="900" spc="35" dirty="0">
                <a:latin typeface="Arial Unicode MS"/>
                <a:cs typeface="Arial Unicode MS"/>
              </a:rPr>
              <a:t>are </a:t>
            </a:r>
            <a:r>
              <a:rPr sz="900" spc="50" dirty="0">
                <a:latin typeface="Arial Unicode MS"/>
                <a:cs typeface="Arial Unicode MS"/>
              </a:rPr>
              <a:t>required </a:t>
            </a:r>
            <a:r>
              <a:rPr sz="900" spc="65" dirty="0">
                <a:latin typeface="Arial Unicode MS"/>
                <a:cs typeface="Arial Unicode MS"/>
              </a:rPr>
              <a:t>to </a:t>
            </a:r>
            <a:r>
              <a:rPr sz="900" spc="45" dirty="0">
                <a:latin typeface="Arial Unicode MS"/>
                <a:cs typeface="Arial Unicode MS"/>
              </a:rPr>
              <a:t>be </a:t>
            </a:r>
            <a:r>
              <a:rPr sz="900" spc="15" dirty="0">
                <a:latin typeface="Arial Unicode MS"/>
                <a:cs typeface="Arial Unicode MS"/>
              </a:rPr>
              <a:t>a </a:t>
            </a:r>
            <a:r>
              <a:rPr sz="900" spc="55" dirty="0">
                <a:latin typeface="Arial Unicode MS"/>
                <a:cs typeface="Arial Unicode MS"/>
              </a:rPr>
              <a:t>lot </a:t>
            </a:r>
            <a:r>
              <a:rPr sz="900" spc="65" dirty="0">
                <a:latin typeface="Arial Unicode MS"/>
                <a:cs typeface="Arial Unicode MS"/>
              </a:rPr>
              <a:t>more </a:t>
            </a:r>
            <a:r>
              <a:rPr sz="900" spc="7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independent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at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work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than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you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are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at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school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students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will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need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you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tell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70" dirty="0">
                <a:latin typeface="Arial Unicode MS"/>
                <a:cs typeface="Arial Unicode MS"/>
              </a:rPr>
              <a:t>them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this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explicitly.</a:t>
            </a:r>
            <a:endParaRPr sz="900" dirty="0">
              <a:latin typeface="Arial Unicode MS"/>
              <a:cs typeface="Arial Unicode MS"/>
            </a:endParaRPr>
          </a:p>
          <a:p>
            <a:pPr marL="90805" algn="ctr">
              <a:lnSpc>
                <a:spcPct val="100000"/>
              </a:lnSpc>
              <a:spcBef>
                <a:spcPts val="805"/>
              </a:spcBef>
            </a:pPr>
            <a:r>
              <a:rPr sz="900" b="1" spc="30" dirty="0">
                <a:solidFill>
                  <a:srgbClr val="042D61"/>
                </a:solidFill>
                <a:latin typeface="Arial"/>
                <a:cs typeface="Arial"/>
              </a:rPr>
              <a:t>Provide</a:t>
            </a:r>
            <a:r>
              <a:rPr sz="900" b="1" spc="-2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55" dirty="0">
                <a:solidFill>
                  <a:srgbClr val="042D61"/>
                </a:solidFill>
                <a:latin typeface="Arial"/>
                <a:cs typeface="Arial"/>
              </a:rPr>
              <a:t>and</a:t>
            </a:r>
            <a:r>
              <a:rPr sz="900" b="1" spc="-20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35" dirty="0">
                <a:solidFill>
                  <a:srgbClr val="042D61"/>
                </a:solidFill>
                <a:latin typeface="Arial"/>
                <a:cs typeface="Arial"/>
              </a:rPr>
              <a:t>ask</a:t>
            </a:r>
            <a:r>
              <a:rPr sz="900" b="1" spc="-20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50" dirty="0">
                <a:solidFill>
                  <a:srgbClr val="042D61"/>
                </a:solidFill>
                <a:latin typeface="Arial"/>
                <a:cs typeface="Arial"/>
              </a:rPr>
              <a:t>for</a:t>
            </a:r>
            <a:r>
              <a:rPr sz="900" b="1" spc="-20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900" b="1" spc="40" dirty="0">
                <a:solidFill>
                  <a:srgbClr val="042D61"/>
                </a:solidFill>
                <a:latin typeface="Arial"/>
                <a:cs typeface="Arial"/>
              </a:rPr>
              <a:t>feedback</a:t>
            </a:r>
            <a:endParaRPr sz="900" dirty="0">
              <a:latin typeface="Arial"/>
              <a:cs typeface="Arial"/>
            </a:endParaRPr>
          </a:p>
          <a:p>
            <a:pPr marL="118745" marR="5080" indent="128270">
              <a:lnSpc>
                <a:spcPct val="117800"/>
              </a:lnSpc>
            </a:pPr>
            <a:r>
              <a:rPr sz="900" spc="20" dirty="0">
                <a:latin typeface="Arial Unicode MS"/>
                <a:cs typeface="Arial Unicode MS"/>
              </a:rPr>
              <a:t>Positive </a:t>
            </a:r>
            <a:r>
              <a:rPr sz="900" spc="35" dirty="0">
                <a:latin typeface="Arial Unicode MS"/>
                <a:cs typeface="Arial Unicode MS"/>
              </a:rPr>
              <a:t>feedback </a:t>
            </a:r>
            <a:r>
              <a:rPr sz="900" spc="50" dirty="0">
                <a:latin typeface="Arial Unicode MS"/>
                <a:cs typeface="Arial Unicode MS"/>
              </a:rPr>
              <a:t>and </a:t>
            </a:r>
            <a:r>
              <a:rPr sz="900" spc="35" dirty="0">
                <a:latin typeface="Arial Unicode MS"/>
                <a:cs typeface="Arial Unicode MS"/>
              </a:rPr>
              <a:t>constructive criticism </a:t>
            </a:r>
            <a:r>
              <a:rPr sz="900" spc="40" dirty="0">
                <a:latin typeface="Arial Unicode MS"/>
                <a:cs typeface="Arial Unicode MS"/>
              </a:rPr>
              <a:t>will </a:t>
            </a:r>
            <a:r>
              <a:rPr sz="900" spc="45" dirty="0">
                <a:latin typeface="Arial Unicode MS"/>
                <a:cs typeface="Arial Unicode MS"/>
              </a:rPr>
              <a:t>be </a:t>
            </a:r>
            <a:r>
              <a:rPr sz="900" spc="15" dirty="0">
                <a:latin typeface="Arial Unicode MS"/>
                <a:cs typeface="Arial Unicode MS"/>
              </a:rPr>
              <a:t>a </a:t>
            </a:r>
            <a:r>
              <a:rPr sz="900" spc="30" dirty="0">
                <a:latin typeface="Arial Unicode MS"/>
                <a:cs typeface="Arial Unicode MS"/>
              </a:rPr>
              <a:t>valuable </a:t>
            </a:r>
            <a:r>
              <a:rPr sz="900" spc="25" dirty="0">
                <a:latin typeface="Arial Unicode MS"/>
                <a:cs typeface="Arial Unicode MS"/>
              </a:rPr>
              <a:t>takeaway, </a:t>
            </a:r>
            <a:r>
              <a:rPr sz="900" spc="50" dirty="0">
                <a:latin typeface="Arial Unicode MS"/>
                <a:cs typeface="Arial Unicode MS"/>
              </a:rPr>
              <a:t>improving </a:t>
            </a:r>
            <a:r>
              <a:rPr sz="900" spc="15" dirty="0">
                <a:latin typeface="Arial Unicode MS"/>
                <a:cs typeface="Arial Unicode MS"/>
              </a:rPr>
              <a:t>a </a:t>
            </a:r>
            <a:r>
              <a:rPr sz="900" spc="50" dirty="0">
                <a:latin typeface="Arial Unicode MS"/>
                <a:cs typeface="Arial Unicode MS"/>
              </a:rPr>
              <a:t>student </a:t>
            </a:r>
            <a:r>
              <a:rPr sz="900" spc="65" dirty="0">
                <a:latin typeface="Arial Unicode MS"/>
                <a:cs typeface="Arial Unicode MS"/>
              </a:rPr>
              <a:t>for </a:t>
            </a:r>
            <a:r>
              <a:rPr sz="900" spc="55" dirty="0">
                <a:latin typeface="Arial Unicode MS"/>
                <a:cs typeface="Arial Unicode MS"/>
              </a:rPr>
              <a:t>their </a:t>
            </a:r>
            <a:r>
              <a:rPr sz="900" spc="60" dirty="0">
                <a:latin typeface="Arial Unicode MS"/>
                <a:cs typeface="Arial Unicode MS"/>
              </a:rPr>
              <a:t>future </a:t>
            </a:r>
            <a:r>
              <a:rPr sz="900" spc="40" dirty="0">
                <a:latin typeface="Arial Unicode MS"/>
                <a:cs typeface="Arial Unicode MS"/>
              </a:rPr>
              <a:t>study </a:t>
            </a:r>
            <a:r>
              <a:rPr sz="900" spc="50" dirty="0">
                <a:latin typeface="Arial Unicode MS"/>
                <a:cs typeface="Arial Unicode MS"/>
              </a:rPr>
              <a:t>and </a:t>
            </a:r>
            <a:r>
              <a:rPr sz="900" spc="55" dirty="0">
                <a:latin typeface="Arial Unicode MS"/>
                <a:cs typeface="Arial Unicode MS"/>
              </a:rPr>
              <a:t>the </a:t>
            </a:r>
            <a:r>
              <a:rPr sz="900" spc="60" dirty="0">
                <a:latin typeface="Arial Unicode MS"/>
                <a:cs typeface="Arial Unicode MS"/>
              </a:rPr>
              <a:t>world </a:t>
            </a:r>
            <a:r>
              <a:rPr sz="900" spc="65" dirty="0">
                <a:latin typeface="Arial Unicode MS"/>
                <a:cs typeface="Arial Unicode MS"/>
              </a:rPr>
              <a:t>of </a:t>
            </a:r>
            <a:r>
              <a:rPr sz="900" spc="45" dirty="0">
                <a:latin typeface="Arial Unicode MS"/>
                <a:cs typeface="Arial Unicode MS"/>
              </a:rPr>
              <a:t>work. </a:t>
            </a:r>
            <a:r>
              <a:rPr sz="900" spc="20" dirty="0">
                <a:latin typeface="Arial Unicode MS"/>
                <a:cs typeface="Arial Unicode MS"/>
              </a:rPr>
              <a:t>For </a:t>
            </a:r>
            <a:r>
              <a:rPr sz="900" spc="55" dirty="0">
                <a:latin typeface="Arial Unicode MS"/>
                <a:cs typeface="Arial Unicode MS"/>
              </a:rPr>
              <a:t>the </a:t>
            </a:r>
            <a:r>
              <a:rPr sz="900" spc="35" dirty="0">
                <a:latin typeface="Arial Unicode MS"/>
                <a:cs typeface="Arial Unicode MS"/>
              </a:rPr>
              <a:t>experience </a:t>
            </a:r>
            <a:r>
              <a:rPr sz="900" spc="65" dirty="0">
                <a:latin typeface="Arial Unicode MS"/>
                <a:cs typeface="Arial Unicode MS"/>
              </a:rPr>
              <a:t>to </a:t>
            </a:r>
            <a:r>
              <a:rPr sz="900" spc="30" dirty="0">
                <a:latin typeface="Arial Unicode MS"/>
                <a:cs typeface="Arial Unicode MS"/>
              </a:rPr>
              <a:t>have </a:t>
            </a:r>
            <a:r>
              <a:rPr sz="900" spc="15" dirty="0">
                <a:latin typeface="Arial Unicode MS"/>
                <a:cs typeface="Arial Unicode MS"/>
              </a:rPr>
              <a:t>a </a:t>
            </a:r>
            <a:r>
              <a:rPr sz="900" spc="2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high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impact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provide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feedback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on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any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work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students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complete.</a:t>
            </a:r>
            <a:r>
              <a:rPr sz="900" dirty="0">
                <a:latin typeface="Arial Unicode MS"/>
                <a:cs typeface="Arial Unicode MS"/>
              </a:rPr>
              <a:t> Set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time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aside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20" dirty="0">
                <a:latin typeface="Arial Unicode MS"/>
                <a:cs typeface="Arial Unicode MS"/>
              </a:rPr>
              <a:t>specifically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for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feedback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make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sure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your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organisation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obtains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feedback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75" dirty="0">
                <a:latin typeface="Arial Unicode MS"/>
                <a:cs typeface="Arial Unicode MS"/>
              </a:rPr>
              <a:t>from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students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endParaRPr sz="900" dirty="0">
              <a:latin typeface="Arial Unicode MS"/>
              <a:cs typeface="Arial Unicode MS"/>
            </a:endParaRPr>
          </a:p>
          <a:p>
            <a:pPr marL="4367530">
              <a:lnSpc>
                <a:spcPct val="100000"/>
              </a:lnSpc>
              <a:spcBef>
                <a:spcPts val="190"/>
              </a:spcBef>
            </a:pPr>
            <a:r>
              <a:rPr sz="900" spc="30" dirty="0">
                <a:latin typeface="Arial Unicode MS"/>
                <a:cs typeface="Arial Unicode MS"/>
              </a:rPr>
              <a:t>teachers</a:t>
            </a:r>
            <a:r>
              <a:rPr sz="900" spc="-30" dirty="0">
                <a:latin typeface="Arial Unicode MS"/>
                <a:cs typeface="Arial Unicode MS"/>
              </a:rPr>
              <a:t> </a:t>
            </a:r>
            <a:r>
              <a:rPr sz="900" spc="5" dirty="0">
                <a:latin typeface="Arial Unicode MS"/>
                <a:cs typeface="Arial Unicode MS"/>
              </a:rPr>
              <a:t>as</a:t>
            </a:r>
            <a:r>
              <a:rPr sz="900" spc="-2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well.</a:t>
            </a:r>
            <a:endParaRPr sz="900" dirty="0">
              <a:latin typeface="Arial Unicode MS"/>
              <a:cs typeface="Arial Unicode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27197" y="1112274"/>
            <a:ext cx="5806440" cy="3105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703580" algn="l"/>
              </a:tabLst>
            </a:pPr>
            <a:r>
              <a:rPr b="0" spc="15" dirty="0">
                <a:latin typeface="Arial Unicode MS"/>
                <a:cs typeface="Arial Unicode MS"/>
              </a:rPr>
              <a:t>1.7	</a:t>
            </a:r>
            <a:r>
              <a:rPr spc="-15" dirty="0">
                <a:latin typeface="Arial"/>
                <a:cs typeface="Arial"/>
              </a:rPr>
              <a:t>Engaging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10" dirty="0">
                <a:latin typeface="Arial"/>
                <a:cs typeface="Arial"/>
              </a:rPr>
              <a:t>Young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30" dirty="0">
                <a:latin typeface="Arial"/>
                <a:cs typeface="Arial"/>
              </a:rPr>
              <a:t>People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80" dirty="0">
                <a:latin typeface="Arial"/>
                <a:cs typeface="Arial"/>
              </a:rPr>
              <a:t>and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110" dirty="0">
                <a:latin typeface="Arial"/>
                <a:cs typeface="Arial"/>
              </a:rPr>
              <a:t>What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105" dirty="0">
                <a:latin typeface="Arial"/>
                <a:cs typeface="Arial"/>
              </a:rPr>
              <a:t>to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15" dirty="0">
                <a:latin typeface="Arial"/>
                <a:cs typeface="Arial"/>
              </a:rPr>
              <a:t>Expect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69CF6F-E73E-4C11-AFDF-434C535AA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62" y="101311"/>
            <a:ext cx="9723963" cy="8961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F1BCED-721B-419D-B1A3-53EECD2E8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223" y="6709083"/>
            <a:ext cx="2712955" cy="84741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9518" y="3477514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5247" y="44551"/>
                </a:moveTo>
                <a:lnTo>
                  <a:pt x="19342" y="44551"/>
                </a:lnTo>
                <a:lnTo>
                  <a:pt x="16471" y="43954"/>
                </a:lnTo>
                <a:lnTo>
                  <a:pt x="13741" y="42811"/>
                </a:lnTo>
                <a:lnTo>
                  <a:pt x="11010" y="41719"/>
                </a:lnTo>
                <a:lnTo>
                  <a:pt x="0" y="25209"/>
                </a:lnTo>
                <a:lnTo>
                  <a:pt x="0" y="19303"/>
                </a:lnTo>
                <a:lnTo>
                  <a:pt x="19342" y="0"/>
                </a:lnTo>
                <a:lnTo>
                  <a:pt x="25247" y="0"/>
                </a:lnTo>
                <a:lnTo>
                  <a:pt x="44551" y="19303"/>
                </a:lnTo>
                <a:lnTo>
                  <a:pt x="44551" y="25209"/>
                </a:lnTo>
                <a:lnTo>
                  <a:pt x="30810" y="42811"/>
                </a:lnTo>
                <a:lnTo>
                  <a:pt x="28079" y="43954"/>
                </a:lnTo>
                <a:lnTo>
                  <a:pt x="25247" y="445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69518" y="3638994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5247" y="44551"/>
                </a:moveTo>
                <a:lnTo>
                  <a:pt x="19342" y="44551"/>
                </a:lnTo>
                <a:lnTo>
                  <a:pt x="16471" y="44005"/>
                </a:lnTo>
                <a:lnTo>
                  <a:pt x="0" y="25247"/>
                </a:lnTo>
                <a:lnTo>
                  <a:pt x="0" y="19354"/>
                </a:lnTo>
                <a:lnTo>
                  <a:pt x="19342" y="0"/>
                </a:lnTo>
                <a:lnTo>
                  <a:pt x="25247" y="0"/>
                </a:lnTo>
                <a:lnTo>
                  <a:pt x="44551" y="19354"/>
                </a:lnTo>
                <a:lnTo>
                  <a:pt x="44551" y="25247"/>
                </a:lnTo>
                <a:lnTo>
                  <a:pt x="25247" y="445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9518" y="3800525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5247" y="44551"/>
                </a:moveTo>
                <a:lnTo>
                  <a:pt x="19342" y="44551"/>
                </a:lnTo>
                <a:lnTo>
                  <a:pt x="16471" y="44005"/>
                </a:lnTo>
                <a:lnTo>
                  <a:pt x="0" y="25247"/>
                </a:lnTo>
                <a:lnTo>
                  <a:pt x="0" y="19342"/>
                </a:lnTo>
                <a:lnTo>
                  <a:pt x="6540" y="6553"/>
                </a:lnTo>
                <a:lnTo>
                  <a:pt x="8623" y="4419"/>
                </a:lnTo>
                <a:lnTo>
                  <a:pt x="11010" y="2832"/>
                </a:lnTo>
                <a:lnTo>
                  <a:pt x="16471" y="546"/>
                </a:lnTo>
                <a:lnTo>
                  <a:pt x="19342" y="0"/>
                </a:lnTo>
                <a:lnTo>
                  <a:pt x="25247" y="0"/>
                </a:lnTo>
                <a:lnTo>
                  <a:pt x="28079" y="546"/>
                </a:lnTo>
                <a:lnTo>
                  <a:pt x="33528" y="2832"/>
                </a:lnTo>
                <a:lnTo>
                  <a:pt x="35966" y="4419"/>
                </a:lnTo>
                <a:lnTo>
                  <a:pt x="38049" y="6553"/>
                </a:lnTo>
                <a:lnTo>
                  <a:pt x="40131" y="8636"/>
                </a:lnTo>
                <a:lnTo>
                  <a:pt x="41719" y="11010"/>
                </a:lnTo>
                <a:lnTo>
                  <a:pt x="44005" y="16471"/>
                </a:lnTo>
                <a:lnTo>
                  <a:pt x="44551" y="19342"/>
                </a:lnTo>
                <a:lnTo>
                  <a:pt x="44551" y="25247"/>
                </a:lnTo>
                <a:lnTo>
                  <a:pt x="28079" y="44005"/>
                </a:lnTo>
                <a:lnTo>
                  <a:pt x="25247" y="445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9518" y="4123537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5247" y="44589"/>
                </a:moveTo>
                <a:lnTo>
                  <a:pt x="19342" y="44589"/>
                </a:lnTo>
                <a:lnTo>
                  <a:pt x="16471" y="43992"/>
                </a:lnTo>
                <a:lnTo>
                  <a:pt x="13741" y="42849"/>
                </a:lnTo>
                <a:lnTo>
                  <a:pt x="11010" y="41770"/>
                </a:lnTo>
                <a:lnTo>
                  <a:pt x="0" y="25247"/>
                </a:lnTo>
                <a:lnTo>
                  <a:pt x="0" y="19342"/>
                </a:lnTo>
                <a:lnTo>
                  <a:pt x="13741" y="1727"/>
                </a:lnTo>
                <a:lnTo>
                  <a:pt x="16471" y="584"/>
                </a:lnTo>
                <a:lnTo>
                  <a:pt x="19342" y="0"/>
                </a:lnTo>
                <a:lnTo>
                  <a:pt x="25247" y="0"/>
                </a:lnTo>
                <a:lnTo>
                  <a:pt x="28079" y="584"/>
                </a:lnTo>
                <a:lnTo>
                  <a:pt x="30810" y="1727"/>
                </a:lnTo>
                <a:lnTo>
                  <a:pt x="33528" y="2819"/>
                </a:lnTo>
                <a:lnTo>
                  <a:pt x="44551" y="19342"/>
                </a:lnTo>
                <a:lnTo>
                  <a:pt x="44551" y="25247"/>
                </a:lnTo>
                <a:lnTo>
                  <a:pt x="30810" y="42849"/>
                </a:lnTo>
                <a:lnTo>
                  <a:pt x="28079" y="43992"/>
                </a:lnTo>
                <a:lnTo>
                  <a:pt x="25247" y="445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9518" y="4285056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5247" y="44551"/>
                </a:moveTo>
                <a:lnTo>
                  <a:pt x="19342" y="44551"/>
                </a:lnTo>
                <a:lnTo>
                  <a:pt x="16471" y="44005"/>
                </a:lnTo>
                <a:lnTo>
                  <a:pt x="0" y="25260"/>
                </a:lnTo>
                <a:lnTo>
                  <a:pt x="0" y="19354"/>
                </a:lnTo>
                <a:lnTo>
                  <a:pt x="19342" y="0"/>
                </a:lnTo>
                <a:lnTo>
                  <a:pt x="25247" y="0"/>
                </a:lnTo>
                <a:lnTo>
                  <a:pt x="44551" y="19354"/>
                </a:lnTo>
                <a:lnTo>
                  <a:pt x="44551" y="25260"/>
                </a:lnTo>
                <a:lnTo>
                  <a:pt x="25247" y="445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9518" y="4446587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5247" y="44551"/>
                </a:moveTo>
                <a:lnTo>
                  <a:pt x="19342" y="44551"/>
                </a:lnTo>
                <a:lnTo>
                  <a:pt x="16471" y="44005"/>
                </a:lnTo>
                <a:lnTo>
                  <a:pt x="0" y="25247"/>
                </a:lnTo>
                <a:lnTo>
                  <a:pt x="0" y="19303"/>
                </a:lnTo>
                <a:lnTo>
                  <a:pt x="19342" y="0"/>
                </a:lnTo>
                <a:lnTo>
                  <a:pt x="25247" y="0"/>
                </a:lnTo>
                <a:lnTo>
                  <a:pt x="44551" y="19303"/>
                </a:lnTo>
                <a:lnTo>
                  <a:pt x="44551" y="25247"/>
                </a:lnTo>
                <a:lnTo>
                  <a:pt x="25247" y="445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9518" y="5900242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5247" y="44551"/>
                </a:moveTo>
                <a:lnTo>
                  <a:pt x="19342" y="44551"/>
                </a:lnTo>
                <a:lnTo>
                  <a:pt x="16471" y="43954"/>
                </a:lnTo>
                <a:lnTo>
                  <a:pt x="13741" y="42811"/>
                </a:lnTo>
                <a:lnTo>
                  <a:pt x="11010" y="41719"/>
                </a:lnTo>
                <a:lnTo>
                  <a:pt x="0" y="25196"/>
                </a:lnTo>
                <a:lnTo>
                  <a:pt x="0" y="19291"/>
                </a:lnTo>
                <a:lnTo>
                  <a:pt x="13741" y="1689"/>
                </a:lnTo>
                <a:lnTo>
                  <a:pt x="16471" y="546"/>
                </a:lnTo>
                <a:lnTo>
                  <a:pt x="19342" y="0"/>
                </a:lnTo>
                <a:lnTo>
                  <a:pt x="25247" y="0"/>
                </a:lnTo>
                <a:lnTo>
                  <a:pt x="28079" y="546"/>
                </a:lnTo>
                <a:lnTo>
                  <a:pt x="30810" y="1689"/>
                </a:lnTo>
                <a:lnTo>
                  <a:pt x="33528" y="2781"/>
                </a:lnTo>
                <a:lnTo>
                  <a:pt x="44551" y="19291"/>
                </a:lnTo>
                <a:lnTo>
                  <a:pt x="44551" y="25196"/>
                </a:lnTo>
                <a:lnTo>
                  <a:pt x="30810" y="42811"/>
                </a:lnTo>
                <a:lnTo>
                  <a:pt x="28079" y="43954"/>
                </a:lnTo>
                <a:lnTo>
                  <a:pt x="25247" y="445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9518" y="6223253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5247" y="44538"/>
                </a:moveTo>
                <a:lnTo>
                  <a:pt x="19342" y="44538"/>
                </a:lnTo>
                <a:lnTo>
                  <a:pt x="16471" y="43992"/>
                </a:lnTo>
                <a:lnTo>
                  <a:pt x="0" y="25247"/>
                </a:lnTo>
                <a:lnTo>
                  <a:pt x="0" y="19342"/>
                </a:lnTo>
                <a:lnTo>
                  <a:pt x="6540" y="6540"/>
                </a:lnTo>
                <a:lnTo>
                  <a:pt x="8623" y="4406"/>
                </a:lnTo>
                <a:lnTo>
                  <a:pt x="11010" y="2819"/>
                </a:lnTo>
                <a:lnTo>
                  <a:pt x="16471" y="533"/>
                </a:lnTo>
                <a:lnTo>
                  <a:pt x="19342" y="0"/>
                </a:lnTo>
                <a:lnTo>
                  <a:pt x="25247" y="0"/>
                </a:lnTo>
                <a:lnTo>
                  <a:pt x="28079" y="533"/>
                </a:lnTo>
                <a:lnTo>
                  <a:pt x="33528" y="2819"/>
                </a:lnTo>
                <a:lnTo>
                  <a:pt x="35966" y="4406"/>
                </a:lnTo>
                <a:lnTo>
                  <a:pt x="38049" y="6540"/>
                </a:lnTo>
                <a:lnTo>
                  <a:pt x="40131" y="8623"/>
                </a:lnTo>
                <a:lnTo>
                  <a:pt x="41719" y="11010"/>
                </a:lnTo>
                <a:lnTo>
                  <a:pt x="44005" y="16459"/>
                </a:lnTo>
                <a:lnTo>
                  <a:pt x="44551" y="19342"/>
                </a:lnTo>
                <a:lnTo>
                  <a:pt x="44551" y="25247"/>
                </a:lnTo>
                <a:lnTo>
                  <a:pt x="28079" y="43992"/>
                </a:lnTo>
                <a:lnTo>
                  <a:pt x="25247" y="445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95514" y="1171206"/>
            <a:ext cx="3703320" cy="3105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683260" algn="l"/>
              </a:tabLst>
            </a:pPr>
            <a:r>
              <a:rPr b="0" spc="15" dirty="0">
                <a:latin typeface="Arial Unicode MS"/>
                <a:cs typeface="Arial Unicode MS"/>
              </a:rPr>
              <a:t>1.8	</a:t>
            </a:r>
            <a:r>
              <a:rPr spc="65" dirty="0">
                <a:latin typeface="Arial"/>
                <a:cs typeface="Arial"/>
              </a:rPr>
              <a:t>Online</a:t>
            </a:r>
            <a:r>
              <a:rPr spc="-40" dirty="0">
                <a:latin typeface="Arial"/>
                <a:cs typeface="Arial"/>
              </a:rPr>
              <a:t> </a:t>
            </a:r>
            <a:r>
              <a:rPr spc="20" dirty="0">
                <a:latin typeface="Arial"/>
                <a:cs typeface="Arial"/>
              </a:rPr>
              <a:t>systems</a:t>
            </a:r>
            <a:r>
              <a:rPr spc="-35" dirty="0">
                <a:latin typeface="Arial"/>
                <a:cs typeface="Arial"/>
              </a:rPr>
              <a:t> </a:t>
            </a:r>
            <a:r>
              <a:rPr spc="80" dirty="0">
                <a:latin typeface="Arial"/>
                <a:cs typeface="Arial"/>
              </a:rPr>
              <a:t>and</a:t>
            </a:r>
            <a:r>
              <a:rPr spc="-30" dirty="0">
                <a:latin typeface="Arial"/>
                <a:cs typeface="Arial"/>
              </a:rPr>
              <a:t> </a:t>
            </a:r>
            <a:r>
              <a:rPr spc="-15" dirty="0">
                <a:latin typeface="Arial"/>
                <a:cs typeface="Arial"/>
              </a:rPr>
              <a:t>Tools</a:t>
            </a:r>
          </a:p>
        </p:txBody>
      </p:sp>
      <p:sp>
        <p:nvSpPr>
          <p:cNvPr id="11" name="object 11"/>
          <p:cNvSpPr/>
          <p:nvPr/>
        </p:nvSpPr>
        <p:spPr>
          <a:xfrm>
            <a:off x="0" y="2731249"/>
            <a:ext cx="9888220" cy="403225"/>
          </a:xfrm>
          <a:custGeom>
            <a:avLst/>
            <a:gdLst/>
            <a:ahLst/>
            <a:cxnLst/>
            <a:rect l="l" t="t" r="r" b="b"/>
            <a:pathLst>
              <a:path w="9888220" h="403225">
                <a:moveTo>
                  <a:pt x="9887750" y="402831"/>
                </a:moveTo>
                <a:lnTo>
                  <a:pt x="0" y="402831"/>
                </a:lnTo>
                <a:lnTo>
                  <a:pt x="0" y="0"/>
                </a:lnTo>
                <a:lnTo>
                  <a:pt x="9887750" y="0"/>
                </a:lnTo>
                <a:lnTo>
                  <a:pt x="9887750" y="402831"/>
                </a:lnTo>
                <a:close/>
              </a:path>
            </a:pathLst>
          </a:custGeom>
          <a:solidFill>
            <a:srgbClr val="64BAB5">
              <a:alpha val="5569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78848" y="1594990"/>
            <a:ext cx="9455785" cy="4887595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4"/>
              </a:spcBef>
            </a:pPr>
            <a:r>
              <a:rPr sz="900" spc="45" dirty="0">
                <a:latin typeface="Arial Unicode MS"/>
                <a:cs typeface="Arial Unicode MS"/>
              </a:rPr>
              <a:t>Communicating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easily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working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effectively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with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students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during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-50" dirty="0">
                <a:latin typeface="Arial Unicode MS"/>
                <a:cs typeface="Arial Unicode MS"/>
              </a:rPr>
              <a:t>VWEX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0" dirty="0">
                <a:latin typeface="Arial Unicode MS"/>
                <a:cs typeface="Arial Unicode MS"/>
              </a:rPr>
              <a:t>is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important.</a:t>
            </a:r>
            <a:endParaRPr sz="900">
              <a:latin typeface="Arial Unicode MS"/>
              <a:cs typeface="Arial Unicode MS"/>
            </a:endParaRPr>
          </a:p>
          <a:p>
            <a:pPr marL="12700" marR="111760">
              <a:lnSpc>
                <a:spcPct val="117800"/>
              </a:lnSpc>
            </a:pPr>
            <a:r>
              <a:rPr sz="900" spc="5" dirty="0">
                <a:latin typeface="Arial Unicode MS"/>
                <a:cs typeface="Arial Unicode MS"/>
              </a:rPr>
              <a:t>Every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company</a:t>
            </a:r>
            <a:r>
              <a:rPr sz="900" spc="5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uses</a:t>
            </a:r>
            <a:r>
              <a:rPr sz="900" spc="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different</a:t>
            </a:r>
            <a:r>
              <a:rPr sz="900" spc="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systems</a:t>
            </a:r>
            <a:r>
              <a:rPr sz="900" spc="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spc="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tools</a:t>
            </a:r>
            <a:r>
              <a:rPr sz="900" spc="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spc="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deliver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work</a:t>
            </a:r>
            <a:r>
              <a:rPr sz="900" spc="5" dirty="0">
                <a:latin typeface="Arial Unicode MS"/>
                <a:cs typeface="Arial Unicode MS"/>
              </a:rPr>
              <a:t> e.g </a:t>
            </a:r>
            <a:r>
              <a:rPr sz="900" spc="35" dirty="0">
                <a:latin typeface="Arial Unicode MS"/>
                <a:cs typeface="Arial Unicode MS"/>
              </a:rPr>
              <a:t>Zoom,</a:t>
            </a:r>
            <a:r>
              <a:rPr sz="900" spc="5" dirty="0">
                <a:latin typeface="Arial Unicode MS"/>
                <a:cs typeface="Arial Unicode MS"/>
              </a:rPr>
              <a:t> </a:t>
            </a:r>
            <a:r>
              <a:rPr sz="900" dirty="0">
                <a:latin typeface="Arial Unicode MS"/>
                <a:cs typeface="Arial Unicode MS"/>
              </a:rPr>
              <a:t>WebEx,</a:t>
            </a:r>
            <a:r>
              <a:rPr sz="900" spc="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Microsoft</a:t>
            </a:r>
            <a:r>
              <a:rPr sz="900" spc="5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Teams.</a:t>
            </a:r>
            <a:r>
              <a:rPr sz="900" spc="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Consider</a:t>
            </a:r>
            <a:r>
              <a:rPr sz="900" spc="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understand</a:t>
            </a:r>
            <a:r>
              <a:rPr sz="900" spc="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technical/IT</a:t>
            </a:r>
            <a:r>
              <a:rPr sz="900" spc="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requirements</a:t>
            </a:r>
            <a:r>
              <a:rPr sz="900" spc="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both</a:t>
            </a:r>
            <a:r>
              <a:rPr sz="900" spc="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of</a:t>
            </a:r>
            <a:r>
              <a:rPr sz="900" spc="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your </a:t>
            </a:r>
            <a:r>
              <a:rPr sz="900" spc="6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organisation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students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" dirty="0">
                <a:latin typeface="Arial Unicode MS"/>
                <a:cs typeface="Arial Unicode MS"/>
              </a:rPr>
              <a:t>as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well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" dirty="0">
                <a:latin typeface="Arial Unicode MS"/>
                <a:cs typeface="Arial Unicode MS"/>
              </a:rPr>
              <a:t>as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other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requirements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such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" dirty="0">
                <a:latin typeface="Arial Unicode MS"/>
                <a:cs typeface="Arial Unicode MS"/>
              </a:rPr>
              <a:t>as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use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of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break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70" dirty="0">
                <a:latin typeface="Arial Unicode MS"/>
                <a:cs typeface="Arial Unicode MS"/>
              </a:rPr>
              <a:t>out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rooms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when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selecting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your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platform.</a:t>
            </a:r>
            <a:endParaRPr sz="9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700">
              <a:latin typeface="Arial Unicode MS"/>
              <a:cs typeface="Arial Unicode MS"/>
            </a:endParaRPr>
          </a:p>
          <a:p>
            <a:pPr marL="12700" marR="230504">
              <a:lnSpc>
                <a:spcPct val="117800"/>
              </a:lnSpc>
            </a:pPr>
            <a:r>
              <a:rPr sz="900" spc="30" dirty="0">
                <a:latin typeface="Arial Unicode MS"/>
                <a:cs typeface="Arial Unicode MS"/>
              </a:rPr>
              <a:t>There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are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also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organisations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such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" dirty="0">
                <a:latin typeface="Arial Unicode MS"/>
                <a:cs typeface="Arial Unicode MS"/>
              </a:rPr>
              <a:t>as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Speakers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for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Schools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who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facilitate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work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experience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programmes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use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platform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Google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Classroom.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You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may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want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get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in </a:t>
            </a:r>
            <a:r>
              <a:rPr sz="900" spc="5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contact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with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a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facilitating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organisation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aid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delivery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70" dirty="0">
                <a:latin typeface="Arial Unicode MS"/>
                <a:cs typeface="Arial Unicode MS"/>
              </a:rPr>
              <a:t>or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perhaps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your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organisation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already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has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an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existing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relationship.</a:t>
            </a:r>
            <a:endParaRPr sz="9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950">
              <a:latin typeface="Arial Unicode MS"/>
              <a:cs typeface="Arial Unicode MS"/>
            </a:endParaRPr>
          </a:p>
          <a:p>
            <a:pPr marL="229235">
              <a:lnSpc>
                <a:spcPct val="100000"/>
              </a:lnSpc>
              <a:tabLst>
                <a:tab pos="899794" algn="l"/>
              </a:tabLst>
            </a:pPr>
            <a:r>
              <a:rPr sz="1850" spc="15" dirty="0">
                <a:solidFill>
                  <a:srgbClr val="042D61"/>
                </a:solidFill>
                <a:latin typeface="Arial Unicode MS"/>
                <a:cs typeface="Arial Unicode MS"/>
              </a:rPr>
              <a:t>1.9	</a:t>
            </a:r>
            <a:r>
              <a:rPr sz="1850" b="1" spc="50" dirty="0">
                <a:solidFill>
                  <a:srgbClr val="042D61"/>
                </a:solidFill>
                <a:latin typeface="Arial"/>
                <a:cs typeface="Arial"/>
              </a:rPr>
              <a:t>Preparing</a:t>
            </a:r>
            <a:r>
              <a:rPr sz="1850" b="1" spc="-4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1850" b="1" spc="20" dirty="0">
                <a:solidFill>
                  <a:srgbClr val="042D61"/>
                </a:solidFill>
                <a:latin typeface="Arial"/>
                <a:cs typeface="Arial"/>
              </a:rPr>
              <a:t>Employees</a:t>
            </a:r>
            <a:r>
              <a:rPr sz="1850" b="1" spc="-3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1850" b="1" spc="80" dirty="0">
                <a:solidFill>
                  <a:srgbClr val="042D61"/>
                </a:solidFill>
                <a:latin typeface="Arial"/>
                <a:cs typeface="Arial"/>
              </a:rPr>
              <a:t>and</a:t>
            </a:r>
            <a:r>
              <a:rPr sz="1850" b="1" spc="-35" dirty="0">
                <a:solidFill>
                  <a:srgbClr val="042D61"/>
                </a:solidFill>
                <a:latin typeface="Arial"/>
                <a:cs typeface="Arial"/>
              </a:rPr>
              <a:t> </a:t>
            </a:r>
            <a:r>
              <a:rPr sz="1850" b="1" spc="45" dirty="0">
                <a:solidFill>
                  <a:srgbClr val="042D61"/>
                </a:solidFill>
                <a:latin typeface="Arial"/>
                <a:cs typeface="Arial"/>
              </a:rPr>
              <a:t>Students</a:t>
            </a:r>
            <a:endParaRPr sz="1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25"/>
              </a:spcBef>
            </a:pPr>
            <a:r>
              <a:rPr sz="900" b="1" spc="10" dirty="0">
                <a:latin typeface="Arial"/>
                <a:cs typeface="Arial"/>
              </a:rPr>
              <a:t>Suggested</a:t>
            </a:r>
            <a:r>
              <a:rPr sz="900" b="1" spc="-3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process:</a:t>
            </a:r>
            <a:endParaRPr sz="900">
              <a:latin typeface="Arial"/>
              <a:cs typeface="Arial"/>
            </a:endParaRPr>
          </a:p>
          <a:p>
            <a:pPr marL="214629" marR="2712085">
              <a:lnSpc>
                <a:spcPct val="117800"/>
              </a:lnSpc>
            </a:pPr>
            <a:r>
              <a:rPr sz="900" spc="45" dirty="0">
                <a:latin typeface="Arial Unicode MS"/>
                <a:cs typeface="Arial Unicode MS"/>
              </a:rPr>
              <a:t>Open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-50" dirty="0">
                <a:latin typeface="Arial Unicode MS"/>
                <a:cs typeface="Arial Unicode MS"/>
              </a:rPr>
              <a:t>VWEX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opportunity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on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your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organisation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website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70" dirty="0">
                <a:latin typeface="Arial Unicode MS"/>
                <a:cs typeface="Arial Unicode MS"/>
              </a:rPr>
              <a:t>or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advertise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0" dirty="0">
                <a:latin typeface="Arial Unicode MS"/>
                <a:cs typeface="Arial Unicode MS"/>
              </a:rPr>
              <a:t>via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your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chosen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facilitator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dirty="0">
                <a:latin typeface="Arial Unicode MS"/>
                <a:cs typeface="Arial Unicode MS"/>
              </a:rPr>
              <a:t>e.g.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Speakers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for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Schools </a:t>
            </a:r>
            <a:r>
              <a:rPr sz="900" spc="2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Promote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-50" dirty="0">
                <a:latin typeface="Arial Unicode MS"/>
                <a:cs typeface="Arial Unicode MS"/>
              </a:rPr>
              <a:t>VWEX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" dirty="0">
                <a:latin typeface="Arial Unicode MS"/>
                <a:cs typeface="Arial Unicode MS"/>
              </a:rPr>
              <a:t>as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required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(partner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20" dirty="0">
                <a:latin typeface="Arial Unicode MS"/>
                <a:cs typeface="Arial Unicode MS"/>
              </a:rPr>
              <a:t>schools/colleges,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targeted</a:t>
            </a:r>
            <a:r>
              <a:rPr sz="900" spc="-15" dirty="0">
                <a:latin typeface="Arial Unicode MS"/>
                <a:cs typeface="Arial Unicode MS"/>
              </a:rPr>
              <a:t> </a:t>
            </a:r>
            <a:r>
              <a:rPr sz="900" spc="20" dirty="0">
                <a:latin typeface="Arial Unicode MS"/>
                <a:cs typeface="Arial Unicode MS"/>
              </a:rPr>
              <a:t>areas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70" dirty="0">
                <a:latin typeface="Arial Unicode MS"/>
                <a:cs typeface="Arial Unicode MS"/>
              </a:rPr>
              <a:t>or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national).</a:t>
            </a:r>
            <a:endParaRPr sz="900">
              <a:latin typeface="Arial Unicode MS"/>
              <a:cs typeface="Arial Unicode MS"/>
            </a:endParaRPr>
          </a:p>
          <a:p>
            <a:pPr marL="214629" marR="110489">
              <a:lnSpc>
                <a:spcPct val="117800"/>
              </a:lnSpc>
            </a:pPr>
            <a:r>
              <a:rPr sz="900" spc="20" dirty="0">
                <a:latin typeface="Arial Unicode MS"/>
                <a:cs typeface="Arial Unicode MS"/>
              </a:rPr>
              <a:t>Keep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applications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open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for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2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0" dirty="0">
                <a:latin typeface="Arial Unicode MS"/>
                <a:cs typeface="Arial Unicode MS"/>
              </a:rPr>
              <a:t>weeks.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You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may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want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have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a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screening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process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such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" dirty="0">
                <a:latin typeface="Arial Unicode MS"/>
                <a:cs typeface="Arial Unicode MS"/>
              </a:rPr>
              <a:t>as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a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question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for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students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answer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" dirty="0">
                <a:latin typeface="Arial Unicode MS"/>
                <a:cs typeface="Arial Unicode MS"/>
              </a:rPr>
              <a:t>as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part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of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their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application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70" dirty="0">
                <a:latin typeface="Arial Unicode MS"/>
                <a:cs typeface="Arial Unicode MS"/>
              </a:rPr>
              <a:t>or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even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hold </a:t>
            </a:r>
            <a:r>
              <a:rPr sz="900" spc="6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interviews.</a:t>
            </a:r>
            <a:endParaRPr sz="900">
              <a:latin typeface="Arial Unicode MS"/>
              <a:cs typeface="Arial Unicode MS"/>
            </a:endParaRPr>
          </a:p>
          <a:p>
            <a:pPr marL="214629" marR="4683125">
              <a:lnSpc>
                <a:spcPct val="117800"/>
              </a:lnSpc>
            </a:pPr>
            <a:r>
              <a:rPr sz="900" spc="5" dirty="0">
                <a:latin typeface="Arial Unicode MS"/>
                <a:cs typeface="Arial Unicode MS"/>
              </a:rPr>
              <a:t>Select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students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send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70" dirty="0">
                <a:latin typeface="Arial Unicode MS"/>
                <a:cs typeface="Arial Unicode MS"/>
              </a:rPr>
              <a:t>out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any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materials,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email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addresses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links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" dirty="0">
                <a:latin typeface="Arial Unicode MS"/>
                <a:cs typeface="Arial Unicode MS"/>
              </a:rPr>
              <a:t>as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required. </a:t>
            </a:r>
            <a:r>
              <a:rPr sz="900" spc="-235" dirty="0">
                <a:latin typeface="Arial Unicode MS"/>
                <a:cs typeface="Arial Unicode MS"/>
              </a:rPr>
              <a:t> </a:t>
            </a:r>
            <a:r>
              <a:rPr sz="900" spc="20" dirty="0">
                <a:latin typeface="Arial Unicode MS"/>
                <a:cs typeface="Arial Unicode MS"/>
              </a:rPr>
              <a:t>Advance</a:t>
            </a:r>
            <a:r>
              <a:rPr sz="900" spc="-1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troubleshooting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20" dirty="0">
                <a:latin typeface="Arial Unicode MS"/>
                <a:cs typeface="Arial Unicode MS"/>
              </a:rPr>
              <a:t>session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host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-40" dirty="0">
                <a:latin typeface="Arial Unicode MS"/>
                <a:cs typeface="Arial Unicode MS"/>
              </a:rPr>
              <a:t>VWEX.</a:t>
            </a:r>
            <a:endParaRPr sz="900">
              <a:latin typeface="Arial Unicode MS"/>
              <a:cs typeface="Arial Unicode MS"/>
            </a:endParaRPr>
          </a:p>
          <a:p>
            <a:pPr marL="214629" marR="255904">
              <a:lnSpc>
                <a:spcPct val="117800"/>
              </a:lnSpc>
            </a:pPr>
            <a:r>
              <a:rPr sz="900" spc="30" dirty="0">
                <a:latin typeface="Arial Unicode MS"/>
                <a:cs typeface="Arial Unicode MS"/>
              </a:rPr>
              <a:t>Follow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70" dirty="0">
                <a:latin typeface="Arial Unicode MS"/>
                <a:cs typeface="Arial Unicode MS"/>
              </a:rPr>
              <a:t>up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with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your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students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20" dirty="0">
                <a:latin typeface="Arial Unicode MS"/>
                <a:cs typeface="Arial Unicode MS"/>
              </a:rPr>
              <a:t>3-4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weeks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after.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dirty="0">
                <a:latin typeface="Arial Unicode MS"/>
                <a:cs typeface="Arial Unicode MS"/>
              </a:rPr>
              <a:t>Is </a:t>
            </a:r>
            <a:r>
              <a:rPr sz="900" spc="55" dirty="0">
                <a:latin typeface="Arial Unicode MS"/>
                <a:cs typeface="Arial Unicode MS"/>
              </a:rPr>
              <a:t>their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any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more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information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70" dirty="0">
                <a:latin typeface="Arial Unicode MS"/>
                <a:cs typeface="Arial Unicode MS"/>
              </a:rPr>
              <a:t>or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guidance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they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need?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Do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they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want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pursue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a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different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work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experience/placement </a:t>
            </a:r>
            <a:r>
              <a:rPr sz="900" spc="5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offered</a:t>
            </a:r>
            <a:r>
              <a:rPr sz="900" spc="-1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by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your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organisation?</a:t>
            </a:r>
            <a:endParaRPr sz="90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900" b="1" spc="35" dirty="0">
                <a:latin typeface="Arial"/>
                <a:cs typeface="Arial"/>
              </a:rPr>
              <a:t>Ahead</a:t>
            </a:r>
            <a:r>
              <a:rPr sz="900" b="1" spc="-35" dirty="0">
                <a:latin typeface="Arial"/>
                <a:cs typeface="Arial"/>
              </a:rPr>
              <a:t> </a:t>
            </a:r>
            <a:r>
              <a:rPr sz="900" b="1" spc="40" dirty="0">
                <a:latin typeface="Arial"/>
                <a:cs typeface="Arial"/>
              </a:rPr>
              <a:t>of</a:t>
            </a:r>
            <a:r>
              <a:rPr sz="900" b="1" spc="-30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VWEX:</a:t>
            </a:r>
            <a:endParaRPr sz="900">
              <a:latin typeface="Arial"/>
              <a:cs typeface="Arial"/>
            </a:endParaRPr>
          </a:p>
          <a:p>
            <a:pPr marL="12700" marR="170180">
              <a:lnSpc>
                <a:spcPct val="117800"/>
              </a:lnSpc>
            </a:pPr>
            <a:r>
              <a:rPr sz="900" spc="40" dirty="0">
                <a:latin typeface="Arial Unicode MS"/>
                <a:cs typeface="Arial Unicode MS"/>
              </a:rPr>
              <a:t>It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0" dirty="0">
                <a:latin typeface="Arial Unicode MS"/>
                <a:cs typeface="Arial Unicode MS"/>
              </a:rPr>
              <a:t>is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recommended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that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you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set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students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70" dirty="0">
                <a:latin typeface="Arial Unicode MS"/>
                <a:cs typeface="Arial Unicode MS"/>
              </a:rPr>
              <a:t>up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with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a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email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addresses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they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can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use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for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duration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of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their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placement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only.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0" dirty="0">
                <a:latin typeface="Arial Unicode MS"/>
                <a:cs typeface="Arial Unicode MS"/>
              </a:rPr>
              <a:t>Email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students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a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link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join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your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platform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 </a:t>
            </a:r>
            <a:r>
              <a:rPr sz="900" spc="5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invite </a:t>
            </a:r>
            <a:r>
              <a:rPr sz="900" spc="70" dirty="0">
                <a:latin typeface="Arial Unicode MS"/>
                <a:cs typeface="Arial Unicode MS"/>
              </a:rPr>
              <a:t>them </a:t>
            </a:r>
            <a:r>
              <a:rPr sz="900" spc="65" dirty="0">
                <a:latin typeface="Arial Unicode MS"/>
                <a:cs typeface="Arial Unicode MS"/>
              </a:rPr>
              <a:t>to </a:t>
            </a:r>
            <a:r>
              <a:rPr sz="900" spc="15" dirty="0">
                <a:latin typeface="Arial Unicode MS"/>
                <a:cs typeface="Arial Unicode MS"/>
              </a:rPr>
              <a:t>a </a:t>
            </a:r>
            <a:r>
              <a:rPr sz="900" spc="55" dirty="0">
                <a:latin typeface="Arial Unicode MS"/>
                <a:cs typeface="Arial Unicode MS"/>
              </a:rPr>
              <a:t>short </a:t>
            </a:r>
            <a:r>
              <a:rPr sz="900" spc="50" dirty="0">
                <a:latin typeface="Arial Unicode MS"/>
                <a:cs typeface="Arial Unicode MS"/>
              </a:rPr>
              <a:t>troubleshooting </a:t>
            </a:r>
            <a:r>
              <a:rPr sz="900" spc="20" dirty="0">
                <a:latin typeface="Arial Unicode MS"/>
                <a:cs typeface="Arial Unicode MS"/>
              </a:rPr>
              <a:t>session </a:t>
            </a:r>
            <a:r>
              <a:rPr sz="900" spc="35" dirty="0">
                <a:latin typeface="Arial Unicode MS"/>
                <a:cs typeface="Arial Unicode MS"/>
              </a:rPr>
              <a:t>ahead </a:t>
            </a:r>
            <a:r>
              <a:rPr sz="900" spc="65" dirty="0">
                <a:latin typeface="Arial Unicode MS"/>
                <a:cs typeface="Arial Unicode MS"/>
              </a:rPr>
              <a:t>of </a:t>
            </a:r>
            <a:r>
              <a:rPr sz="900" spc="55" dirty="0">
                <a:latin typeface="Arial Unicode MS"/>
                <a:cs typeface="Arial Unicode MS"/>
              </a:rPr>
              <a:t>the </a:t>
            </a:r>
            <a:r>
              <a:rPr sz="900" spc="45" dirty="0">
                <a:latin typeface="Arial Unicode MS"/>
                <a:cs typeface="Arial Unicode MS"/>
              </a:rPr>
              <a:t>placement </a:t>
            </a:r>
            <a:r>
              <a:rPr sz="900" spc="65" dirty="0">
                <a:latin typeface="Arial Unicode MS"/>
                <a:cs typeface="Arial Unicode MS"/>
              </a:rPr>
              <a:t>to </a:t>
            </a:r>
            <a:r>
              <a:rPr sz="900" spc="40" dirty="0">
                <a:latin typeface="Arial Unicode MS"/>
                <a:cs typeface="Arial Unicode MS"/>
              </a:rPr>
              <a:t>ensure </a:t>
            </a:r>
            <a:r>
              <a:rPr sz="900" spc="55" dirty="0">
                <a:latin typeface="Arial Unicode MS"/>
                <a:cs typeface="Arial Unicode MS"/>
              </a:rPr>
              <a:t>that </a:t>
            </a:r>
            <a:r>
              <a:rPr sz="900" spc="35" dirty="0">
                <a:latin typeface="Arial Unicode MS"/>
                <a:cs typeface="Arial Unicode MS"/>
              </a:rPr>
              <a:t>everyone </a:t>
            </a:r>
            <a:r>
              <a:rPr sz="900" spc="10" dirty="0">
                <a:latin typeface="Arial Unicode MS"/>
                <a:cs typeface="Arial Unicode MS"/>
              </a:rPr>
              <a:t>is </a:t>
            </a:r>
            <a:r>
              <a:rPr sz="900" spc="30" dirty="0">
                <a:latin typeface="Arial Unicode MS"/>
                <a:cs typeface="Arial Unicode MS"/>
              </a:rPr>
              <a:t>able </a:t>
            </a:r>
            <a:r>
              <a:rPr sz="900" spc="65" dirty="0">
                <a:latin typeface="Arial Unicode MS"/>
                <a:cs typeface="Arial Unicode MS"/>
              </a:rPr>
              <a:t>to </a:t>
            </a:r>
            <a:r>
              <a:rPr sz="900" spc="30" dirty="0">
                <a:latin typeface="Arial Unicode MS"/>
                <a:cs typeface="Arial Unicode MS"/>
              </a:rPr>
              <a:t>connect. </a:t>
            </a:r>
            <a:r>
              <a:rPr sz="900" spc="35" dirty="0">
                <a:latin typeface="Arial Unicode MS"/>
                <a:cs typeface="Arial Unicode MS"/>
              </a:rPr>
              <a:t>If </a:t>
            </a:r>
            <a:r>
              <a:rPr sz="900" spc="45" dirty="0">
                <a:latin typeface="Arial Unicode MS"/>
                <a:cs typeface="Arial Unicode MS"/>
              </a:rPr>
              <a:t>you </a:t>
            </a:r>
            <a:r>
              <a:rPr sz="900" spc="35" dirty="0">
                <a:latin typeface="Arial Unicode MS"/>
                <a:cs typeface="Arial Unicode MS"/>
              </a:rPr>
              <a:t>are contacting </a:t>
            </a:r>
            <a:r>
              <a:rPr sz="900" spc="45" dirty="0">
                <a:latin typeface="Arial Unicode MS"/>
                <a:cs typeface="Arial Unicode MS"/>
              </a:rPr>
              <a:t>students </a:t>
            </a:r>
            <a:r>
              <a:rPr sz="900" spc="30" dirty="0">
                <a:latin typeface="Arial Unicode MS"/>
                <a:cs typeface="Arial Unicode MS"/>
              </a:rPr>
              <a:t>every day </a:t>
            </a:r>
            <a:r>
              <a:rPr sz="900" spc="35" dirty="0">
                <a:latin typeface="Arial Unicode MS"/>
                <a:cs typeface="Arial Unicode MS"/>
              </a:rPr>
              <a:t>send </a:t>
            </a:r>
            <a:r>
              <a:rPr sz="900" spc="70" dirty="0">
                <a:latin typeface="Arial Unicode MS"/>
                <a:cs typeface="Arial Unicode MS"/>
              </a:rPr>
              <a:t>them </a:t>
            </a:r>
            <a:r>
              <a:rPr sz="900" spc="7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calendar/email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reminders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at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least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a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week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in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advance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with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a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clear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timetable.</a:t>
            </a:r>
            <a:endParaRPr sz="900">
              <a:latin typeface="Arial Unicode MS"/>
              <a:cs typeface="Arial Unicode MS"/>
            </a:endParaRPr>
          </a:p>
          <a:p>
            <a:pPr marL="12700" marR="5080">
              <a:lnSpc>
                <a:spcPct val="117800"/>
              </a:lnSpc>
            </a:pPr>
            <a:r>
              <a:rPr sz="900" spc="40" dirty="0">
                <a:latin typeface="Arial Unicode MS"/>
                <a:cs typeface="Arial Unicode MS"/>
              </a:rPr>
              <a:t>Make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sure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all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employees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students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have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right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hardware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dirty="0">
                <a:latin typeface="Arial Unicode MS"/>
                <a:cs typeface="Arial Unicode MS"/>
              </a:rPr>
              <a:t>access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these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tools,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" dirty="0">
                <a:latin typeface="Arial Unicode MS"/>
                <a:cs typeface="Arial Unicode MS"/>
              </a:rPr>
              <a:t>as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well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" dirty="0">
                <a:latin typeface="Arial Unicode MS"/>
                <a:cs typeface="Arial Unicode MS"/>
              </a:rPr>
              <a:t>as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an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understanding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of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ability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use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them.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Online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guides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are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available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for </a:t>
            </a:r>
            <a:r>
              <a:rPr sz="900" spc="70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most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virtual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connection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platforms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choose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offer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training</a:t>
            </a:r>
            <a:r>
              <a:rPr sz="900" spc="-15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sessions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for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your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employees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" dirty="0">
                <a:latin typeface="Arial Unicode MS"/>
                <a:cs typeface="Arial Unicode MS"/>
              </a:rPr>
              <a:t>as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required.</a:t>
            </a:r>
            <a:endParaRPr sz="90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900" b="1" spc="15" dirty="0">
                <a:latin typeface="Arial"/>
                <a:cs typeface="Arial"/>
              </a:rPr>
              <a:t>For</a:t>
            </a:r>
            <a:r>
              <a:rPr sz="900" b="1" spc="-30" dirty="0">
                <a:latin typeface="Arial"/>
                <a:cs typeface="Arial"/>
              </a:rPr>
              <a:t> </a:t>
            </a:r>
            <a:r>
              <a:rPr sz="900" b="1" spc="35" dirty="0">
                <a:latin typeface="Arial"/>
                <a:cs typeface="Arial"/>
              </a:rPr>
              <a:t>employees</a:t>
            </a:r>
            <a:r>
              <a:rPr sz="900" b="1" spc="-3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-</a:t>
            </a:r>
            <a:endParaRPr sz="900">
              <a:latin typeface="Arial"/>
              <a:cs typeface="Arial"/>
            </a:endParaRPr>
          </a:p>
          <a:p>
            <a:pPr marL="214629" marR="306070">
              <a:lnSpc>
                <a:spcPct val="117800"/>
              </a:lnSpc>
            </a:pPr>
            <a:r>
              <a:rPr sz="900" spc="20" dirty="0">
                <a:latin typeface="Arial Unicode MS"/>
                <a:cs typeface="Arial Unicode MS"/>
              </a:rPr>
              <a:t>Have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a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meeting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with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employees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who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will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be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involved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in</a:t>
            </a:r>
            <a:r>
              <a:rPr sz="900" spc="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any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sessions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before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-40" dirty="0">
                <a:latin typeface="Arial Unicode MS"/>
                <a:cs typeface="Arial Unicode MS"/>
              </a:rPr>
              <a:t>VWEX.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20" dirty="0">
                <a:latin typeface="Arial Unicode MS"/>
                <a:cs typeface="Arial Unicode MS"/>
              </a:rPr>
              <a:t>Explain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which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platform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you</a:t>
            </a:r>
            <a:r>
              <a:rPr sz="900" spc="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are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20" dirty="0">
                <a:latin typeface="Arial Unicode MS"/>
                <a:cs typeface="Arial Unicode MS"/>
              </a:rPr>
              <a:t>using,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its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functionality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facilitation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of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 </a:t>
            </a:r>
            <a:r>
              <a:rPr sz="900" spc="6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programme.</a:t>
            </a:r>
            <a:endParaRPr sz="900">
              <a:latin typeface="Arial Unicode MS"/>
              <a:cs typeface="Arial Unicode MS"/>
            </a:endParaRPr>
          </a:p>
          <a:p>
            <a:pPr marL="214629" marR="283845">
              <a:lnSpc>
                <a:spcPct val="117800"/>
              </a:lnSpc>
            </a:pPr>
            <a:r>
              <a:rPr sz="900" spc="5" dirty="0">
                <a:latin typeface="Arial Unicode MS"/>
                <a:cs typeface="Arial Unicode MS"/>
              </a:rPr>
              <a:t>Ask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employees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independently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try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70" dirty="0">
                <a:latin typeface="Arial Unicode MS"/>
                <a:cs typeface="Arial Unicode MS"/>
              </a:rPr>
              <a:t>out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your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chosen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platform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at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least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a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week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before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your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-50" dirty="0">
                <a:latin typeface="Arial Unicode MS"/>
                <a:cs typeface="Arial Unicode MS"/>
              </a:rPr>
              <a:t>VWEX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begins.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10" dirty="0">
                <a:latin typeface="Arial Unicode MS"/>
                <a:cs typeface="Arial Unicode MS"/>
              </a:rPr>
              <a:t>This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will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give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70" dirty="0">
                <a:latin typeface="Arial Unicode MS"/>
                <a:cs typeface="Arial Unicode MS"/>
              </a:rPr>
              <a:t>them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time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find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spc="5" dirty="0">
                <a:latin typeface="Arial Unicode MS"/>
                <a:cs typeface="Arial Unicode MS"/>
              </a:rPr>
              <a:t> </a:t>
            </a:r>
            <a:r>
              <a:rPr sz="900" spc="20" dirty="0">
                <a:latin typeface="Arial Unicode MS"/>
                <a:cs typeface="Arial Unicode MS"/>
              </a:rPr>
              <a:t>solve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any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potential </a:t>
            </a:r>
            <a:r>
              <a:rPr sz="900" spc="5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problems.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10" dirty="0">
                <a:latin typeface="Arial Unicode MS"/>
                <a:cs typeface="Arial Unicode MS"/>
              </a:rPr>
              <a:t>Check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online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for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guides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training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videos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" dirty="0">
                <a:latin typeface="Arial Unicode MS"/>
                <a:cs typeface="Arial Unicode MS"/>
              </a:rPr>
              <a:t>as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required.</a:t>
            </a:r>
            <a:endParaRPr sz="900">
              <a:latin typeface="Arial Unicode MS"/>
              <a:cs typeface="Arial Unicode M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BE5A1D-2B15-486A-A2C3-88AA1105C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58" y="111742"/>
            <a:ext cx="9723963" cy="8961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672C3F-AD13-41E3-BE7C-301963336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223" y="6553408"/>
            <a:ext cx="2712955" cy="84741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9500" y="2561526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5196" y="44551"/>
                </a:moveTo>
                <a:lnTo>
                  <a:pt x="19291" y="44551"/>
                </a:lnTo>
                <a:lnTo>
                  <a:pt x="16471" y="43954"/>
                </a:lnTo>
                <a:lnTo>
                  <a:pt x="0" y="25209"/>
                </a:lnTo>
                <a:lnTo>
                  <a:pt x="0" y="19304"/>
                </a:lnTo>
                <a:lnTo>
                  <a:pt x="19291" y="0"/>
                </a:lnTo>
                <a:lnTo>
                  <a:pt x="25196" y="0"/>
                </a:lnTo>
                <a:lnTo>
                  <a:pt x="42811" y="13741"/>
                </a:lnTo>
                <a:lnTo>
                  <a:pt x="43954" y="16471"/>
                </a:lnTo>
                <a:lnTo>
                  <a:pt x="44551" y="19304"/>
                </a:lnTo>
                <a:lnTo>
                  <a:pt x="44551" y="25209"/>
                </a:lnTo>
                <a:lnTo>
                  <a:pt x="43954" y="28079"/>
                </a:lnTo>
                <a:lnTo>
                  <a:pt x="42811" y="30810"/>
                </a:lnTo>
                <a:lnTo>
                  <a:pt x="41719" y="33540"/>
                </a:lnTo>
                <a:lnTo>
                  <a:pt x="28028" y="43954"/>
                </a:lnTo>
                <a:lnTo>
                  <a:pt x="25196" y="445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9500" y="2884538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5196" y="44551"/>
                </a:moveTo>
                <a:lnTo>
                  <a:pt x="19291" y="44551"/>
                </a:lnTo>
                <a:lnTo>
                  <a:pt x="16471" y="44005"/>
                </a:lnTo>
                <a:lnTo>
                  <a:pt x="0" y="25247"/>
                </a:lnTo>
                <a:lnTo>
                  <a:pt x="0" y="19342"/>
                </a:lnTo>
                <a:lnTo>
                  <a:pt x="19291" y="0"/>
                </a:lnTo>
                <a:lnTo>
                  <a:pt x="25196" y="0"/>
                </a:lnTo>
                <a:lnTo>
                  <a:pt x="42811" y="13741"/>
                </a:lnTo>
                <a:lnTo>
                  <a:pt x="43954" y="16471"/>
                </a:lnTo>
                <a:lnTo>
                  <a:pt x="44551" y="19342"/>
                </a:lnTo>
                <a:lnTo>
                  <a:pt x="44551" y="25247"/>
                </a:lnTo>
                <a:lnTo>
                  <a:pt x="43954" y="28079"/>
                </a:lnTo>
                <a:lnTo>
                  <a:pt x="42811" y="30810"/>
                </a:lnTo>
                <a:lnTo>
                  <a:pt x="41719" y="33540"/>
                </a:lnTo>
                <a:lnTo>
                  <a:pt x="40081" y="35966"/>
                </a:lnTo>
                <a:lnTo>
                  <a:pt x="35915" y="40131"/>
                </a:lnTo>
                <a:lnTo>
                  <a:pt x="33489" y="41719"/>
                </a:lnTo>
                <a:lnTo>
                  <a:pt x="28028" y="44005"/>
                </a:lnTo>
                <a:lnTo>
                  <a:pt x="25196" y="445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9500" y="3369068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5196" y="44551"/>
                </a:moveTo>
                <a:lnTo>
                  <a:pt x="19291" y="44551"/>
                </a:lnTo>
                <a:lnTo>
                  <a:pt x="16471" y="44005"/>
                </a:lnTo>
                <a:lnTo>
                  <a:pt x="0" y="25260"/>
                </a:lnTo>
                <a:lnTo>
                  <a:pt x="0" y="19354"/>
                </a:lnTo>
                <a:lnTo>
                  <a:pt x="13741" y="1739"/>
                </a:lnTo>
                <a:lnTo>
                  <a:pt x="16471" y="596"/>
                </a:lnTo>
                <a:lnTo>
                  <a:pt x="19291" y="0"/>
                </a:lnTo>
                <a:lnTo>
                  <a:pt x="25196" y="0"/>
                </a:lnTo>
                <a:lnTo>
                  <a:pt x="28028" y="596"/>
                </a:lnTo>
                <a:lnTo>
                  <a:pt x="30759" y="1739"/>
                </a:lnTo>
                <a:lnTo>
                  <a:pt x="33489" y="2832"/>
                </a:lnTo>
                <a:lnTo>
                  <a:pt x="35915" y="4470"/>
                </a:lnTo>
                <a:lnTo>
                  <a:pt x="40081" y="8636"/>
                </a:lnTo>
                <a:lnTo>
                  <a:pt x="41719" y="11061"/>
                </a:lnTo>
                <a:lnTo>
                  <a:pt x="42811" y="13792"/>
                </a:lnTo>
                <a:lnTo>
                  <a:pt x="43954" y="16522"/>
                </a:lnTo>
                <a:lnTo>
                  <a:pt x="44551" y="19354"/>
                </a:lnTo>
                <a:lnTo>
                  <a:pt x="44551" y="25260"/>
                </a:lnTo>
                <a:lnTo>
                  <a:pt x="43954" y="28079"/>
                </a:lnTo>
                <a:lnTo>
                  <a:pt x="42811" y="30810"/>
                </a:lnTo>
                <a:lnTo>
                  <a:pt x="41719" y="33540"/>
                </a:lnTo>
                <a:lnTo>
                  <a:pt x="40081" y="35966"/>
                </a:lnTo>
                <a:lnTo>
                  <a:pt x="35915" y="40131"/>
                </a:lnTo>
                <a:lnTo>
                  <a:pt x="33489" y="41719"/>
                </a:lnTo>
                <a:lnTo>
                  <a:pt x="28028" y="44005"/>
                </a:lnTo>
                <a:lnTo>
                  <a:pt x="25196" y="445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9500" y="3530600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5196" y="44551"/>
                </a:moveTo>
                <a:lnTo>
                  <a:pt x="19291" y="44551"/>
                </a:lnTo>
                <a:lnTo>
                  <a:pt x="16471" y="44005"/>
                </a:lnTo>
                <a:lnTo>
                  <a:pt x="0" y="25247"/>
                </a:lnTo>
                <a:lnTo>
                  <a:pt x="0" y="19342"/>
                </a:lnTo>
                <a:lnTo>
                  <a:pt x="546" y="16471"/>
                </a:lnTo>
                <a:lnTo>
                  <a:pt x="2832" y="11010"/>
                </a:lnTo>
                <a:lnTo>
                  <a:pt x="4419" y="8636"/>
                </a:lnTo>
                <a:lnTo>
                  <a:pt x="6502" y="6553"/>
                </a:lnTo>
                <a:lnTo>
                  <a:pt x="8585" y="4419"/>
                </a:lnTo>
                <a:lnTo>
                  <a:pt x="11010" y="2832"/>
                </a:lnTo>
                <a:lnTo>
                  <a:pt x="16471" y="546"/>
                </a:lnTo>
                <a:lnTo>
                  <a:pt x="19291" y="0"/>
                </a:lnTo>
                <a:lnTo>
                  <a:pt x="25196" y="0"/>
                </a:lnTo>
                <a:lnTo>
                  <a:pt x="28028" y="546"/>
                </a:lnTo>
                <a:lnTo>
                  <a:pt x="33489" y="2832"/>
                </a:lnTo>
                <a:lnTo>
                  <a:pt x="35915" y="4419"/>
                </a:lnTo>
                <a:lnTo>
                  <a:pt x="37998" y="6553"/>
                </a:lnTo>
                <a:lnTo>
                  <a:pt x="40081" y="8636"/>
                </a:lnTo>
                <a:lnTo>
                  <a:pt x="41719" y="11010"/>
                </a:lnTo>
                <a:lnTo>
                  <a:pt x="42811" y="13741"/>
                </a:lnTo>
                <a:lnTo>
                  <a:pt x="43954" y="16471"/>
                </a:lnTo>
                <a:lnTo>
                  <a:pt x="44551" y="19342"/>
                </a:lnTo>
                <a:lnTo>
                  <a:pt x="44551" y="25247"/>
                </a:lnTo>
                <a:lnTo>
                  <a:pt x="43954" y="28079"/>
                </a:lnTo>
                <a:lnTo>
                  <a:pt x="42811" y="30810"/>
                </a:lnTo>
                <a:lnTo>
                  <a:pt x="41719" y="33540"/>
                </a:lnTo>
                <a:lnTo>
                  <a:pt x="40081" y="35966"/>
                </a:lnTo>
                <a:lnTo>
                  <a:pt x="35915" y="40132"/>
                </a:lnTo>
                <a:lnTo>
                  <a:pt x="33489" y="41719"/>
                </a:lnTo>
                <a:lnTo>
                  <a:pt x="28028" y="44005"/>
                </a:lnTo>
                <a:lnTo>
                  <a:pt x="25196" y="445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9500" y="3853662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5196" y="44538"/>
                </a:moveTo>
                <a:lnTo>
                  <a:pt x="19291" y="44538"/>
                </a:lnTo>
                <a:lnTo>
                  <a:pt x="16471" y="43942"/>
                </a:lnTo>
                <a:lnTo>
                  <a:pt x="13741" y="42811"/>
                </a:lnTo>
                <a:lnTo>
                  <a:pt x="11010" y="41719"/>
                </a:lnTo>
                <a:lnTo>
                  <a:pt x="0" y="25196"/>
                </a:lnTo>
                <a:lnTo>
                  <a:pt x="0" y="19291"/>
                </a:lnTo>
                <a:lnTo>
                  <a:pt x="13741" y="1676"/>
                </a:lnTo>
                <a:lnTo>
                  <a:pt x="16471" y="533"/>
                </a:lnTo>
                <a:lnTo>
                  <a:pt x="19291" y="0"/>
                </a:lnTo>
                <a:lnTo>
                  <a:pt x="25196" y="0"/>
                </a:lnTo>
                <a:lnTo>
                  <a:pt x="28028" y="533"/>
                </a:lnTo>
                <a:lnTo>
                  <a:pt x="30759" y="1676"/>
                </a:lnTo>
                <a:lnTo>
                  <a:pt x="33489" y="2768"/>
                </a:lnTo>
                <a:lnTo>
                  <a:pt x="35915" y="4406"/>
                </a:lnTo>
                <a:lnTo>
                  <a:pt x="40081" y="8572"/>
                </a:lnTo>
                <a:lnTo>
                  <a:pt x="41719" y="11010"/>
                </a:lnTo>
                <a:lnTo>
                  <a:pt x="42811" y="13741"/>
                </a:lnTo>
                <a:lnTo>
                  <a:pt x="43954" y="16459"/>
                </a:lnTo>
                <a:lnTo>
                  <a:pt x="44551" y="19291"/>
                </a:lnTo>
                <a:lnTo>
                  <a:pt x="44551" y="25196"/>
                </a:lnTo>
                <a:lnTo>
                  <a:pt x="43954" y="28028"/>
                </a:lnTo>
                <a:lnTo>
                  <a:pt x="42811" y="30746"/>
                </a:lnTo>
                <a:lnTo>
                  <a:pt x="41719" y="33477"/>
                </a:lnTo>
                <a:lnTo>
                  <a:pt x="40081" y="35915"/>
                </a:lnTo>
                <a:lnTo>
                  <a:pt x="35915" y="40081"/>
                </a:lnTo>
                <a:lnTo>
                  <a:pt x="33489" y="41719"/>
                </a:lnTo>
                <a:lnTo>
                  <a:pt x="30759" y="42811"/>
                </a:lnTo>
                <a:lnTo>
                  <a:pt x="28028" y="43942"/>
                </a:lnTo>
                <a:lnTo>
                  <a:pt x="25196" y="445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9500" y="4176661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5196" y="44551"/>
                </a:moveTo>
                <a:lnTo>
                  <a:pt x="19291" y="44551"/>
                </a:lnTo>
                <a:lnTo>
                  <a:pt x="16471" y="44005"/>
                </a:lnTo>
                <a:lnTo>
                  <a:pt x="0" y="25247"/>
                </a:lnTo>
                <a:lnTo>
                  <a:pt x="0" y="19354"/>
                </a:lnTo>
                <a:lnTo>
                  <a:pt x="546" y="16471"/>
                </a:lnTo>
                <a:lnTo>
                  <a:pt x="2832" y="11010"/>
                </a:lnTo>
                <a:lnTo>
                  <a:pt x="4419" y="8636"/>
                </a:lnTo>
                <a:lnTo>
                  <a:pt x="6502" y="6553"/>
                </a:lnTo>
                <a:lnTo>
                  <a:pt x="8585" y="4419"/>
                </a:lnTo>
                <a:lnTo>
                  <a:pt x="11010" y="2832"/>
                </a:lnTo>
                <a:lnTo>
                  <a:pt x="16471" y="546"/>
                </a:lnTo>
                <a:lnTo>
                  <a:pt x="19291" y="0"/>
                </a:lnTo>
                <a:lnTo>
                  <a:pt x="25196" y="0"/>
                </a:lnTo>
                <a:lnTo>
                  <a:pt x="28028" y="546"/>
                </a:lnTo>
                <a:lnTo>
                  <a:pt x="33489" y="2832"/>
                </a:lnTo>
                <a:lnTo>
                  <a:pt x="35915" y="4419"/>
                </a:lnTo>
                <a:lnTo>
                  <a:pt x="37998" y="6553"/>
                </a:lnTo>
                <a:lnTo>
                  <a:pt x="40081" y="8636"/>
                </a:lnTo>
                <a:lnTo>
                  <a:pt x="41719" y="11010"/>
                </a:lnTo>
                <a:lnTo>
                  <a:pt x="42811" y="13741"/>
                </a:lnTo>
                <a:lnTo>
                  <a:pt x="43954" y="16471"/>
                </a:lnTo>
                <a:lnTo>
                  <a:pt x="44551" y="19354"/>
                </a:lnTo>
                <a:lnTo>
                  <a:pt x="44551" y="25247"/>
                </a:lnTo>
                <a:lnTo>
                  <a:pt x="43954" y="28079"/>
                </a:lnTo>
                <a:lnTo>
                  <a:pt x="42811" y="30810"/>
                </a:lnTo>
                <a:lnTo>
                  <a:pt x="41719" y="33540"/>
                </a:lnTo>
                <a:lnTo>
                  <a:pt x="28028" y="44005"/>
                </a:lnTo>
                <a:lnTo>
                  <a:pt x="25196" y="445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301038" y="2628556"/>
            <a:ext cx="1379220" cy="1379220"/>
          </a:xfrm>
          <a:custGeom>
            <a:avLst/>
            <a:gdLst/>
            <a:ahLst/>
            <a:cxnLst/>
            <a:rect l="l" t="t" r="r" b="b"/>
            <a:pathLst>
              <a:path w="1379220" h="1379220">
                <a:moveTo>
                  <a:pt x="137909" y="91922"/>
                </a:moveTo>
                <a:lnTo>
                  <a:pt x="91922" y="91922"/>
                </a:lnTo>
                <a:lnTo>
                  <a:pt x="91922" y="137858"/>
                </a:lnTo>
                <a:lnTo>
                  <a:pt x="137909" y="137858"/>
                </a:lnTo>
                <a:lnTo>
                  <a:pt x="137909" y="91922"/>
                </a:lnTo>
                <a:close/>
              </a:path>
              <a:path w="1379220" h="1379220">
                <a:moveTo>
                  <a:pt x="229844" y="91922"/>
                </a:moveTo>
                <a:lnTo>
                  <a:pt x="183857" y="91922"/>
                </a:lnTo>
                <a:lnTo>
                  <a:pt x="183857" y="137858"/>
                </a:lnTo>
                <a:lnTo>
                  <a:pt x="229844" y="137858"/>
                </a:lnTo>
                <a:lnTo>
                  <a:pt x="229844" y="91922"/>
                </a:lnTo>
                <a:close/>
              </a:path>
              <a:path w="1379220" h="1379220">
                <a:moveTo>
                  <a:pt x="275780" y="367703"/>
                </a:moveTo>
                <a:lnTo>
                  <a:pt x="268541" y="331952"/>
                </a:lnTo>
                <a:lnTo>
                  <a:pt x="261632" y="321716"/>
                </a:lnTo>
                <a:lnTo>
                  <a:pt x="248831" y="302729"/>
                </a:lnTo>
                <a:lnTo>
                  <a:pt x="219608" y="283019"/>
                </a:lnTo>
                <a:lnTo>
                  <a:pt x="183857" y="275780"/>
                </a:lnTo>
                <a:lnTo>
                  <a:pt x="148094" y="283019"/>
                </a:lnTo>
                <a:lnTo>
                  <a:pt x="118872" y="302729"/>
                </a:lnTo>
                <a:lnTo>
                  <a:pt x="99148" y="331952"/>
                </a:lnTo>
                <a:lnTo>
                  <a:pt x="91922" y="367703"/>
                </a:lnTo>
                <a:lnTo>
                  <a:pt x="91922" y="482600"/>
                </a:lnTo>
                <a:lnTo>
                  <a:pt x="99148" y="518363"/>
                </a:lnTo>
                <a:lnTo>
                  <a:pt x="118872" y="547573"/>
                </a:lnTo>
                <a:lnTo>
                  <a:pt x="148094" y="567296"/>
                </a:lnTo>
                <a:lnTo>
                  <a:pt x="183857" y="574522"/>
                </a:lnTo>
                <a:lnTo>
                  <a:pt x="219608" y="567296"/>
                </a:lnTo>
                <a:lnTo>
                  <a:pt x="248831" y="547573"/>
                </a:lnTo>
                <a:lnTo>
                  <a:pt x="261632" y="528586"/>
                </a:lnTo>
                <a:lnTo>
                  <a:pt x="268541" y="518363"/>
                </a:lnTo>
                <a:lnTo>
                  <a:pt x="275780" y="482600"/>
                </a:lnTo>
                <a:lnTo>
                  <a:pt x="275780" y="436651"/>
                </a:lnTo>
                <a:lnTo>
                  <a:pt x="273964" y="427697"/>
                </a:lnTo>
                <a:lnTo>
                  <a:pt x="269049" y="420382"/>
                </a:lnTo>
                <a:lnTo>
                  <a:pt x="261747" y="415455"/>
                </a:lnTo>
                <a:lnTo>
                  <a:pt x="252806" y="413639"/>
                </a:lnTo>
                <a:lnTo>
                  <a:pt x="206870" y="413639"/>
                </a:lnTo>
                <a:lnTo>
                  <a:pt x="206870" y="459625"/>
                </a:lnTo>
                <a:lnTo>
                  <a:pt x="229844" y="459625"/>
                </a:lnTo>
                <a:lnTo>
                  <a:pt x="229844" y="482600"/>
                </a:lnTo>
                <a:lnTo>
                  <a:pt x="226212" y="500481"/>
                </a:lnTo>
                <a:lnTo>
                  <a:pt x="216357" y="515099"/>
                </a:lnTo>
                <a:lnTo>
                  <a:pt x="201726" y="524967"/>
                </a:lnTo>
                <a:lnTo>
                  <a:pt x="183857" y="528586"/>
                </a:lnTo>
                <a:lnTo>
                  <a:pt x="165976" y="524967"/>
                </a:lnTo>
                <a:lnTo>
                  <a:pt x="151371" y="515099"/>
                </a:lnTo>
                <a:lnTo>
                  <a:pt x="141516" y="500481"/>
                </a:lnTo>
                <a:lnTo>
                  <a:pt x="137909" y="482600"/>
                </a:lnTo>
                <a:lnTo>
                  <a:pt x="137909" y="367703"/>
                </a:lnTo>
                <a:lnTo>
                  <a:pt x="141516" y="349834"/>
                </a:lnTo>
                <a:lnTo>
                  <a:pt x="151371" y="335203"/>
                </a:lnTo>
                <a:lnTo>
                  <a:pt x="165976" y="325348"/>
                </a:lnTo>
                <a:lnTo>
                  <a:pt x="183857" y="321716"/>
                </a:lnTo>
                <a:lnTo>
                  <a:pt x="201726" y="325348"/>
                </a:lnTo>
                <a:lnTo>
                  <a:pt x="216357" y="335203"/>
                </a:lnTo>
                <a:lnTo>
                  <a:pt x="226212" y="349834"/>
                </a:lnTo>
                <a:lnTo>
                  <a:pt x="229844" y="367703"/>
                </a:lnTo>
                <a:lnTo>
                  <a:pt x="275780" y="367703"/>
                </a:lnTo>
                <a:close/>
              </a:path>
              <a:path w="1379220" h="1379220">
                <a:moveTo>
                  <a:pt x="321767" y="91922"/>
                </a:moveTo>
                <a:lnTo>
                  <a:pt x="275780" y="91922"/>
                </a:lnTo>
                <a:lnTo>
                  <a:pt x="275780" y="137858"/>
                </a:lnTo>
                <a:lnTo>
                  <a:pt x="321767" y="137858"/>
                </a:lnTo>
                <a:lnTo>
                  <a:pt x="321767" y="91922"/>
                </a:lnTo>
                <a:close/>
              </a:path>
              <a:path w="1379220" h="1379220">
                <a:moveTo>
                  <a:pt x="482650" y="367703"/>
                </a:moveTo>
                <a:lnTo>
                  <a:pt x="475399" y="331952"/>
                </a:lnTo>
                <a:lnTo>
                  <a:pt x="468490" y="321716"/>
                </a:lnTo>
                <a:lnTo>
                  <a:pt x="455676" y="302729"/>
                </a:lnTo>
                <a:lnTo>
                  <a:pt x="436664" y="289915"/>
                </a:lnTo>
                <a:lnTo>
                  <a:pt x="436664" y="367703"/>
                </a:lnTo>
                <a:lnTo>
                  <a:pt x="436664" y="482600"/>
                </a:lnTo>
                <a:lnTo>
                  <a:pt x="433044" y="500481"/>
                </a:lnTo>
                <a:lnTo>
                  <a:pt x="423202" y="515099"/>
                </a:lnTo>
                <a:lnTo>
                  <a:pt x="408597" y="524967"/>
                </a:lnTo>
                <a:lnTo>
                  <a:pt x="390728" y="528586"/>
                </a:lnTo>
                <a:lnTo>
                  <a:pt x="367703" y="528586"/>
                </a:lnTo>
                <a:lnTo>
                  <a:pt x="367703" y="321716"/>
                </a:lnTo>
                <a:lnTo>
                  <a:pt x="390728" y="321716"/>
                </a:lnTo>
                <a:lnTo>
                  <a:pt x="408597" y="325348"/>
                </a:lnTo>
                <a:lnTo>
                  <a:pt x="423202" y="335203"/>
                </a:lnTo>
                <a:lnTo>
                  <a:pt x="433044" y="349834"/>
                </a:lnTo>
                <a:lnTo>
                  <a:pt x="436664" y="367703"/>
                </a:lnTo>
                <a:lnTo>
                  <a:pt x="436664" y="289915"/>
                </a:lnTo>
                <a:lnTo>
                  <a:pt x="426453" y="283019"/>
                </a:lnTo>
                <a:lnTo>
                  <a:pt x="390728" y="275780"/>
                </a:lnTo>
                <a:lnTo>
                  <a:pt x="344741" y="275780"/>
                </a:lnTo>
                <a:lnTo>
                  <a:pt x="335788" y="277583"/>
                </a:lnTo>
                <a:lnTo>
                  <a:pt x="328485" y="282498"/>
                </a:lnTo>
                <a:lnTo>
                  <a:pt x="323570" y="289801"/>
                </a:lnTo>
                <a:lnTo>
                  <a:pt x="321767" y="298742"/>
                </a:lnTo>
                <a:lnTo>
                  <a:pt x="321767" y="551548"/>
                </a:lnTo>
                <a:lnTo>
                  <a:pt x="323570" y="560501"/>
                </a:lnTo>
                <a:lnTo>
                  <a:pt x="328485" y="567804"/>
                </a:lnTo>
                <a:lnTo>
                  <a:pt x="335788" y="572719"/>
                </a:lnTo>
                <a:lnTo>
                  <a:pt x="344741" y="574522"/>
                </a:lnTo>
                <a:lnTo>
                  <a:pt x="390728" y="574522"/>
                </a:lnTo>
                <a:lnTo>
                  <a:pt x="426453" y="567296"/>
                </a:lnTo>
                <a:lnTo>
                  <a:pt x="455676" y="547573"/>
                </a:lnTo>
                <a:lnTo>
                  <a:pt x="468490" y="528586"/>
                </a:lnTo>
                <a:lnTo>
                  <a:pt x="475399" y="518363"/>
                </a:lnTo>
                <a:lnTo>
                  <a:pt x="482650" y="482600"/>
                </a:lnTo>
                <a:lnTo>
                  <a:pt x="482650" y="367703"/>
                </a:lnTo>
                <a:close/>
              </a:path>
              <a:path w="1379220" h="1379220">
                <a:moveTo>
                  <a:pt x="597547" y="850303"/>
                </a:moveTo>
                <a:lnTo>
                  <a:pt x="160883" y="850303"/>
                </a:lnTo>
                <a:lnTo>
                  <a:pt x="160883" y="896289"/>
                </a:lnTo>
                <a:lnTo>
                  <a:pt x="597547" y="896289"/>
                </a:lnTo>
                <a:lnTo>
                  <a:pt x="597547" y="850303"/>
                </a:lnTo>
                <a:close/>
              </a:path>
              <a:path w="1379220" h="1379220">
                <a:moveTo>
                  <a:pt x="597547" y="735406"/>
                </a:moveTo>
                <a:lnTo>
                  <a:pt x="160883" y="735406"/>
                </a:lnTo>
                <a:lnTo>
                  <a:pt x="160883" y="781392"/>
                </a:lnTo>
                <a:lnTo>
                  <a:pt x="597547" y="781392"/>
                </a:lnTo>
                <a:lnTo>
                  <a:pt x="597547" y="735406"/>
                </a:lnTo>
                <a:close/>
              </a:path>
              <a:path w="1379220" h="1379220">
                <a:moveTo>
                  <a:pt x="689470" y="367703"/>
                </a:moveTo>
                <a:lnTo>
                  <a:pt x="682231" y="331952"/>
                </a:lnTo>
                <a:lnTo>
                  <a:pt x="675322" y="321716"/>
                </a:lnTo>
                <a:lnTo>
                  <a:pt x="662520" y="302729"/>
                </a:lnTo>
                <a:lnTo>
                  <a:pt x="643534" y="289928"/>
                </a:lnTo>
                <a:lnTo>
                  <a:pt x="643534" y="367703"/>
                </a:lnTo>
                <a:lnTo>
                  <a:pt x="639902" y="385584"/>
                </a:lnTo>
                <a:lnTo>
                  <a:pt x="630047" y="400177"/>
                </a:lnTo>
                <a:lnTo>
                  <a:pt x="615416" y="410032"/>
                </a:lnTo>
                <a:lnTo>
                  <a:pt x="597547" y="413639"/>
                </a:lnTo>
                <a:lnTo>
                  <a:pt x="574573" y="413639"/>
                </a:lnTo>
                <a:lnTo>
                  <a:pt x="574573" y="321716"/>
                </a:lnTo>
                <a:lnTo>
                  <a:pt x="597547" y="321716"/>
                </a:lnTo>
                <a:lnTo>
                  <a:pt x="615416" y="325348"/>
                </a:lnTo>
                <a:lnTo>
                  <a:pt x="630047" y="335203"/>
                </a:lnTo>
                <a:lnTo>
                  <a:pt x="639902" y="349834"/>
                </a:lnTo>
                <a:lnTo>
                  <a:pt x="643534" y="367703"/>
                </a:lnTo>
                <a:lnTo>
                  <a:pt x="643534" y="289928"/>
                </a:lnTo>
                <a:lnTo>
                  <a:pt x="633298" y="283019"/>
                </a:lnTo>
                <a:lnTo>
                  <a:pt x="597547" y="275780"/>
                </a:lnTo>
                <a:lnTo>
                  <a:pt x="551561" y="275780"/>
                </a:lnTo>
                <a:lnTo>
                  <a:pt x="542632" y="277583"/>
                </a:lnTo>
                <a:lnTo>
                  <a:pt x="535330" y="282498"/>
                </a:lnTo>
                <a:lnTo>
                  <a:pt x="530390" y="289801"/>
                </a:lnTo>
                <a:lnTo>
                  <a:pt x="528586" y="298742"/>
                </a:lnTo>
                <a:lnTo>
                  <a:pt x="528586" y="574522"/>
                </a:lnTo>
                <a:lnTo>
                  <a:pt x="574573" y="574522"/>
                </a:lnTo>
                <a:lnTo>
                  <a:pt x="574573" y="459625"/>
                </a:lnTo>
                <a:lnTo>
                  <a:pt x="597547" y="459625"/>
                </a:lnTo>
                <a:lnTo>
                  <a:pt x="633298" y="452399"/>
                </a:lnTo>
                <a:lnTo>
                  <a:pt x="662520" y="432676"/>
                </a:lnTo>
                <a:lnTo>
                  <a:pt x="675360" y="413639"/>
                </a:lnTo>
                <a:lnTo>
                  <a:pt x="682231" y="403466"/>
                </a:lnTo>
                <a:lnTo>
                  <a:pt x="689470" y="367703"/>
                </a:lnTo>
                <a:close/>
              </a:path>
              <a:path w="1379220" h="1379220">
                <a:moveTo>
                  <a:pt x="827379" y="620509"/>
                </a:moveTo>
                <a:lnTo>
                  <a:pt x="160883" y="620509"/>
                </a:lnTo>
                <a:lnTo>
                  <a:pt x="160883" y="666445"/>
                </a:lnTo>
                <a:lnTo>
                  <a:pt x="827379" y="666445"/>
                </a:lnTo>
                <a:lnTo>
                  <a:pt x="827379" y="620509"/>
                </a:lnTo>
                <a:close/>
              </a:path>
              <a:path w="1379220" h="1379220">
                <a:moveTo>
                  <a:pt x="896289" y="367703"/>
                </a:moveTo>
                <a:lnTo>
                  <a:pt x="889050" y="331952"/>
                </a:lnTo>
                <a:lnTo>
                  <a:pt x="882142" y="321716"/>
                </a:lnTo>
                <a:lnTo>
                  <a:pt x="869340" y="302729"/>
                </a:lnTo>
                <a:lnTo>
                  <a:pt x="850353" y="289928"/>
                </a:lnTo>
                <a:lnTo>
                  <a:pt x="850353" y="367703"/>
                </a:lnTo>
                <a:lnTo>
                  <a:pt x="846721" y="385584"/>
                </a:lnTo>
                <a:lnTo>
                  <a:pt x="836866" y="400177"/>
                </a:lnTo>
                <a:lnTo>
                  <a:pt x="822236" y="410032"/>
                </a:lnTo>
                <a:lnTo>
                  <a:pt x="804367" y="413639"/>
                </a:lnTo>
                <a:lnTo>
                  <a:pt x="781392" y="413639"/>
                </a:lnTo>
                <a:lnTo>
                  <a:pt x="781392" y="321716"/>
                </a:lnTo>
                <a:lnTo>
                  <a:pt x="804367" y="321716"/>
                </a:lnTo>
                <a:lnTo>
                  <a:pt x="822236" y="325348"/>
                </a:lnTo>
                <a:lnTo>
                  <a:pt x="836866" y="335203"/>
                </a:lnTo>
                <a:lnTo>
                  <a:pt x="846721" y="349834"/>
                </a:lnTo>
                <a:lnTo>
                  <a:pt x="850353" y="367703"/>
                </a:lnTo>
                <a:lnTo>
                  <a:pt x="850353" y="289928"/>
                </a:lnTo>
                <a:lnTo>
                  <a:pt x="840117" y="283019"/>
                </a:lnTo>
                <a:lnTo>
                  <a:pt x="804367" y="275780"/>
                </a:lnTo>
                <a:lnTo>
                  <a:pt x="758431" y="275780"/>
                </a:lnTo>
                <a:lnTo>
                  <a:pt x="749477" y="277583"/>
                </a:lnTo>
                <a:lnTo>
                  <a:pt x="742175" y="282498"/>
                </a:lnTo>
                <a:lnTo>
                  <a:pt x="737260" y="289801"/>
                </a:lnTo>
                <a:lnTo>
                  <a:pt x="735457" y="298742"/>
                </a:lnTo>
                <a:lnTo>
                  <a:pt x="735457" y="574522"/>
                </a:lnTo>
                <a:lnTo>
                  <a:pt x="781392" y="574522"/>
                </a:lnTo>
                <a:lnTo>
                  <a:pt x="781392" y="473417"/>
                </a:lnTo>
                <a:lnTo>
                  <a:pt x="859726" y="571347"/>
                </a:lnTo>
                <a:lnTo>
                  <a:pt x="866330" y="574522"/>
                </a:lnTo>
                <a:lnTo>
                  <a:pt x="896289" y="574522"/>
                </a:lnTo>
                <a:lnTo>
                  <a:pt x="896289" y="528586"/>
                </a:lnTo>
                <a:lnTo>
                  <a:pt x="884389" y="528586"/>
                </a:lnTo>
                <a:lnTo>
                  <a:pt x="840270" y="473417"/>
                </a:lnTo>
                <a:lnTo>
                  <a:pt x="826985" y="456793"/>
                </a:lnTo>
                <a:lnTo>
                  <a:pt x="854595" y="444665"/>
                </a:lnTo>
                <a:lnTo>
                  <a:pt x="876554" y="424573"/>
                </a:lnTo>
                <a:lnTo>
                  <a:pt x="882586" y="413639"/>
                </a:lnTo>
                <a:lnTo>
                  <a:pt x="891044" y="398322"/>
                </a:lnTo>
                <a:lnTo>
                  <a:pt x="896289" y="367703"/>
                </a:lnTo>
                <a:close/>
              </a:path>
              <a:path w="1379220" h="1379220">
                <a:moveTo>
                  <a:pt x="1188339" y="935532"/>
                </a:moveTo>
                <a:lnTo>
                  <a:pt x="1155852" y="903033"/>
                </a:lnTo>
                <a:lnTo>
                  <a:pt x="965250" y="1093635"/>
                </a:lnTo>
                <a:lnTo>
                  <a:pt x="889596" y="1017930"/>
                </a:lnTo>
                <a:lnTo>
                  <a:pt x="857097" y="1050429"/>
                </a:lnTo>
                <a:lnTo>
                  <a:pt x="949032" y="1142352"/>
                </a:lnTo>
                <a:lnTo>
                  <a:pt x="953490" y="1146860"/>
                </a:lnTo>
                <a:lnTo>
                  <a:pt x="959396" y="1149096"/>
                </a:lnTo>
                <a:lnTo>
                  <a:pt x="971156" y="1149096"/>
                </a:lnTo>
                <a:lnTo>
                  <a:pt x="977011" y="1146860"/>
                </a:lnTo>
                <a:lnTo>
                  <a:pt x="1030236" y="1093635"/>
                </a:lnTo>
                <a:lnTo>
                  <a:pt x="1188339" y="935532"/>
                </a:lnTo>
                <a:close/>
              </a:path>
              <a:path w="1379220" h="1379220">
                <a:moveTo>
                  <a:pt x="1378597" y="854316"/>
                </a:moveTo>
                <a:lnTo>
                  <a:pt x="1329436" y="821575"/>
                </a:lnTo>
                <a:lnTo>
                  <a:pt x="1329436" y="868451"/>
                </a:lnTo>
                <a:lnTo>
                  <a:pt x="1315389" y="947826"/>
                </a:lnTo>
                <a:lnTo>
                  <a:pt x="1303832" y="998474"/>
                </a:lnTo>
                <a:lnTo>
                  <a:pt x="1287500" y="1047115"/>
                </a:lnTo>
                <a:lnTo>
                  <a:pt x="1266609" y="1093457"/>
                </a:lnTo>
                <a:lnTo>
                  <a:pt x="1241386" y="1137259"/>
                </a:lnTo>
                <a:lnTo>
                  <a:pt x="1212049" y="1178217"/>
                </a:lnTo>
                <a:lnTo>
                  <a:pt x="1178801" y="1216075"/>
                </a:lnTo>
                <a:lnTo>
                  <a:pt x="1141882" y="1250569"/>
                </a:lnTo>
                <a:lnTo>
                  <a:pt x="1101509" y="1281391"/>
                </a:lnTo>
                <a:lnTo>
                  <a:pt x="1057884" y="1308303"/>
                </a:lnTo>
                <a:lnTo>
                  <a:pt x="1011237" y="1331010"/>
                </a:lnTo>
                <a:lnTo>
                  <a:pt x="964577" y="1308303"/>
                </a:lnTo>
                <a:lnTo>
                  <a:pt x="920953" y="1281391"/>
                </a:lnTo>
                <a:lnTo>
                  <a:pt x="880567" y="1250569"/>
                </a:lnTo>
                <a:lnTo>
                  <a:pt x="843635" y="1216075"/>
                </a:lnTo>
                <a:lnTo>
                  <a:pt x="810387" y="1178217"/>
                </a:lnTo>
                <a:lnTo>
                  <a:pt x="781037" y="1137259"/>
                </a:lnTo>
                <a:lnTo>
                  <a:pt x="755815" y="1093457"/>
                </a:lnTo>
                <a:lnTo>
                  <a:pt x="734923" y="1047115"/>
                </a:lnTo>
                <a:lnTo>
                  <a:pt x="718578" y="998474"/>
                </a:lnTo>
                <a:lnTo>
                  <a:pt x="716241" y="988212"/>
                </a:lnTo>
                <a:lnTo>
                  <a:pt x="707034" y="947826"/>
                </a:lnTo>
                <a:lnTo>
                  <a:pt x="693039" y="868451"/>
                </a:lnTo>
                <a:lnTo>
                  <a:pt x="741464" y="858786"/>
                </a:lnTo>
                <a:lnTo>
                  <a:pt x="791375" y="846416"/>
                </a:lnTo>
                <a:lnTo>
                  <a:pt x="839635" y="829640"/>
                </a:lnTo>
                <a:lnTo>
                  <a:pt x="886002" y="808621"/>
                </a:lnTo>
                <a:lnTo>
                  <a:pt x="930211" y="783475"/>
                </a:lnTo>
                <a:lnTo>
                  <a:pt x="972032" y="754341"/>
                </a:lnTo>
                <a:lnTo>
                  <a:pt x="1011237" y="721321"/>
                </a:lnTo>
                <a:lnTo>
                  <a:pt x="1050429" y="754341"/>
                </a:lnTo>
                <a:lnTo>
                  <a:pt x="1092250" y="783475"/>
                </a:lnTo>
                <a:lnTo>
                  <a:pt x="1136459" y="808621"/>
                </a:lnTo>
                <a:lnTo>
                  <a:pt x="1182801" y="829640"/>
                </a:lnTo>
                <a:lnTo>
                  <a:pt x="1231049" y="846416"/>
                </a:lnTo>
                <a:lnTo>
                  <a:pt x="1280960" y="858786"/>
                </a:lnTo>
                <a:lnTo>
                  <a:pt x="1329436" y="868451"/>
                </a:lnTo>
                <a:lnTo>
                  <a:pt x="1329436" y="821575"/>
                </a:lnTo>
                <a:lnTo>
                  <a:pt x="1289989" y="813689"/>
                </a:lnTo>
                <a:lnTo>
                  <a:pt x="1240878" y="801357"/>
                </a:lnTo>
                <a:lnTo>
                  <a:pt x="1193558" y="784402"/>
                </a:lnTo>
                <a:lnTo>
                  <a:pt x="1148283" y="762965"/>
                </a:lnTo>
                <a:lnTo>
                  <a:pt x="1105331" y="737184"/>
                </a:lnTo>
                <a:lnTo>
                  <a:pt x="1083970" y="721321"/>
                </a:lnTo>
                <a:lnTo>
                  <a:pt x="1064958" y="707212"/>
                </a:lnTo>
                <a:lnTo>
                  <a:pt x="1034351" y="679450"/>
                </a:lnTo>
                <a:lnTo>
                  <a:pt x="1027455" y="673188"/>
                </a:lnTo>
                <a:lnTo>
                  <a:pt x="1019975" y="668350"/>
                </a:lnTo>
                <a:lnTo>
                  <a:pt x="1011224" y="666724"/>
                </a:lnTo>
                <a:lnTo>
                  <a:pt x="1002474" y="668350"/>
                </a:lnTo>
                <a:lnTo>
                  <a:pt x="994968" y="673188"/>
                </a:lnTo>
                <a:lnTo>
                  <a:pt x="992784" y="675373"/>
                </a:lnTo>
                <a:lnTo>
                  <a:pt x="990447" y="677316"/>
                </a:lnTo>
                <a:lnTo>
                  <a:pt x="988225" y="679450"/>
                </a:lnTo>
                <a:lnTo>
                  <a:pt x="988225" y="177749"/>
                </a:lnTo>
                <a:lnTo>
                  <a:pt x="985837" y="171894"/>
                </a:lnTo>
                <a:lnTo>
                  <a:pt x="974813" y="160883"/>
                </a:lnTo>
                <a:lnTo>
                  <a:pt x="942276" y="128346"/>
                </a:lnTo>
                <a:lnTo>
                  <a:pt x="942276" y="206819"/>
                </a:lnTo>
                <a:lnTo>
                  <a:pt x="942276" y="718985"/>
                </a:lnTo>
                <a:lnTo>
                  <a:pt x="904151" y="745363"/>
                </a:lnTo>
                <a:lnTo>
                  <a:pt x="863904" y="768146"/>
                </a:lnTo>
                <a:lnTo>
                  <a:pt x="821728" y="787209"/>
                </a:lnTo>
                <a:lnTo>
                  <a:pt x="777836" y="802436"/>
                </a:lnTo>
                <a:lnTo>
                  <a:pt x="732434" y="813689"/>
                </a:lnTo>
                <a:lnTo>
                  <a:pt x="661987" y="827773"/>
                </a:lnTo>
                <a:lnTo>
                  <a:pt x="653669" y="831240"/>
                </a:lnTo>
                <a:lnTo>
                  <a:pt x="647509" y="837374"/>
                </a:lnTo>
                <a:lnTo>
                  <a:pt x="644055" y="845337"/>
                </a:lnTo>
                <a:lnTo>
                  <a:pt x="643877" y="854316"/>
                </a:lnTo>
                <a:lnTo>
                  <a:pt x="661784" y="955814"/>
                </a:lnTo>
                <a:lnTo>
                  <a:pt x="663270" y="963980"/>
                </a:lnTo>
                <a:lnTo>
                  <a:pt x="664908" y="972096"/>
                </a:lnTo>
                <a:lnTo>
                  <a:pt x="666673" y="980173"/>
                </a:lnTo>
                <a:lnTo>
                  <a:pt x="668540" y="988212"/>
                </a:lnTo>
                <a:lnTo>
                  <a:pt x="45986" y="988212"/>
                </a:lnTo>
                <a:lnTo>
                  <a:pt x="45986" y="45935"/>
                </a:lnTo>
                <a:lnTo>
                  <a:pt x="794893" y="45935"/>
                </a:lnTo>
                <a:lnTo>
                  <a:pt x="909789" y="160883"/>
                </a:lnTo>
                <a:lnTo>
                  <a:pt x="827379" y="160883"/>
                </a:lnTo>
                <a:lnTo>
                  <a:pt x="827379" y="114896"/>
                </a:lnTo>
                <a:lnTo>
                  <a:pt x="781392" y="114896"/>
                </a:lnTo>
                <a:lnTo>
                  <a:pt x="781392" y="183845"/>
                </a:lnTo>
                <a:lnTo>
                  <a:pt x="942276" y="206819"/>
                </a:lnTo>
                <a:lnTo>
                  <a:pt x="942276" y="128346"/>
                </a:lnTo>
                <a:lnTo>
                  <a:pt x="859878" y="45935"/>
                </a:lnTo>
                <a:lnTo>
                  <a:pt x="820661" y="6718"/>
                </a:lnTo>
                <a:lnTo>
                  <a:pt x="816317" y="2425"/>
                </a:lnTo>
                <a:lnTo>
                  <a:pt x="810463" y="0"/>
                </a:lnTo>
                <a:lnTo>
                  <a:pt x="22974" y="0"/>
                </a:lnTo>
                <a:lnTo>
                  <a:pt x="14046" y="1803"/>
                </a:lnTo>
                <a:lnTo>
                  <a:pt x="6743" y="6718"/>
                </a:lnTo>
                <a:lnTo>
                  <a:pt x="1803" y="14020"/>
                </a:lnTo>
                <a:lnTo>
                  <a:pt x="0" y="22961"/>
                </a:lnTo>
                <a:lnTo>
                  <a:pt x="0" y="1011186"/>
                </a:lnTo>
                <a:lnTo>
                  <a:pt x="1803" y="1020140"/>
                </a:lnTo>
                <a:lnTo>
                  <a:pt x="6743" y="1027455"/>
                </a:lnTo>
                <a:lnTo>
                  <a:pt x="14046" y="1032395"/>
                </a:lnTo>
                <a:lnTo>
                  <a:pt x="22974" y="1034199"/>
                </a:lnTo>
                <a:lnTo>
                  <a:pt x="681685" y="1034199"/>
                </a:lnTo>
                <a:lnTo>
                  <a:pt x="698665" y="1079296"/>
                </a:lnTo>
                <a:lnTo>
                  <a:pt x="719302" y="1122464"/>
                </a:lnTo>
                <a:lnTo>
                  <a:pt x="743445" y="1163510"/>
                </a:lnTo>
                <a:lnTo>
                  <a:pt x="770940" y="1202232"/>
                </a:lnTo>
                <a:lnTo>
                  <a:pt x="801624" y="1238465"/>
                </a:lnTo>
                <a:lnTo>
                  <a:pt x="835355" y="1271993"/>
                </a:lnTo>
                <a:lnTo>
                  <a:pt x="871982" y="1302626"/>
                </a:lnTo>
                <a:lnTo>
                  <a:pt x="911352" y="1330159"/>
                </a:lnTo>
                <a:lnTo>
                  <a:pt x="953300" y="1354429"/>
                </a:lnTo>
                <a:lnTo>
                  <a:pt x="997585" y="1375168"/>
                </a:lnTo>
                <a:lnTo>
                  <a:pt x="1002411" y="1377149"/>
                </a:lnTo>
                <a:lnTo>
                  <a:pt x="1005230" y="1378343"/>
                </a:lnTo>
                <a:lnTo>
                  <a:pt x="1008214" y="1378940"/>
                </a:lnTo>
                <a:lnTo>
                  <a:pt x="1014209" y="1378940"/>
                </a:lnTo>
                <a:lnTo>
                  <a:pt x="1067930" y="1355039"/>
                </a:lnTo>
                <a:lnTo>
                  <a:pt x="1108798" y="1331633"/>
                </a:lnTo>
                <a:lnTo>
                  <a:pt x="1109687" y="1331010"/>
                </a:lnTo>
                <a:lnTo>
                  <a:pt x="1147241" y="1305102"/>
                </a:lnTo>
                <a:lnTo>
                  <a:pt x="1183119" y="1275651"/>
                </a:lnTo>
                <a:lnTo>
                  <a:pt x="1216291" y="1243457"/>
                </a:lnTo>
                <a:lnTo>
                  <a:pt x="1246606" y="1208671"/>
                </a:lnTo>
                <a:lnTo>
                  <a:pt x="1273924" y="1171498"/>
                </a:lnTo>
                <a:lnTo>
                  <a:pt x="1298117" y="1132103"/>
                </a:lnTo>
                <a:lnTo>
                  <a:pt x="1319022" y="1090650"/>
                </a:lnTo>
                <a:lnTo>
                  <a:pt x="1336522" y="1047343"/>
                </a:lnTo>
                <a:lnTo>
                  <a:pt x="1350454" y="1002334"/>
                </a:lnTo>
                <a:lnTo>
                  <a:pt x="1360690" y="955814"/>
                </a:lnTo>
                <a:lnTo>
                  <a:pt x="1378597" y="854316"/>
                </a:lnTo>
                <a:close/>
              </a:path>
            </a:pathLst>
          </a:custGeom>
          <a:solidFill>
            <a:srgbClr val="042D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88803" y="1684795"/>
            <a:ext cx="9258300" cy="2751455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4"/>
              </a:spcBef>
            </a:pPr>
            <a:r>
              <a:rPr sz="900" spc="40" dirty="0">
                <a:latin typeface="Arial Unicode MS"/>
                <a:cs typeface="Arial Unicode MS"/>
              </a:rPr>
              <a:t>Student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employer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safety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0" dirty="0">
                <a:latin typeface="Arial Unicode MS"/>
                <a:cs typeface="Arial Unicode MS"/>
              </a:rPr>
              <a:t>is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paramount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you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will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need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take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certain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measures.</a:t>
            </a:r>
            <a:endParaRPr sz="900" dirty="0">
              <a:latin typeface="Arial Unicode MS"/>
              <a:cs typeface="Arial Unicode MS"/>
            </a:endParaRPr>
          </a:p>
          <a:p>
            <a:pPr marL="12700" marR="5080">
              <a:lnSpc>
                <a:spcPct val="117800"/>
              </a:lnSpc>
            </a:pPr>
            <a:r>
              <a:rPr sz="900" spc="5" dirty="0">
                <a:latin typeface="Arial Unicode MS"/>
                <a:cs typeface="Arial Unicode MS"/>
              </a:rPr>
              <a:t>Every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employee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student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taking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part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in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-50" dirty="0">
                <a:latin typeface="Arial Unicode MS"/>
                <a:cs typeface="Arial Unicode MS"/>
              </a:rPr>
              <a:t>VWEX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programme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should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sign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a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20" dirty="0">
                <a:latin typeface="Arial Unicode MS"/>
                <a:cs typeface="Arial Unicode MS"/>
              </a:rPr>
              <a:t>Code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of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20" dirty="0">
                <a:latin typeface="Arial Unicode MS"/>
                <a:cs typeface="Arial Unicode MS"/>
              </a:rPr>
              <a:t>Practice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which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outlines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what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10" dirty="0">
                <a:latin typeface="Arial Unicode MS"/>
                <a:cs typeface="Arial Unicode MS"/>
              </a:rPr>
              <a:t>is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expected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75" dirty="0">
                <a:latin typeface="Arial Unicode MS"/>
                <a:cs typeface="Arial Unicode MS"/>
              </a:rPr>
              <a:t>from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70" dirty="0">
                <a:latin typeface="Arial Unicode MS"/>
                <a:cs typeface="Arial Unicode MS"/>
              </a:rPr>
              <a:t>them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throughout.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Guidance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75" dirty="0">
                <a:latin typeface="Arial Unicode MS"/>
                <a:cs typeface="Arial Unicode MS"/>
              </a:rPr>
              <a:t>from </a:t>
            </a:r>
            <a:r>
              <a:rPr sz="900" spc="8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Department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of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Education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on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keeping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children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20" dirty="0">
                <a:latin typeface="Arial Unicode MS"/>
                <a:cs typeface="Arial Unicode MS"/>
              </a:rPr>
              <a:t>safe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in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out-of-school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settings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10" dirty="0">
                <a:latin typeface="Arial Unicode MS"/>
                <a:cs typeface="Arial Unicode MS"/>
              </a:rPr>
              <a:t>is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available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on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gov.uk</a:t>
            </a:r>
            <a:r>
              <a:rPr sz="900" spc="50" dirty="0">
                <a:latin typeface="Arial Unicode MS"/>
                <a:cs typeface="Arial Unicode MS"/>
              </a:rPr>
              <a:t> </a:t>
            </a:r>
            <a:r>
              <a:rPr sz="900" b="1" u="sng" spc="40" dirty="0">
                <a:solidFill>
                  <a:srgbClr val="042D61"/>
                </a:solidFill>
                <a:uFill>
                  <a:solidFill>
                    <a:srgbClr val="042D61"/>
                  </a:solidFill>
                </a:uFill>
                <a:latin typeface="Arial"/>
                <a:cs typeface="Arial"/>
              </a:rPr>
              <a:t>here</a:t>
            </a:r>
            <a:r>
              <a:rPr sz="900" spc="40" dirty="0">
                <a:latin typeface="Arial Unicode MS"/>
                <a:cs typeface="Arial Unicode MS"/>
              </a:rPr>
              <a:t>.</a:t>
            </a:r>
            <a:endParaRPr sz="900" dirty="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700" dirty="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</a:pPr>
            <a:r>
              <a:rPr sz="900" spc="25" dirty="0">
                <a:latin typeface="Arial Unicode MS"/>
                <a:cs typeface="Arial Unicode MS"/>
              </a:rPr>
              <a:t>Alongside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this,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following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measures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should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be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taken:</a:t>
            </a:r>
            <a:endParaRPr sz="900" dirty="0">
              <a:latin typeface="Arial Unicode MS"/>
              <a:cs typeface="Arial Unicode MS"/>
            </a:endParaRPr>
          </a:p>
          <a:p>
            <a:pPr marL="214629" marR="1933575">
              <a:lnSpc>
                <a:spcPct val="117800"/>
              </a:lnSpc>
            </a:pPr>
            <a:r>
              <a:rPr sz="900" spc="25" dirty="0">
                <a:latin typeface="Arial Unicode MS"/>
                <a:cs typeface="Arial Unicode MS"/>
              </a:rPr>
              <a:t>Verify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that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all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employees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work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for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their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named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company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all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teachers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for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their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named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schools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before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granting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70" dirty="0">
                <a:latin typeface="Arial Unicode MS"/>
                <a:cs typeface="Arial Unicode MS"/>
              </a:rPr>
              <a:t>them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dirty="0">
                <a:latin typeface="Arial Unicode MS"/>
                <a:cs typeface="Arial Unicode MS"/>
              </a:rPr>
              <a:t>access </a:t>
            </a:r>
            <a:r>
              <a:rPr sz="900" spc="70" dirty="0">
                <a:latin typeface="Arial Unicode MS"/>
                <a:cs typeface="Arial Unicode MS"/>
              </a:rPr>
              <a:t>to </a:t>
            </a:r>
            <a:r>
              <a:rPr sz="900" spc="7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spc="-15" dirty="0">
                <a:latin typeface="Arial Unicode MS"/>
                <a:cs typeface="Arial Unicode MS"/>
              </a:rPr>
              <a:t> </a:t>
            </a:r>
            <a:r>
              <a:rPr sz="900" spc="-50" dirty="0">
                <a:latin typeface="Arial Unicode MS"/>
                <a:cs typeface="Arial Unicode MS"/>
              </a:rPr>
              <a:t>VWEX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programme.</a:t>
            </a:r>
            <a:endParaRPr sz="900" dirty="0">
              <a:latin typeface="Arial Unicode MS"/>
              <a:cs typeface="Arial Unicode MS"/>
            </a:endParaRPr>
          </a:p>
          <a:p>
            <a:pPr marL="214629" marR="1960880">
              <a:lnSpc>
                <a:spcPct val="117800"/>
              </a:lnSpc>
            </a:pPr>
            <a:r>
              <a:rPr sz="900" spc="15" dirty="0">
                <a:latin typeface="Arial Unicode MS"/>
                <a:cs typeface="Arial Unicode MS"/>
              </a:rPr>
              <a:t>All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-50" dirty="0">
                <a:latin typeface="Arial Unicode MS"/>
                <a:cs typeface="Arial Unicode MS"/>
              </a:rPr>
              <a:t>VWEX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placements</a:t>
            </a:r>
            <a:r>
              <a:rPr sz="900" spc="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should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take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place</a:t>
            </a:r>
            <a:r>
              <a:rPr sz="900" spc="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on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your</a:t>
            </a:r>
            <a:r>
              <a:rPr sz="900" spc="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chosen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platform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20" dirty="0">
                <a:latin typeface="Arial Unicode MS"/>
                <a:cs typeface="Arial Unicode MS"/>
              </a:rPr>
              <a:t>via</a:t>
            </a:r>
            <a:r>
              <a:rPr sz="900" spc="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an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account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administered</a:t>
            </a:r>
            <a:r>
              <a:rPr sz="900" spc="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by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spc="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Programme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20" dirty="0">
                <a:latin typeface="Arial Unicode MS"/>
                <a:cs typeface="Arial Unicode MS"/>
              </a:rPr>
              <a:t>Lead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70" dirty="0">
                <a:latin typeface="Arial Unicode MS"/>
                <a:cs typeface="Arial Unicode MS"/>
              </a:rPr>
              <a:t>or</a:t>
            </a:r>
            <a:r>
              <a:rPr sz="900" spc="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using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a </a:t>
            </a:r>
            <a:r>
              <a:rPr sz="900" spc="2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facilitator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such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" dirty="0">
                <a:latin typeface="Arial Unicode MS"/>
                <a:cs typeface="Arial Unicode MS"/>
              </a:rPr>
              <a:t>as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Speakers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for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Schools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for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full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visibility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of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student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employee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activity.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20" dirty="0">
                <a:latin typeface="Arial Unicode MS"/>
                <a:cs typeface="Arial Unicode MS"/>
              </a:rPr>
              <a:t>Ensure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that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any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employees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cannot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0" dirty="0">
                <a:latin typeface="Arial Unicode MS"/>
                <a:cs typeface="Arial Unicode MS"/>
              </a:rPr>
              <a:t>see </a:t>
            </a:r>
            <a:r>
              <a:rPr sz="900" spc="1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any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student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personal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contact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data.</a:t>
            </a:r>
            <a:endParaRPr sz="900" dirty="0">
              <a:latin typeface="Arial Unicode MS"/>
              <a:cs typeface="Arial Unicode MS"/>
            </a:endParaRPr>
          </a:p>
          <a:p>
            <a:pPr marL="214629">
              <a:lnSpc>
                <a:spcPct val="100000"/>
              </a:lnSpc>
              <a:spcBef>
                <a:spcPts val="190"/>
              </a:spcBef>
            </a:pPr>
            <a:r>
              <a:rPr sz="900" spc="20" dirty="0">
                <a:latin typeface="Arial Unicode MS"/>
                <a:cs typeface="Arial Unicode MS"/>
              </a:rPr>
              <a:t>Record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all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meetings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that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take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place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within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-40" dirty="0">
                <a:latin typeface="Arial Unicode MS"/>
                <a:cs typeface="Arial Unicode MS"/>
              </a:rPr>
              <a:t>VWEX.</a:t>
            </a:r>
            <a:endParaRPr sz="900" dirty="0">
              <a:latin typeface="Arial Unicode MS"/>
              <a:cs typeface="Arial Unicode MS"/>
            </a:endParaRPr>
          </a:p>
          <a:p>
            <a:pPr marL="214629" marR="2084070">
              <a:lnSpc>
                <a:spcPct val="117800"/>
              </a:lnSpc>
            </a:pPr>
            <a:r>
              <a:rPr sz="900" spc="45" dirty="0">
                <a:latin typeface="Arial Unicode MS"/>
                <a:cs typeface="Arial Unicode MS"/>
              </a:rPr>
              <a:t>Unique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email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addresses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should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be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generated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for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all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participants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use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for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duration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of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-45" dirty="0">
                <a:latin typeface="Arial Unicode MS"/>
                <a:cs typeface="Arial Unicode MS"/>
              </a:rPr>
              <a:t>VWEX,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meaning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that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personal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email </a:t>
            </a:r>
            <a:r>
              <a:rPr sz="900" spc="50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addresses</a:t>
            </a:r>
            <a:r>
              <a:rPr sz="900" spc="-1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are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not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used.</a:t>
            </a:r>
            <a:endParaRPr sz="900" dirty="0">
              <a:latin typeface="Arial Unicode MS"/>
              <a:cs typeface="Arial Unicode MS"/>
            </a:endParaRPr>
          </a:p>
          <a:p>
            <a:pPr marL="214629" marR="2132330">
              <a:lnSpc>
                <a:spcPct val="117800"/>
              </a:lnSpc>
            </a:pPr>
            <a:r>
              <a:rPr sz="900" spc="-50" dirty="0">
                <a:latin typeface="Arial Unicode MS"/>
                <a:cs typeface="Arial Unicode MS"/>
              </a:rPr>
              <a:t>VWEX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5" dirty="0">
                <a:latin typeface="Arial Unicode MS"/>
                <a:cs typeface="Arial Unicode MS"/>
              </a:rPr>
              <a:t>should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take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place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with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5" dirty="0">
                <a:latin typeface="Arial Unicode MS"/>
                <a:cs typeface="Arial Unicode MS"/>
              </a:rPr>
              <a:t>a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75" dirty="0">
                <a:latin typeface="Arial Unicode MS"/>
                <a:cs typeface="Arial Unicode MS"/>
              </a:rPr>
              <a:t>minimum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student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cohort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of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five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ensure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there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are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never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one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dirty="0">
                <a:latin typeface="Arial Unicode MS"/>
                <a:cs typeface="Arial Unicode MS"/>
              </a:rPr>
              <a:t>-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dirty="0">
                <a:latin typeface="Arial Unicode MS"/>
                <a:cs typeface="Arial Unicode MS"/>
              </a:rPr>
              <a:t> -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one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meetings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70" dirty="0">
                <a:latin typeface="Arial Unicode MS"/>
                <a:cs typeface="Arial Unicode MS"/>
              </a:rPr>
              <a:t>or</a:t>
            </a:r>
            <a:r>
              <a:rPr sz="900" dirty="0">
                <a:latin typeface="Arial Unicode MS"/>
                <a:cs typeface="Arial Unicode MS"/>
              </a:rPr>
              <a:t> </a:t>
            </a:r>
            <a:r>
              <a:rPr sz="900" spc="10" dirty="0">
                <a:latin typeface="Arial Unicode MS"/>
                <a:cs typeface="Arial Unicode MS"/>
              </a:rPr>
              <a:t>calls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0" dirty="0">
                <a:latin typeface="Arial Unicode MS"/>
                <a:cs typeface="Arial Unicode MS"/>
              </a:rPr>
              <a:t>with </a:t>
            </a:r>
            <a:r>
              <a:rPr sz="900" spc="6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employees.</a:t>
            </a:r>
            <a:endParaRPr sz="900" dirty="0">
              <a:latin typeface="Arial Unicode MS"/>
              <a:cs typeface="Arial Unicode MS"/>
            </a:endParaRPr>
          </a:p>
          <a:p>
            <a:pPr marL="214629" marR="2249170">
              <a:lnSpc>
                <a:spcPct val="117800"/>
              </a:lnSpc>
            </a:pPr>
            <a:r>
              <a:rPr sz="900" spc="15" dirty="0">
                <a:latin typeface="Arial Unicode MS"/>
                <a:cs typeface="Arial Unicode MS"/>
              </a:rPr>
              <a:t>Schools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are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likely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0" dirty="0">
                <a:latin typeface="Arial Unicode MS"/>
                <a:cs typeface="Arial Unicode MS"/>
              </a:rPr>
              <a:t>have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their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70" dirty="0">
                <a:latin typeface="Arial Unicode MS"/>
                <a:cs typeface="Arial Unicode MS"/>
              </a:rPr>
              <a:t>own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35" dirty="0">
                <a:latin typeface="Arial Unicode MS"/>
                <a:cs typeface="Arial Unicode MS"/>
              </a:rPr>
              <a:t>safeguarding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procedures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in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place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and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it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10" dirty="0">
                <a:latin typeface="Arial Unicode MS"/>
                <a:cs typeface="Arial Unicode MS"/>
              </a:rPr>
              <a:t>is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responsibility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of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provider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65" dirty="0">
                <a:latin typeface="Arial Unicode MS"/>
                <a:cs typeface="Arial Unicode MS"/>
              </a:rPr>
              <a:t>to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meet</a:t>
            </a:r>
            <a:r>
              <a:rPr sz="900" spc="-5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 </a:t>
            </a:r>
            <a:r>
              <a:rPr sz="900" spc="60" dirty="0">
                <a:latin typeface="Arial Unicode MS"/>
                <a:cs typeface="Arial Unicode MS"/>
              </a:rPr>
              <a:t> </a:t>
            </a:r>
            <a:r>
              <a:rPr sz="900" spc="50" dirty="0">
                <a:latin typeface="Arial Unicode MS"/>
                <a:cs typeface="Arial Unicode MS"/>
              </a:rPr>
              <a:t>requirements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stipulated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40" dirty="0">
                <a:latin typeface="Arial Unicode MS"/>
                <a:cs typeface="Arial Unicode MS"/>
              </a:rPr>
              <a:t>by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55" dirty="0">
                <a:latin typeface="Arial Unicode MS"/>
                <a:cs typeface="Arial Unicode MS"/>
              </a:rPr>
              <a:t>the</a:t>
            </a:r>
            <a:r>
              <a:rPr sz="900" spc="-10" dirty="0">
                <a:latin typeface="Arial Unicode MS"/>
                <a:cs typeface="Arial Unicode MS"/>
              </a:rPr>
              <a:t> </a:t>
            </a:r>
            <a:r>
              <a:rPr sz="900" spc="25" dirty="0">
                <a:latin typeface="Arial Unicode MS"/>
                <a:cs typeface="Arial Unicode MS"/>
              </a:rPr>
              <a:t>school.</a:t>
            </a:r>
            <a:endParaRPr sz="900" dirty="0">
              <a:latin typeface="Arial Unicode MS"/>
              <a:cs typeface="Arial Unicode M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83089" y="1179612"/>
            <a:ext cx="3596004" cy="3105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798830" algn="l"/>
              </a:tabLst>
            </a:pPr>
            <a:r>
              <a:rPr b="0" spc="20" dirty="0">
                <a:latin typeface="Arial Unicode MS"/>
                <a:cs typeface="Arial Unicode MS"/>
              </a:rPr>
              <a:t>1.10	</a:t>
            </a:r>
            <a:r>
              <a:rPr spc="35" dirty="0">
                <a:latin typeface="Arial"/>
                <a:cs typeface="Arial"/>
              </a:rPr>
              <a:t>Safeguarding</a:t>
            </a:r>
            <a:r>
              <a:rPr spc="-70" dirty="0">
                <a:latin typeface="Arial"/>
                <a:cs typeface="Arial"/>
              </a:rPr>
              <a:t> </a:t>
            </a:r>
            <a:r>
              <a:rPr spc="80" dirty="0">
                <a:latin typeface="Arial"/>
                <a:cs typeface="Arial"/>
              </a:rPr>
              <a:t>and</a:t>
            </a:r>
            <a:r>
              <a:rPr spc="-65" dirty="0">
                <a:latin typeface="Arial"/>
                <a:cs typeface="Arial"/>
              </a:rPr>
              <a:t> </a:t>
            </a:r>
            <a:r>
              <a:rPr spc="-55" dirty="0">
                <a:latin typeface="Arial"/>
                <a:cs typeface="Arial"/>
              </a:rPr>
              <a:t>GDPR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73553E-8ACD-4857-967A-320AB390E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48" y="88754"/>
            <a:ext cx="9723963" cy="8961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E58081-27E9-4677-ACB0-93137CA57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223" y="6521450"/>
            <a:ext cx="2712955" cy="84741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</TotalTime>
  <Words>3412</Words>
  <Application>Microsoft Office PowerPoint</Application>
  <PresentationFormat>Custom</PresentationFormat>
  <Paragraphs>217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Verdana</vt:lpstr>
      <vt:lpstr>Century Gothic</vt:lpstr>
      <vt:lpstr>Arial Unicode MS</vt:lpstr>
      <vt:lpstr>Calibri</vt:lpstr>
      <vt:lpstr>Arial</vt:lpstr>
      <vt:lpstr>Georgia Pro Black</vt:lpstr>
      <vt:lpstr>Tahoma</vt:lpstr>
      <vt:lpstr>Office Theme</vt:lpstr>
      <vt:lpstr>Virtual Work  Experience  (VWEX) Framework</vt:lpstr>
      <vt:lpstr>1Virtual Work Experience</vt:lpstr>
      <vt:lpstr>1.2 How does it work?</vt:lpstr>
      <vt:lpstr>1.4 VWEX Activity Examples</vt:lpstr>
      <vt:lpstr>1.5 VWEX Week Plan</vt:lpstr>
      <vt:lpstr>VWEX Plan 1.6</vt:lpstr>
      <vt:lpstr>1.7 Engaging Young People and What to Expect</vt:lpstr>
      <vt:lpstr>1.8 Online systems and Tools</vt:lpstr>
      <vt:lpstr>1.10 Safeguarding and GDPR</vt:lpstr>
      <vt:lpstr>2.0 Appendix 1 - Activity Examples</vt:lpstr>
      <vt:lpstr>2.0 Activity Examples continued...</vt:lpstr>
      <vt:lpstr>2.1 Appendix 2 - Timetables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Work  Experience  (VWEX) Framework</dc:title>
  <dc:creator>Deena Shaw</dc:creator>
  <cp:lastModifiedBy>Lynda Tahri</cp:lastModifiedBy>
  <cp:revision>10</cp:revision>
  <dcterms:created xsi:type="dcterms:W3CDTF">2021-02-25T20:20:53Z</dcterms:created>
  <dcterms:modified xsi:type="dcterms:W3CDTF">2021-07-27T13:36:57Z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2021-03-26T00:00:00Z</vt:filetime>
  </property>
  <property fmtid="{D5CDD505-2E9C-101B-9397-08002B2CF9AE}" pid="3" name="LastSaved">
    <vt:filetime>2021-03-26T00:00:00Z</vt:filetime>
  </property>
</Properties>
</file>