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7" r:id="rId4"/>
    <p:sldId id="259" r:id="rId5"/>
    <p:sldId id="264" r:id="rId6"/>
    <p:sldId id="260"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046E"/>
    <a:srgbClr val="66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164"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F4E934C-BD4A-4157-B6AA-F17CCC21EE6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10B39497-3FF6-4E9E-9CB8-121471CA9055}">
      <dgm:prSet/>
      <dgm:spPr/>
      <dgm:t>
        <a:bodyPr/>
        <a:lstStyle/>
        <a:p>
          <a:r>
            <a:rPr lang="en-GB" b="1" dirty="0"/>
            <a:t>How and why it was created </a:t>
          </a:r>
          <a:endParaRPr lang="en-US" b="1" dirty="0"/>
        </a:p>
      </dgm:t>
    </dgm:pt>
    <dgm:pt modelId="{8A5B8EF4-B15E-40DA-A767-C34BEDE76A2F}" type="parTrans" cxnId="{E2D6C596-2A1F-466B-B4D4-6A3FC790BBD3}">
      <dgm:prSet/>
      <dgm:spPr/>
      <dgm:t>
        <a:bodyPr/>
        <a:lstStyle/>
        <a:p>
          <a:endParaRPr lang="en-US"/>
        </a:p>
      </dgm:t>
    </dgm:pt>
    <dgm:pt modelId="{D481D86A-BDCE-435D-8E04-1800D5F51DBD}" type="sibTrans" cxnId="{E2D6C596-2A1F-466B-B4D4-6A3FC790BBD3}">
      <dgm:prSet/>
      <dgm:spPr/>
      <dgm:t>
        <a:bodyPr/>
        <a:lstStyle/>
        <a:p>
          <a:endParaRPr lang="en-US"/>
        </a:p>
      </dgm:t>
    </dgm:pt>
    <dgm:pt modelId="{2BFDE976-2BC8-46C9-8BDE-7862B7419DE4}">
      <dgm:prSet/>
      <dgm:spPr/>
      <dgm:t>
        <a:bodyPr/>
        <a:lstStyle/>
        <a:p>
          <a:r>
            <a:rPr lang="en-GB" dirty="0"/>
            <a:t>In 2018, CSCS announced they would withdraw Construction Site Visitor Cards </a:t>
          </a:r>
          <a:endParaRPr lang="en-US" dirty="0"/>
        </a:p>
      </dgm:t>
    </dgm:pt>
    <dgm:pt modelId="{F463AF7D-383D-4824-8B04-7BAFEB116DAE}" type="parTrans" cxnId="{B727ACD1-C02B-4EA6-9DAF-3AAC0D9A7BA4}">
      <dgm:prSet/>
      <dgm:spPr/>
      <dgm:t>
        <a:bodyPr/>
        <a:lstStyle/>
        <a:p>
          <a:endParaRPr lang="en-US"/>
        </a:p>
      </dgm:t>
    </dgm:pt>
    <dgm:pt modelId="{1D2D7D3E-3BBC-407B-8141-F06EBE4630E1}" type="sibTrans" cxnId="{B727ACD1-C02B-4EA6-9DAF-3AAC0D9A7BA4}">
      <dgm:prSet/>
      <dgm:spPr/>
      <dgm:t>
        <a:bodyPr/>
        <a:lstStyle/>
        <a:p>
          <a:endParaRPr lang="en-US"/>
        </a:p>
      </dgm:t>
    </dgm:pt>
    <dgm:pt modelId="{5A5710C1-FA06-47CE-874C-C5AB2A6319DD}">
      <dgm:prSet/>
      <dgm:spPr/>
      <dgm:t>
        <a:bodyPr/>
        <a:lstStyle/>
        <a:p>
          <a:r>
            <a:rPr lang="en-GB" dirty="0"/>
            <a:t>Home builders asked the Home Builders Federation to create one for industry</a:t>
          </a:r>
          <a:endParaRPr lang="en-US" dirty="0"/>
        </a:p>
      </dgm:t>
    </dgm:pt>
    <dgm:pt modelId="{6325C791-375B-4D80-980E-5C9847229D99}" type="parTrans" cxnId="{DCF216A1-E630-43B9-A4B4-5C16770C4915}">
      <dgm:prSet/>
      <dgm:spPr/>
      <dgm:t>
        <a:bodyPr/>
        <a:lstStyle/>
        <a:p>
          <a:endParaRPr lang="en-US"/>
        </a:p>
      </dgm:t>
    </dgm:pt>
    <dgm:pt modelId="{3AEFCFB3-DEE0-41BC-85CC-F529ED096502}" type="sibTrans" cxnId="{DCF216A1-E630-43B9-A4B4-5C16770C4915}">
      <dgm:prSet/>
      <dgm:spPr/>
      <dgm:t>
        <a:bodyPr/>
        <a:lstStyle/>
        <a:p>
          <a:endParaRPr lang="en-US"/>
        </a:p>
      </dgm:t>
    </dgm:pt>
    <dgm:pt modelId="{77355C94-CFC2-4B43-95A3-6C82388511F1}">
      <dgm:prSet/>
      <dgm:spPr/>
      <dgm:t>
        <a:bodyPr/>
        <a:lstStyle/>
        <a:p>
          <a:r>
            <a:rPr lang="en-GB" b="1" dirty="0"/>
            <a:t>Key dates </a:t>
          </a:r>
          <a:endParaRPr lang="en-US" b="1" dirty="0"/>
        </a:p>
      </dgm:t>
    </dgm:pt>
    <dgm:pt modelId="{996A4D63-B821-4A7B-8AE1-D54AEA48B21E}" type="parTrans" cxnId="{E8A0FC3C-EA6E-4990-982D-BD048BBA44EB}">
      <dgm:prSet/>
      <dgm:spPr/>
      <dgm:t>
        <a:bodyPr/>
        <a:lstStyle/>
        <a:p>
          <a:endParaRPr lang="en-US"/>
        </a:p>
      </dgm:t>
    </dgm:pt>
    <dgm:pt modelId="{956C350A-E5A0-4E50-ABA0-9691B583270D}" type="sibTrans" cxnId="{E8A0FC3C-EA6E-4990-982D-BD048BBA44EB}">
      <dgm:prSet/>
      <dgm:spPr/>
      <dgm:t>
        <a:bodyPr/>
        <a:lstStyle/>
        <a:p>
          <a:endParaRPr lang="en-US"/>
        </a:p>
      </dgm:t>
    </dgm:pt>
    <dgm:pt modelId="{244243C8-14D5-48ED-8CD1-63B4BD1EC110}">
      <dgm:prSet/>
      <dgm:spPr/>
      <dgm:t>
        <a:bodyPr/>
        <a:lstStyle/>
        <a:p>
          <a:r>
            <a:rPr lang="en-GB" dirty="0"/>
            <a:t>All CSCS cards issued from 3 Sept 2018 expired in Aug 2020 &amp; are non-renewable </a:t>
          </a:r>
          <a:endParaRPr lang="en-US" dirty="0"/>
        </a:p>
      </dgm:t>
    </dgm:pt>
    <dgm:pt modelId="{AC4655DD-0FE8-41B0-9D93-98261A41B3A0}" type="parTrans" cxnId="{3CCB38FA-A047-4C52-A6C7-2D526E45C6E4}">
      <dgm:prSet/>
      <dgm:spPr/>
      <dgm:t>
        <a:bodyPr/>
        <a:lstStyle/>
        <a:p>
          <a:endParaRPr lang="en-US"/>
        </a:p>
      </dgm:t>
    </dgm:pt>
    <dgm:pt modelId="{DCDB6461-A07A-4B67-B856-8239503CE9D8}" type="sibTrans" cxnId="{3CCB38FA-A047-4C52-A6C7-2D526E45C6E4}">
      <dgm:prSet/>
      <dgm:spPr/>
      <dgm:t>
        <a:bodyPr/>
        <a:lstStyle/>
        <a:p>
          <a:endParaRPr lang="en-US"/>
        </a:p>
      </dgm:t>
    </dgm:pt>
    <dgm:pt modelId="{D0390C10-A24D-4EA2-AD39-56844CD0566E}">
      <dgm:prSet/>
      <dgm:spPr/>
      <dgm:t>
        <a:bodyPr/>
        <a:lstStyle/>
        <a:p>
          <a:r>
            <a:rPr lang="en-GB" b="1" dirty="0"/>
            <a:t>Who creates the cards? </a:t>
          </a:r>
          <a:endParaRPr lang="en-US" b="1" dirty="0"/>
        </a:p>
      </dgm:t>
    </dgm:pt>
    <dgm:pt modelId="{03D2424C-A932-4ABC-A1C0-35F5FE67415C}" type="parTrans" cxnId="{2CEED19B-13AC-4BC3-9551-31FF0DFA2423}">
      <dgm:prSet/>
      <dgm:spPr/>
      <dgm:t>
        <a:bodyPr/>
        <a:lstStyle/>
        <a:p>
          <a:endParaRPr lang="en-US"/>
        </a:p>
      </dgm:t>
    </dgm:pt>
    <dgm:pt modelId="{7855AAD4-32AD-4FD0-BB6B-EB6F60B836C9}" type="sibTrans" cxnId="{2CEED19B-13AC-4BC3-9551-31FF0DFA2423}">
      <dgm:prSet/>
      <dgm:spPr/>
      <dgm:t>
        <a:bodyPr/>
        <a:lstStyle/>
        <a:p>
          <a:endParaRPr lang="en-US"/>
        </a:p>
      </dgm:t>
    </dgm:pt>
    <dgm:pt modelId="{3BB8A7E9-DE0D-4FB6-9CED-8712B6AA0D96}">
      <dgm:prSet custT="1"/>
      <dgm:spPr/>
      <dgm:t>
        <a:bodyPr/>
        <a:lstStyle/>
        <a:p>
          <a:pPr marL="114300" lvl="1" indent="-114300" algn="l" defTabSz="577850">
            <a:lnSpc>
              <a:spcPct val="90000"/>
            </a:lnSpc>
            <a:spcBef>
              <a:spcPct val="0"/>
            </a:spcBef>
            <a:spcAft>
              <a:spcPct val="20000"/>
            </a:spcAft>
            <a:buFont typeface="Arial" panose="020B0604020202020204" pitchFamily="34" charset="0"/>
            <a:buChar char="•"/>
          </a:pPr>
          <a:r>
            <a:rPr lang="en-GB" sz="1600" kern="1200" dirty="0">
              <a:solidFill>
                <a:prstClr val="white">
                  <a:hueOff val="0"/>
                  <a:satOff val="0"/>
                  <a:lumOff val="0"/>
                  <a:alphaOff val="0"/>
                </a:prstClr>
              </a:solidFill>
              <a:latin typeface="Calibri" panose="020F0502020204030204"/>
              <a:ea typeface="+mn-ea"/>
              <a:cs typeface="+mn-cs"/>
            </a:rPr>
            <a:t>The Home Building Skills Partnership (skills arms of HBF) heads up the card </a:t>
          </a:r>
          <a:endParaRPr lang="en-US" sz="1600" kern="1200" dirty="0">
            <a:solidFill>
              <a:prstClr val="white">
                <a:hueOff val="0"/>
                <a:satOff val="0"/>
                <a:lumOff val="0"/>
                <a:alphaOff val="0"/>
              </a:prstClr>
            </a:solidFill>
            <a:latin typeface="Calibri" panose="020F0502020204030204"/>
            <a:ea typeface="+mn-ea"/>
            <a:cs typeface="+mn-cs"/>
          </a:endParaRPr>
        </a:p>
      </dgm:t>
    </dgm:pt>
    <dgm:pt modelId="{7D8601EF-0C73-4A8B-B9C9-55E8B2E96C32}" type="parTrans" cxnId="{00237D9E-73BC-407C-8E9A-CD1A0B3FA984}">
      <dgm:prSet/>
      <dgm:spPr/>
      <dgm:t>
        <a:bodyPr/>
        <a:lstStyle/>
        <a:p>
          <a:endParaRPr lang="en-US"/>
        </a:p>
      </dgm:t>
    </dgm:pt>
    <dgm:pt modelId="{C95DA373-9B71-4539-BF02-60E392363847}" type="sibTrans" cxnId="{00237D9E-73BC-407C-8E9A-CD1A0B3FA984}">
      <dgm:prSet/>
      <dgm:spPr/>
      <dgm:t>
        <a:bodyPr/>
        <a:lstStyle/>
        <a:p>
          <a:endParaRPr lang="en-US"/>
        </a:p>
      </dgm:t>
    </dgm:pt>
    <dgm:pt modelId="{CCB56B3C-F750-442F-880F-0F3FFDD197E5}">
      <dgm:prSet/>
      <dgm:spPr/>
      <dgm:t>
        <a:bodyPr/>
        <a:lstStyle/>
        <a:p>
          <a:r>
            <a:rPr lang="en-GB" b="1" dirty="0"/>
            <a:t>What’s next? </a:t>
          </a:r>
          <a:endParaRPr lang="en-US" b="1" dirty="0"/>
        </a:p>
      </dgm:t>
    </dgm:pt>
    <dgm:pt modelId="{360CFB39-9EDC-40AB-BAB0-E2DCB66ED06F}" type="parTrans" cxnId="{7664070F-DBF5-4715-A3E5-3BDBE45394C5}">
      <dgm:prSet/>
      <dgm:spPr/>
      <dgm:t>
        <a:bodyPr/>
        <a:lstStyle/>
        <a:p>
          <a:endParaRPr lang="en-US"/>
        </a:p>
      </dgm:t>
    </dgm:pt>
    <dgm:pt modelId="{4FAD9724-6CC4-4023-8BC1-446B3F415D0F}" type="sibTrans" cxnId="{7664070F-DBF5-4715-A3E5-3BDBE45394C5}">
      <dgm:prSet/>
      <dgm:spPr/>
      <dgm:t>
        <a:bodyPr/>
        <a:lstStyle/>
        <a:p>
          <a:endParaRPr lang="en-US"/>
        </a:p>
      </dgm:t>
    </dgm:pt>
    <dgm:pt modelId="{30F44D51-4DC7-4B19-878E-52523D5BEAFB}">
      <dgm:prSet custT="1"/>
      <dgm:spPr/>
      <dgm:t>
        <a:bodyPr/>
        <a:lstStyle/>
        <a:p>
          <a:r>
            <a:rPr lang="en-GB" sz="1600" dirty="0"/>
            <a:t>The Home Builders Virtual Visitor Card is the first in a suite of a further 12 roles to be created via an app for the home building industry </a:t>
          </a:r>
          <a:endParaRPr lang="en-US" sz="1600" dirty="0"/>
        </a:p>
      </dgm:t>
    </dgm:pt>
    <dgm:pt modelId="{62BE8B80-9BF0-4F4C-B972-F9B28295B335}" type="parTrans" cxnId="{393082CC-C75D-44F6-A885-216408D0ACF7}">
      <dgm:prSet/>
      <dgm:spPr/>
      <dgm:t>
        <a:bodyPr/>
        <a:lstStyle/>
        <a:p>
          <a:endParaRPr lang="en-US"/>
        </a:p>
      </dgm:t>
    </dgm:pt>
    <dgm:pt modelId="{D28043D5-8A36-4AC4-A3FE-57FD30EDFBF7}" type="sibTrans" cxnId="{393082CC-C75D-44F6-A885-216408D0ACF7}">
      <dgm:prSet/>
      <dgm:spPr/>
      <dgm:t>
        <a:bodyPr/>
        <a:lstStyle/>
        <a:p>
          <a:endParaRPr lang="en-US"/>
        </a:p>
      </dgm:t>
    </dgm:pt>
    <dgm:pt modelId="{20493B16-B5CB-4CCD-B694-2BF7573A84D7}">
      <dgm:prSet/>
      <dgm:spPr/>
      <dgm:t>
        <a:bodyPr/>
        <a:lstStyle/>
        <a:p>
          <a:r>
            <a:rPr lang="en-GB" dirty="0"/>
            <a:t>The card was for people with non construction-related jobs e.g. sales advisors </a:t>
          </a:r>
          <a:endParaRPr lang="en-US" dirty="0"/>
        </a:p>
      </dgm:t>
    </dgm:pt>
    <dgm:pt modelId="{0D695B20-FBF3-4F2E-B8C7-FF4195DFBA89}" type="parTrans" cxnId="{6746554F-A84A-426E-AA01-30AF083FF513}">
      <dgm:prSet/>
      <dgm:spPr/>
      <dgm:t>
        <a:bodyPr/>
        <a:lstStyle/>
        <a:p>
          <a:endParaRPr lang="en-GB"/>
        </a:p>
      </dgm:t>
    </dgm:pt>
    <dgm:pt modelId="{5CB8066A-87E1-4423-AC8B-94B9C284F2AA}" type="sibTrans" cxnId="{6746554F-A84A-426E-AA01-30AF083FF513}">
      <dgm:prSet/>
      <dgm:spPr/>
      <dgm:t>
        <a:bodyPr/>
        <a:lstStyle/>
        <a:p>
          <a:endParaRPr lang="en-GB"/>
        </a:p>
      </dgm:t>
    </dgm:pt>
    <dgm:pt modelId="{F760AE05-AD99-4272-BA9F-4E7935DBA528}">
      <dgm:prSet/>
      <dgm:spPr/>
      <dgm:t>
        <a:bodyPr/>
        <a:lstStyle/>
        <a:p>
          <a:r>
            <a:rPr lang="en-GB" dirty="0"/>
            <a:t>Withdrawal left a high number of home building staff without a card </a:t>
          </a:r>
          <a:endParaRPr lang="en-US" dirty="0"/>
        </a:p>
      </dgm:t>
    </dgm:pt>
    <dgm:pt modelId="{2153627E-9DBB-498C-BAC4-D2A2DC61695F}" type="parTrans" cxnId="{8A97CF7C-0A78-4D6C-9E8D-1D9BA2893060}">
      <dgm:prSet/>
      <dgm:spPr/>
      <dgm:t>
        <a:bodyPr/>
        <a:lstStyle/>
        <a:p>
          <a:endParaRPr lang="en-GB"/>
        </a:p>
      </dgm:t>
    </dgm:pt>
    <dgm:pt modelId="{ED9F6CBC-233B-42B4-9053-B5A961A5C311}" type="sibTrans" cxnId="{8A97CF7C-0A78-4D6C-9E8D-1D9BA2893060}">
      <dgm:prSet/>
      <dgm:spPr/>
      <dgm:t>
        <a:bodyPr/>
        <a:lstStyle/>
        <a:p>
          <a:endParaRPr lang="en-GB"/>
        </a:p>
      </dgm:t>
    </dgm:pt>
    <dgm:pt modelId="{E39245F7-6A4C-4F3A-BADE-29A92C449035}">
      <dgm:prSet custT="1"/>
      <dgm:spPr/>
      <dgm:t>
        <a:bodyPr/>
        <a:lstStyle/>
        <a:p>
          <a:pPr marL="114300" lvl="1" indent="-114300" algn="l" defTabSz="577850">
            <a:lnSpc>
              <a:spcPct val="90000"/>
            </a:lnSpc>
            <a:spcBef>
              <a:spcPct val="0"/>
            </a:spcBef>
            <a:spcAft>
              <a:spcPct val="20000"/>
            </a:spcAft>
            <a:buFont typeface="Arial" panose="020B0604020202020204" pitchFamily="34" charset="0"/>
            <a:buChar char="•"/>
          </a:pPr>
          <a:r>
            <a:rPr lang="en-GB" sz="1600" kern="1200" dirty="0">
              <a:solidFill>
                <a:prstClr val="white">
                  <a:hueOff val="0"/>
                  <a:satOff val="0"/>
                  <a:lumOff val="0"/>
                  <a:alphaOff val="0"/>
                </a:prstClr>
              </a:solidFill>
              <a:latin typeface="Calibri" panose="020F0502020204030204"/>
              <a:ea typeface="+mn-ea"/>
              <a:cs typeface="+mn-cs"/>
            </a:rPr>
            <a:t>Reference Point and CIGA create and distribute the cards, and maintain the website </a:t>
          </a:r>
          <a:endParaRPr lang="en-US" sz="1600" kern="1200" dirty="0">
            <a:solidFill>
              <a:prstClr val="white">
                <a:hueOff val="0"/>
                <a:satOff val="0"/>
                <a:lumOff val="0"/>
                <a:alphaOff val="0"/>
              </a:prstClr>
            </a:solidFill>
            <a:latin typeface="Calibri" panose="020F0502020204030204"/>
            <a:ea typeface="+mn-ea"/>
            <a:cs typeface="+mn-cs"/>
          </a:endParaRPr>
        </a:p>
      </dgm:t>
    </dgm:pt>
    <dgm:pt modelId="{1CCC6F2D-763F-40DF-93FB-C359A1FE220E}" type="parTrans" cxnId="{F9799FA6-8066-433E-BF07-36A2BC0561D8}">
      <dgm:prSet/>
      <dgm:spPr/>
      <dgm:t>
        <a:bodyPr/>
        <a:lstStyle/>
        <a:p>
          <a:endParaRPr lang="en-GB"/>
        </a:p>
      </dgm:t>
    </dgm:pt>
    <dgm:pt modelId="{9E041467-526A-4864-9867-B0162CC8A95C}" type="sibTrans" cxnId="{F9799FA6-8066-433E-BF07-36A2BC0561D8}">
      <dgm:prSet/>
      <dgm:spPr/>
      <dgm:t>
        <a:bodyPr/>
        <a:lstStyle/>
        <a:p>
          <a:endParaRPr lang="en-GB"/>
        </a:p>
      </dgm:t>
    </dgm:pt>
    <dgm:pt modelId="{2E47927C-DBD3-4A12-8931-3A25908A6FF2}" type="pres">
      <dgm:prSet presAssocID="{FF4E934C-BD4A-4157-B6AA-F17CCC21EE61}" presName="linear" presStyleCnt="0">
        <dgm:presLayoutVars>
          <dgm:animLvl val="lvl"/>
          <dgm:resizeHandles val="exact"/>
        </dgm:presLayoutVars>
      </dgm:prSet>
      <dgm:spPr/>
    </dgm:pt>
    <dgm:pt modelId="{808B5FF9-10D7-4B4B-AB6A-2368F7CA5A7A}" type="pres">
      <dgm:prSet presAssocID="{10B39497-3FF6-4E9E-9CB8-121471CA9055}" presName="parentText" presStyleLbl="node1" presStyleIdx="0" presStyleCnt="4">
        <dgm:presLayoutVars>
          <dgm:chMax val="0"/>
          <dgm:bulletEnabled val="1"/>
        </dgm:presLayoutVars>
      </dgm:prSet>
      <dgm:spPr/>
    </dgm:pt>
    <dgm:pt modelId="{0CDEAFE6-94EE-4C79-9839-0BA26F90494F}" type="pres">
      <dgm:prSet presAssocID="{10B39497-3FF6-4E9E-9CB8-121471CA9055}" presName="childText" presStyleLbl="revTx" presStyleIdx="0" presStyleCnt="4">
        <dgm:presLayoutVars>
          <dgm:bulletEnabled val="1"/>
        </dgm:presLayoutVars>
      </dgm:prSet>
      <dgm:spPr/>
    </dgm:pt>
    <dgm:pt modelId="{E253C989-D9DE-470F-9A92-BE4CA8FF5F3F}" type="pres">
      <dgm:prSet presAssocID="{77355C94-CFC2-4B43-95A3-6C82388511F1}" presName="parentText" presStyleLbl="node1" presStyleIdx="1" presStyleCnt="4">
        <dgm:presLayoutVars>
          <dgm:chMax val="0"/>
          <dgm:bulletEnabled val="1"/>
        </dgm:presLayoutVars>
      </dgm:prSet>
      <dgm:spPr/>
    </dgm:pt>
    <dgm:pt modelId="{61E013D1-889D-4C61-9CF8-0BE635740339}" type="pres">
      <dgm:prSet presAssocID="{77355C94-CFC2-4B43-95A3-6C82388511F1}" presName="childText" presStyleLbl="revTx" presStyleIdx="1" presStyleCnt="4">
        <dgm:presLayoutVars>
          <dgm:bulletEnabled val="1"/>
        </dgm:presLayoutVars>
      </dgm:prSet>
      <dgm:spPr/>
    </dgm:pt>
    <dgm:pt modelId="{0AACD190-52EB-4397-A1D3-2A4D3982798C}" type="pres">
      <dgm:prSet presAssocID="{D0390C10-A24D-4EA2-AD39-56844CD0566E}" presName="parentText" presStyleLbl="node1" presStyleIdx="2" presStyleCnt="4">
        <dgm:presLayoutVars>
          <dgm:chMax val="0"/>
          <dgm:bulletEnabled val="1"/>
        </dgm:presLayoutVars>
      </dgm:prSet>
      <dgm:spPr/>
    </dgm:pt>
    <dgm:pt modelId="{FDAB2251-7E64-4306-84A8-0B54527412F6}" type="pres">
      <dgm:prSet presAssocID="{D0390C10-A24D-4EA2-AD39-56844CD0566E}" presName="childText" presStyleLbl="revTx" presStyleIdx="2" presStyleCnt="4">
        <dgm:presLayoutVars>
          <dgm:bulletEnabled val="1"/>
        </dgm:presLayoutVars>
      </dgm:prSet>
      <dgm:spPr/>
    </dgm:pt>
    <dgm:pt modelId="{88088710-E87A-451C-9DE0-9F57EBD433E0}" type="pres">
      <dgm:prSet presAssocID="{CCB56B3C-F750-442F-880F-0F3FFDD197E5}" presName="parentText" presStyleLbl="node1" presStyleIdx="3" presStyleCnt="4">
        <dgm:presLayoutVars>
          <dgm:chMax val="0"/>
          <dgm:bulletEnabled val="1"/>
        </dgm:presLayoutVars>
      </dgm:prSet>
      <dgm:spPr/>
    </dgm:pt>
    <dgm:pt modelId="{E7FBDEE2-5359-45FD-BC6F-979D1A7D9E15}" type="pres">
      <dgm:prSet presAssocID="{CCB56B3C-F750-442F-880F-0F3FFDD197E5}" presName="childText" presStyleLbl="revTx" presStyleIdx="3" presStyleCnt="4">
        <dgm:presLayoutVars>
          <dgm:bulletEnabled val="1"/>
        </dgm:presLayoutVars>
      </dgm:prSet>
      <dgm:spPr/>
    </dgm:pt>
  </dgm:ptLst>
  <dgm:cxnLst>
    <dgm:cxn modelId="{A142E00A-98A0-45ED-A7E2-36163BAE268E}" type="presOf" srcId="{3BB8A7E9-DE0D-4FB6-9CED-8712B6AA0D96}" destId="{FDAB2251-7E64-4306-84A8-0B54527412F6}" srcOrd="0" destOrd="0" presId="urn:microsoft.com/office/officeart/2005/8/layout/vList2"/>
    <dgm:cxn modelId="{7664070F-DBF5-4715-A3E5-3BDBE45394C5}" srcId="{FF4E934C-BD4A-4157-B6AA-F17CCC21EE61}" destId="{CCB56B3C-F750-442F-880F-0F3FFDD197E5}" srcOrd="3" destOrd="0" parTransId="{360CFB39-9EDC-40AB-BAB0-E2DCB66ED06F}" sibTransId="{4FAD9724-6CC4-4023-8BC1-446B3F415D0F}"/>
    <dgm:cxn modelId="{E5E87420-AA14-4003-A003-8E47275B1741}" type="presOf" srcId="{30F44D51-4DC7-4B19-878E-52523D5BEAFB}" destId="{E7FBDEE2-5359-45FD-BC6F-979D1A7D9E15}" srcOrd="0" destOrd="0" presId="urn:microsoft.com/office/officeart/2005/8/layout/vList2"/>
    <dgm:cxn modelId="{67685E30-42EC-44A2-A6EA-B218DC001A7B}" type="presOf" srcId="{77355C94-CFC2-4B43-95A3-6C82388511F1}" destId="{E253C989-D9DE-470F-9A92-BE4CA8FF5F3F}" srcOrd="0" destOrd="0" presId="urn:microsoft.com/office/officeart/2005/8/layout/vList2"/>
    <dgm:cxn modelId="{888B8336-A711-4190-9E36-ED755E3D105F}" type="presOf" srcId="{20493B16-B5CB-4CCD-B694-2BF7573A84D7}" destId="{0CDEAFE6-94EE-4C79-9839-0BA26F90494F}" srcOrd="0" destOrd="1" presId="urn:microsoft.com/office/officeart/2005/8/layout/vList2"/>
    <dgm:cxn modelId="{E8A0FC3C-EA6E-4990-982D-BD048BBA44EB}" srcId="{FF4E934C-BD4A-4157-B6AA-F17CCC21EE61}" destId="{77355C94-CFC2-4B43-95A3-6C82388511F1}" srcOrd="1" destOrd="0" parTransId="{996A4D63-B821-4A7B-8AE1-D54AEA48B21E}" sibTransId="{956C350A-E5A0-4E50-ABA0-9691B583270D}"/>
    <dgm:cxn modelId="{81D2545E-DE2F-4B04-95EF-BFC029A313A5}" type="presOf" srcId="{FF4E934C-BD4A-4157-B6AA-F17CCC21EE61}" destId="{2E47927C-DBD3-4A12-8931-3A25908A6FF2}" srcOrd="0" destOrd="0" presId="urn:microsoft.com/office/officeart/2005/8/layout/vList2"/>
    <dgm:cxn modelId="{C97A0F45-7A41-44D4-80F6-35C672ADF4E5}" type="presOf" srcId="{5A5710C1-FA06-47CE-874C-C5AB2A6319DD}" destId="{0CDEAFE6-94EE-4C79-9839-0BA26F90494F}" srcOrd="0" destOrd="3" presId="urn:microsoft.com/office/officeart/2005/8/layout/vList2"/>
    <dgm:cxn modelId="{0EAC3B47-2259-48A1-B644-628D364B777A}" type="presOf" srcId="{F760AE05-AD99-4272-BA9F-4E7935DBA528}" destId="{0CDEAFE6-94EE-4C79-9839-0BA26F90494F}" srcOrd="0" destOrd="2" presId="urn:microsoft.com/office/officeart/2005/8/layout/vList2"/>
    <dgm:cxn modelId="{6746554F-A84A-426E-AA01-30AF083FF513}" srcId="{10B39497-3FF6-4E9E-9CB8-121471CA9055}" destId="{20493B16-B5CB-4CCD-B694-2BF7573A84D7}" srcOrd="1" destOrd="0" parTransId="{0D695B20-FBF3-4F2E-B8C7-FF4195DFBA89}" sibTransId="{5CB8066A-87E1-4423-AC8B-94B9C284F2AA}"/>
    <dgm:cxn modelId="{8A97CF7C-0A78-4D6C-9E8D-1D9BA2893060}" srcId="{10B39497-3FF6-4E9E-9CB8-121471CA9055}" destId="{F760AE05-AD99-4272-BA9F-4E7935DBA528}" srcOrd="2" destOrd="0" parTransId="{2153627E-9DBB-498C-BAC4-D2A2DC61695F}" sibTransId="{ED9F6CBC-233B-42B4-9053-B5A961A5C311}"/>
    <dgm:cxn modelId="{E2D6C596-2A1F-466B-B4D4-6A3FC790BBD3}" srcId="{FF4E934C-BD4A-4157-B6AA-F17CCC21EE61}" destId="{10B39497-3FF6-4E9E-9CB8-121471CA9055}" srcOrd="0" destOrd="0" parTransId="{8A5B8EF4-B15E-40DA-A767-C34BEDE76A2F}" sibTransId="{D481D86A-BDCE-435D-8E04-1800D5F51DBD}"/>
    <dgm:cxn modelId="{32C1F597-69C9-4527-8FCD-D5F983471499}" type="presOf" srcId="{244243C8-14D5-48ED-8CD1-63B4BD1EC110}" destId="{61E013D1-889D-4C61-9CF8-0BE635740339}" srcOrd="0" destOrd="0" presId="urn:microsoft.com/office/officeart/2005/8/layout/vList2"/>
    <dgm:cxn modelId="{2CEED19B-13AC-4BC3-9551-31FF0DFA2423}" srcId="{FF4E934C-BD4A-4157-B6AA-F17CCC21EE61}" destId="{D0390C10-A24D-4EA2-AD39-56844CD0566E}" srcOrd="2" destOrd="0" parTransId="{03D2424C-A932-4ABC-A1C0-35F5FE67415C}" sibTransId="{7855AAD4-32AD-4FD0-BB6B-EB6F60B836C9}"/>
    <dgm:cxn modelId="{00237D9E-73BC-407C-8E9A-CD1A0B3FA984}" srcId="{D0390C10-A24D-4EA2-AD39-56844CD0566E}" destId="{3BB8A7E9-DE0D-4FB6-9CED-8712B6AA0D96}" srcOrd="0" destOrd="0" parTransId="{7D8601EF-0C73-4A8B-B9C9-55E8B2E96C32}" sibTransId="{C95DA373-9B71-4539-BF02-60E392363847}"/>
    <dgm:cxn modelId="{DCF216A1-E630-43B9-A4B4-5C16770C4915}" srcId="{10B39497-3FF6-4E9E-9CB8-121471CA9055}" destId="{5A5710C1-FA06-47CE-874C-C5AB2A6319DD}" srcOrd="3" destOrd="0" parTransId="{6325C791-375B-4D80-980E-5C9847229D99}" sibTransId="{3AEFCFB3-DEE0-41BC-85CC-F529ED096502}"/>
    <dgm:cxn modelId="{F9799FA6-8066-433E-BF07-36A2BC0561D8}" srcId="{D0390C10-A24D-4EA2-AD39-56844CD0566E}" destId="{E39245F7-6A4C-4F3A-BADE-29A92C449035}" srcOrd="1" destOrd="0" parTransId="{1CCC6F2D-763F-40DF-93FB-C359A1FE220E}" sibTransId="{9E041467-526A-4864-9867-B0162CC8A95C}"/>
    <dgm:cxn modelId="{3802F9CB-A8BE-4AC1-87DE-0D02C1ED8C2E}" type="presOf" srcId="{10B39497-3FF6-4E9E-9CB8-121471CA9055}" destId="{808B5FF9-10D7-4B4B-AB6A-2368F7CA5A7A}" srcOrd="0" destOrd="0" presId="urn:microsoft.com/office/officeart/2005/8/layout/vList2"/>
    <dgm:cxn modelId="{393082CC-C75D-44F6-A885-216408D0ACF7}" srcId="{CCB56B3C-F750-442F-880F-0F3FFDD197E5}" destId="{30F44D51-4DC7-4B19-878E-52523D5BEAFB}" srcOrd="0" destOrd="0" parTransId="{62BE8B80-9BF0-4F4C-B972-F9B28295B335}" sibTransId="{D28043D5-8A36-4AC4-A3FE-57FD30EDFBF7}"/>
    <dgm:cxn modelId="{B727ACD1-C02B-4EA6-9DAF-3AAC0D9A7BA4}" srcId="{10B39497-3FF6-4E9E-9CB8-121471CA9055}" destId="{2BFDE976-2BC8-46C9-8BDE-7862B7419DE4}" srcOrd="0" destOrd="0" parTransId="{F463AF7D-383D-4824-8B04-7BAFEB116DAE}" sibTransId="{1D2D7D3E-3BBC-407B-8141-F06EBE4630E1}"/>
    <dgm:cxn modelId="{BED7F8DC-B0F2-4062-A791-287E7E608760}" type="presOf" srcId="{D0390C10-A24D-4EA2-AD39-56844CD0566E}" destId="{0AACD190-52EB-4397-A1D3-2A4D3982798C}" srcOrd="0" destOrd="0" presId="urn:microsoft.com/office/officeart/2005/8/layout/vList2"/>
    <dgm:cxn modelId="{9FE7A4EB-BB43-4E26-9489-D83EF1B3FBCD}" type="presOf" srcId="{CCB56B3C-F750-442F-880F-0F3FFDD197E5}" destId="{88088710-E87A-451C-9DE0-9F57EBD433E0}" srcOrd="0" destOrd="0" presId="urn:microsoft.com/office/officeart/2005/8/layout/vList2"/>
    <dgm:cxn modelId="{4F4FB8EC-AB0F-47E8-A529-5BD5704C2814}" type="presOf" srcId="{2BFDE976-2BC8-46C9-8BDE-7862B7419DE4}" destId="{0CDEAFE6-94EE-4C79-9839-0BA26F90494F}" srcOrd="0" destOrd="0" presId="urn:microsoft.com/office/officeart/2005/8/layout/vList2"/>
    <dgm:cxn modelId="{3CCB38FA-A047-4C52-A6C7-2D526E45C6E4}" srcId="{77355C94-CFC2-4B43-95A3-6C82388511F1}" destId="{244243C8-14D5-48ED-8CD1-63B4BD1EC110}" srcOrd="0" destOrd="0" parTransId="{AC4655DD-0FE8-41B0-9D93-98261A41B3A0}" sibTransId="{DCDB6461-A07A-4B67-B856-8239503CE9D8}"/>
    <dgm:cxn modelId="{E58A04FD-15D1-41C2-B845-70A54774E329}" type="presOf" srcId="{E39245F7-6A4C-4F3A-BADE-29A92C449035}" destId="{FDAB2251-7E64-4306-84A8-0B54527412F6}" srcOrd="0" destOrd="1" presId="urn:microsoft.com/office/officeart/2005/8/layout/vList2"/>
    <dgm:cxn modelId="{2D799D94-29E1-4B76-BE12-747C01B85AB8}" type="presParOf" srcId="{2E47927C-DBD3-4A12-8931-3A25908A6FF2}" destId="{808B5FF9-10D7-4B4B-AB6A-2368F7CA5A7A}" srcOrd="0" destOrd="0" presId="urn:microsoft.com/office/officeart/2005/8/layout/vList2"/>
    <dgm:cxn modelId="{BE22CCE7-3B30-435E-9F17-3EF8FE1D1524}" type="presParOf" srcId="{2E47927C-DBD3-4A12-8931-3A25908A6FF2}" destId="{0CDEAFE6-94EE-4C79-9839-0BA26F90494F}" srcOrd="1" destOrd="0" presId="urn:microsoft.com/office/officeart/2005/8/layout/vList2"/>
    <dgm:cxn modelId="{9BDC6380-2C82-43A7-822C-66C5DE920252}" type="presParOf" srcId="{2E47927C-DBD3-4A12-8931-3A25908A6FF2}" destId="{E253C989-D9DE-470F-9A92-BE4CA8FF5F3F}" srcOrd="2" destOrd="0" presId="urn:microsoft.com/office/officeart/2005/8/layout/vList2"/>
    <dgm:cxn modelId="{E2A561E2-52D9-4B00-AE8A-D22AA7E21962}" type="presParOf" srcId="{2E47927C-DBD3-4A12-8931-3A25908A6FF2}" destId="{61E013D1-889D-4C61-9CF8-0BE635740339}" srcOrd="3" destOrd="0" presId="urn:microsoft.com/office/officeart/2005/8/layout/vList2"/>
    <dgm:cxn modelId="{894CF175-62D1-4034-B9C0-E29B130F9D27}" type="presParOf" srcId="{2E47927C-DBD3-4A12-8931-3A25908A6FF2}" destId="{0AACD190-52EB-4397-A1D3-2A4D3982798C}" srcOrd="4" destOrd="0" presId="urn:microsoft.com/office/officeart/2005/8/layout/vList2"/>
    <dgm:cxn modelId="{965A985C-2EDE-4633-BCE2-83A55DA62BF0}" type="presParOf" srcId="{2E47927C-DBD3-4A12-8931-3A25908A6FF2}" destId="{FDAB2251-7E64-4306-84A8-0B54527412F6}" srcOrd="5" destOrd="0" presId="urn:microsoft.com/office/officeart/2005/8/layout/vList2"/>
    <dgm:cxn modelId="{1890AD27-7A48-4562-8DBC-6F0DD7615DDE}" type="presParOf" srcId="{2E47927C-DBD3-4A12-8931-3A25908A6FF2}" destId="{88088710-E87A-451C-9DE0-9F57EBD433E0}" srcOrd="6" destOrd="0" presId="urn:microsoft.com/office/officeart/2005/8/layout/vList2"/>
    <dgm:cxn modelId="{02F2A78E-980D-496B-91D6-FABE6E2A77F3}" type="presParOf" srcId="{2E47927C-DBD3-4A12-8931-3A25908A6FF2}" destId="{E7FBDEE2-5359-45FD-BC6F-979D1A7D9E15}"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024DF-E82D-41B4-BD60-E905BD83175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DA2ADF-9EF2-4F7F-84A5-229D7E1FD58C}">
      <dgm:prSet custT="1"/>
      <dgm:spPr/>
      <dgm:t>
        <a:bodyPr/>
        <a:lstStyle/>
        <a:p>
          <a:r>
            <a:rPr lang="en-GB" sz="2800" dirty="0"/>
            <a:t>The Virtual Visitor Card was created for non-construction related roles </a:t>
          </a:r>
          <a:endParaRPr lang="en-US" sz="2800" dirty="0"/>
        </a:p>
      </dgm:t>
    </dgm:pt>
    <dgm:pt modelId="{338D2629-08FC-426D-BC43-9AEF4815A72D}" type="parTrans" cxnId="{E7A5470F-09B5-4543-A6C8-01A719098703}">
      <dgm:prSet/>
      <dgm:spPr/>
      <dgm:t>
        <a:bodyPr/>
        <a:lstStyle/>
        <a:p>
          <a:endParaRPr lang="en-US"/>
        </a:p>
      </dgm:t>
    </dgm:pt>
    <dgm:pt modelId="{9C81F665-CA8C-4CD9-B12F-4766C5DFA313}" type="sibTrans" cxnId="{E7A5470F-09B5-4543-A6C8-01A719098703}">
      <dgm:prSet/>
      <dgm:spPr/>
      <dgm:t>
        <a:bodyPr/>
        <a:lstStyle/>
        <a:p>
          <a:endParaRPr lang="en-US"/>
        </a:p>
      </dgm:t>
    </dgm:pt>
    <dgm:pt modelId="{E082C2BB-3906-4355-9600-48D40DAE206B}">
      <dgm:prSet custT="1"/>
      <dgm:spPr/>
      <dgm:t>
        <a:bodyPr/>
        <a:lstStyle/>
        <a:p>
          <a:pPr>
            <a:lnSpc>
              <a:spcPct val="100000"/>
            </a:lnSpc>
            <a:spcAft>
              <a:spcPts val="0"/>
            </a:spcAft>
          </a:pPr>
          <a:r>
            <a:rPr lang="en-GB" sz="2400" dirty="0"/>
            <a:t>These include, but are not limited to: </a:t>
          </a:r>
        </a:p>
        <a:p>
          <a:pPr>
            <a:lnSpc>
              <a:spcPct val="100000"/>
            </a:lnSpc>
            <a:spcAft>
              <a:spcPts val="0"/>
            </a:spcAft>
          </a:pPr>
          <a:r>
            <a:rPr lang="en-GB" sz="2400" dirty="0"/>
            <a:t>- Sales advisor </a:t>
          </a:r>
        </a:p>
        <a:p>
          <a:pPr>
            <a:lnSpc>
              <a:spcPct val="100000"/>
            </a:lnSpc>
            <a:spcAft>
              <a:spcPts val="0"/>
            </a:spcAft>
          </a:pPr>
          <a:r>
            <a:rPr lang="en-GB" sz="2400" dirty="0"/>
            <a:t>- Commercial director </a:t>
          </a:r>
        </a:p>
        <a:p>
          <a:pPr>
            <a:lnSpc>
              <a:spcPct val="100000"/>
            </a:lnSpc>
            <a:spcAft>
              <a:spcPts val="0"/>
            </a:spcAft>
          </a:pPr>
          <a:r>
            <a:rPr lang="en-GB" sz="2400" dirty="0"/>
            <a:t>- Cleaner </a:t>
          </a:r>
        </a:p>
        <a:p>
          <a:pPr>
            <a:lnSpc>
              <a:spcPct val="100000"/>
            </a:lnSpc>
            <a:spcAft>
              <a:spcPts val="0"/>
            </a:spcAft>
          </a:pPr>
          <a:r>
            <a:rPr lang="en-GB" sz="2400" dirty="0"/>
            <a:t>- Delivery driver</a:t>
          </a:r>
          <a:endParaRPr lang="en-US" sz="2400" dirty="0"/>
        </a:p>
      </dgm:t>
    </dgm:pt>
    <dgm:pt modelId="{DBB43781-D183-469F-A45A-F41A6487A1E9}" type="parTrans" cxnId="{925B6C48-08CE-4B46-AEAD-888A528F3876}">
      <dgm:prSet/>
      <dgm:spPr/>
      <dgm:t>
        <a:bodyPr/>
        <a:lstStyle/>
        <a:p>
          <a:endParaRPr lang="en-US"/>
        </a:p>
      </dgm:t>
    </dgm:pt>
    <dgm:pt modelId="{264DCC33-A373-4A9A-AF64-88870AA057EE}" type="sibTrans" cxnId="{925B6C48-08CE-4B46-AEAD-888A528F3876}">
      <dgm:prSet/>
      <dgm:spPr/>
      <dgm:t>
        <a:bodyPr/>
        <a:lstStyle/>
        <a:p>
          <a:endParaRPr lang="en-US"/>
        </a:p>
      </dgm:t>
    </dgm:pt>
    <dgm:pt modelId="{E9CF576A-EF45-44B2-B882-AEF425C92900}" type="pres">
      <dgm:prSet presAssocID="{27D024DF-E82D-41B4-BD60-E905BD831758}" presName="root" presStyleCnt="0">
        <dgm:presLayoutVars>
          <dgm:dir/>
          <dgm:resizeHandles val="exact"/>
        </dgm:presLayoutVars>
      </dgm:prSet>
      <dgm:spPr/>
    </dgm:pt>
    <dgm:pt modelId="{3BE3110C-2522-484A-ABE3-57199F7A307C}" type="pres">
      <dgm:prSet presAssocID="{67DA2ADF-9EF2-4F7F-84A5-229D7E1FD58C}" presName="compNode" presStyleCnt="0"/>
      <dgm:spPr/>
    </dgm:pt>
    <dgm:pt modelId="{508C1C96-17BE-40F4-9176-A259AAC4AA9D}" type="pres">
      <dgm:prSet presAssocID="{67DA2ADF-9EF2-4F7F-84A5-229D7E1FD58C}" presName="bgRect" presStyleLbl="bgShp" presStyleIdx="0" presStyleCnt="2" custScaleY="144786"/>
      <dgm:spPr/>
    </dgm:pt>
    <dgm:pt modelId="{1078F9FB-01E2-4850-911C-386CC9CB66AC}" type="pres">
      <dgm:prSet presAssocID="{67DA2ADF-9EF2-4F7F-84A5-229D7E1FD5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struction Worker"/>
        </a:ext>
      </dgm:extLst>
    </dgm:pt>
    <dgm:pt modelId="{949831E3-C52B-4F81-A16A-E2F5C952E8F1}" type="pres">
      <dgm:prSet presAssocID="{67DA2ADF-9EF2-4F7F-84A5-229D7E1FD58C}" presName="spaceRect" presStyleCnt="0"/>
      <dgm:spPr/>
    </dgm:pt>
    <dgm:pt modelId="{75F45BEA-6A96-4BB7-B9B8-CC219F9C24A4}" type="pres">
      <dgm:prSet presAssocID="{67DA2ADF-9EF2-4F7F-84A5-229D7E1FD58C}" presName="parTx" presStyleLbl="revTx" presStyleIdx="0" presStyleCnt="2" custLinFactNeighborY="-15135">
        <dgm:presLayoutVars>
          <dgm:chMax val="0"/>
          <dgm:chPref val="0"/>
        </dgm:presLayoutVars>
      </dgm:prSet>
      <dgm:spPr/>
    </dgm:pt>
    <dgm:pt modelId="{E294B59C-2787-4E26-B1AF-ED9CDC92CD7A}" type="pres">
      <dgm:prSet presAssocID="{9C81F665-CA8C-4CD9-B12F-4766C5DFA313}" presName="sibTrans" presStyleCnt="0"/>
      <dgm:spPr/>
    </dgm:pt>
    <dgm:pt modelId="{AD92A5D1-AA89-4A6F-A018-D913CA07E1BB}" type="pres">
      <dgm:prSet presAssocID="{E082C2BB-3906-4355-9600-48D40DAE206B}" presName="compNode" presStyleCnt="0"/>
      <dgm:spPr/>
    </dgm:pt>
    <dgm:pt modelId="{C1FE33FF-F8B5-4427-AC95-2E81D3A56B86}" type="pres">
      <dgm:prSet presAssocID="{E082C2BB-3906-4355-9600-48D40DAE206B}" presName="bgRect" presStyleLbl="bgShp" presStyleIdx="1" presStyleCnt="2" custScaleY="146153"/>
      <dgm:spPr/>
    </dgm:pt>
    <dgm:pt modelId="{1C29BBCB-2A94-4BE3-8088-6BFFA1E21CCB}" type="pres">
      <dgm:prSet presAssocID="{E082C2BB-3906-4355-9600-48D40DAE206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4AC2DF57-2357-43D9-B656-645E1065DF59}" type="pres">
      <dgm:prSet presAssocID="{E082C2BB-3906-4355-9600-48D40DAE206B}" presName="spaceRect" presStyleCnt="0"/>
      <dgm:spPr/>
    </dgm:pt>
    <dgm:pt modelId="{C2E798E7-7C62-442F-8E6B-F66E6AF7C950}" type="pres">
      <dgm:prSet presAssocID="{E082C2BB-3906-4355-9600-48D40DAE206B}" presName="parTx" presStyleLbl="revTx" presStyleIdx="1" presStyleCnt="2" custScaleX="105056" custLinFactNeighborY="-14205">
        <dgm:presLayoutVars>
          <dgm:chMax val="0"/>
          <dgm:chPref val="0"/>
        </dgm:presLayoutVars>
      </dgm:prSet>
      <dgm:spPr/>
    </dgm:pt>
  </dgm:ptLst>
  <dgm:cxnLst>
    <dgm:cxn modelId="{E7A5470F-09B5-4543-A6C8-01A719098703}" srcId="{27D024DF-E82D-41B4-BD60-E905BD831758}" destId="{67DA2ADF-9EF2-4F7F-84A5-229D7E1FD58C}" srcOrd="0" destOrd="0" parTransId="{338D2629-08FC-426D-BC43-9AEF4815A72D}" sibTransId="{9C81F665-CA8C-4CD9-B12F-4766C5DFA313}"/>
    <dgm:cxn modelId="{73716931-11C2-4D1B-9F49-276F6B722172}" type="presOf" srcId="{E082C2BB-3906-4355-9600-48D40DAE206B}" destId="{C2E798E7-7C62-442F-8E6B-F66E6AF7C950}" srcOrd="0" destOrd="0" presId="urn:microsoft.com/office/officeart/2018/2/layout/IconVerticalSolidList"/>
    <dgm:cxn modelId="{925B6C48-08CE-4B46-AEAD-888A528F3876}" srcId="{27D024DF-E82D-41B4-BD60-E905BD831758}" destId="{E082C2BB-3906-4355-9600-48D40DAE206B}" srcOrd="1" destOrd="0" parTransId="{DBB43781-D183-469F-A45A-F41A6487A1E9}" sibTransId="{264DCC33-A373-4A9A-AF64-88870AA057EE}"/>
    <dgm:cxn modelId="{89DC204D-3C5F-4DC3-92AB-CD02CE29B11A}" type="presOf" srcId="{27D024DF-E82D-41B4-BD60-E905BD831758}" destId="{E9CF576A-EF45-44B2-B882-AEF425C92900}" srcOrd="0" destOrd="0" presId="urn:microsoft.com/office/officeart/2018/2/layout/IconVerticalSolidList"/>
    <dgm:cxn modelId="{52981458-6587-45CE-8BAB-B2E7A97DFE0C}" type="presOf" srcId="{67DA2ADF-9EF2-4F7F-84A5-229D7E1FD58C}" destId="{75F45BEA-6A96-4BB7-B9B8-CC219F9C24A4}" srcOrd="0" destOrd="0" presId="urn:microsoft.com/office/officeart/2018/2/layout/IconVerticalSolidList"/>
    <dgm:cxn modelId="{B7B45B62-A83E-4429-8A44-E5CD5D909576}" type="presParOf" srcId="{E9CF576A-EF45-44B2-B882-AEF425C92900}" destId="{3BE3110C-2522-484A-ABE3-57199F7A307C}" srcOrd="0" destOrd="0" presId="urn:microsoft.com/office/officeart/2018/2/layout/IconVerticalSolidList"/>
    <dgm:cxn modelId="{788B93AD-0C48-4D70-897F-4A4629DCFB5E}" type="presParOf" srcId="{3BE3110C-2522-484A-ABE3-57199F7A307C}" destId="{508C1C96-17BE-40F4-9176-A259AAC4AA9D}" srcOrd="0" destOrd="0" presId="urn:microsoft.com/office/officeart/2018/2/layout/IconVerticalSolidList"/>
    <dgm:cxn modelId="{52DAFD3C-6480-481B-AFF1-1FBBAEF732BB}" type="presParOf" srcId="{3BE3110C-2522-484A-ABE3-57199F7A307C}" destId="{1078F9FB-01E2-4850-911C-386CC9CB66AC}" srcOrd="1" destOrd="0" presId="urn:microsoft.com/office/officeart/2018/2/layout/IconVerticalSolidList"/>
    <dgm:cxn modelId="{0809519E-48BC-4FD1-908D-F432A5D960EC}" type="presParOf" srcId="{3BE3110C-2522-484A-ABE3-57199F7A307C}" destId="{949831E3-C52B-4F81-A16A-E2F5C952E8F1}" srcOrd="2" destOrd="0" presId="urn:microsoft.com/office/officeart/2018/2/layout/IconVerticalSolidList"/>
    <dgm:cxn modelId="{B0704504-61DA-4CCE-B3BF-AB2122F79F8A}" type="presParOf" srcId="{3BE3110C-2522-484A-ABE3-57199F7A307C}" destId="{75F45BEA-6A96-4BB7-B9B8-CC219F9C24A4}" srcOrd="3" destOrd="0" presId="urn:microsoft.com/office/officeart/2018/2/layout/IconVerticalSolidList"/>
    <dgm:cxn modelId="{DAB202C9-4D82-412C-940B-E1DD7998C514}" type="presParOf" srcId="{E9CF576A-EF45-44B2-B882-AEF425C92900}" destId="{E294B59C-2787-4E26-B1AF-ED9CDC92CD7A}" srcOrd="1" destOrd="0" presId="urn:microsoft.com/office/officeart/2018/2/layout/IconVerticalSolidList"/>
    <dgm:cxn modelId="{9843C5B1-D448-4090-A4F0-5FB1C6F0ADBD}" type="presParOf" srcId="{E9CF576A-EF45-44B2-B882-AEF425C92900}" destId="{AD92A5D1-AA89-4A6F-A018-D913CA07E1BB}" srcOrd="2" destOrd="0" presId="urn:microsoft.com/office/officeart/2018/2/layout/IconVerticalSolidList"/>
    <dgm:cxn modelId="{731B3B60-F43A-4EF1-873A-A25507900DBB}" type="presParOf" srcId="{AD92A5D1-AA89-4A6F-A018-D913CA07E1BB}" destId="{C1FE33FF-F8B5-4427-AC95-2E81D3A56B86}" srcOrd="0" destOrd="0" presId="urn:microsoft.com/office/officeart/2018/2/layout/IconVerticalSolidList"/>
    <dgm:cxn modelId="{B5CB851A-9E21-4051-AF5A-C8D5E0C8A008}" type="presParOf" srcId="{AD92A5D1-AA89-4A6F-A018-D913CA07E1BB}" destId="{1C29BBCB-2A94-4BE3-8088-6BFFA1E21CCB}" srcOrd="1" destOrd="0" presId="urn:microsoft.com/office/officeart/2018/2/layout/IconVerticalSolidList"/>
    <dgm:cxn modelId="{961735E6-71B5-44CD-8435-D69AD88E7903}" type="presParOf" srcId="{AD92A5D1-AA89-4A6F-A018-D913CA07E1BB}" destId="{4AC2DF57-2357-43D9-B656-645E1065DF59}" srcOrd="2" destOrd="0" presId="urn:microsoft.com/office/officeart/2018/2/layout/IconVerticalSolidList"/>
    <dgm:cxn modelId="{6FC6E24D-5083-4944-B981-90A60E7198AD}" type="presParOf" srcId="{AD92A5D1-AA89-4A6F-A018-D913CA07E1BB}" destId="{C2E798E7-7C62-442F-8E6B-F66E6AF7C9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B5FF9-10D7-4B4B-AB6A-2368F7CA5A7A}">
      <dsp:nvSpPr>
        <dsp:cNvPr id="0" name=""/>
        <dsp:cNvSpPr/>
      </dsp:nvSpPr>
      <dsp:spPr>
        <a:xfrm>
          <a:off x="0" y="160962"/>
          <a:ext cx="7810551"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How and why it was created </a:t>
          </a:r>
          <a:endParaRPr lang="en-US" sz="2200" b="1" kern="1200" dirty="0"/>
        </a:p>
      </dsp:txBody>
      <dsp:txXfrm>
        <a:off x="25759" y="186721"/>
        <a:ext cx="7759033" cy="476152"/>
      </dsp:txXfrm>
    </dsp:sp>
    <dsp:sp modelId="{0CDEAFE6-94EE-4C79-9839-0BA26F90494F}">
      <dsp:nvSpPr>
        <dsp:cNvPr id="0" name=""/>
        <dsp:cNvSpPr/>
      </dsp:nvSpPr>
      <dsp:spPr>
        <a:xfrm>
          <a:off x="0" y="688632"/>
          <a:ext cx="7810551"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8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In 2018, CSCS announced they would withdraw Construction Site Visitor Cards </a:t>
          </a:r>
          <a:endParaRPr lang="en-US" sz="1700" kern="1200" dirty="0"/>
        </a:p>
        <a:p>
          <a:pPr marL="171450" lvl="1" indent="-171450" algn="l" defTabSz="755650">
            <a:lnSpc>
              <a:spcPct val="90000"/>
            </a:lnSpc>
            <a:spcBef>
              <a:spcPct val="0"/>
            </a:spcBef>
            <a:spcAft>
              <a:spcPct val="20000"/>
            </a:spcAft>
            <a:buChar char="•"/>
          </a:pPr>
          <a:r>
            <a:rPr lang="en-GB" sz="1700" kern="1200" dirty="0"/>
            <a:t>The card was for people with non construction-related jobs e.g. sales advisors </a:t>
          </a:r>
          <a:endParaRPr lang="en-US" sz="1700" kern="1200" dirty="0"/>
        </a:p>
        <a:p>
          <a:pPr marL="171450" lvl="1" indent="-171450" algn="l" defTabSz="755650">
            <a:lnSpc>
              <a:spcPct val="90000"/>
            </a:lnSpc>
            <a:spcBef>
              <a:spcPct val="0"/>
            </a:spcBef>
            <a:spcAft>
              <a:spcPct val="20000"/>
            </a:spcAft>
            <a:buChar char="•"/>
          </a:pPr>
          <a:r>
            <a:rPr lang="en-GB" sz="1700" kern="1200" dirty="0"/>
            <a:t>Withdrawal left a high number of home building staff without a card </a:t>
          </a:r>
          <a:endParaRPr lang="en-US" sz="1700" kern="1200" dirty="0"/>
        </a:p>
        <a:p>
          <a:pPr marL="171450" lvl="1" indent="-171450" algn="l" defTabSz="755650">
            <a:lnSpc>
              <a:spcPct val="90000"/>
            </a:lnSpc>
            <a:spcBef>
              <a:spcPct val="0"/>
            </a:spcBef>
            <a:spcAft>
              <a:spcPct val="20000"/>
            </a:spcAft>
            <a:buChar char="•"/>
          </a:pPr>
          <a:r>
            <a:rPr lang="en-GB" sz="1700" kern="1200" dirty="0"/>
            <a:t>Home builders asked the Home Builders Federation to create one for industry</a:t>
          </a:r>
          <a:endParaRPr lang="en-US" sz="1700" kern="1200" dirty="0"/>
        </a:p>
      </dsp:txBody>
      <dsp:txXfrm>
        <a:off x="0" y="688632"/>
        <a:ext cx="7810551" cy="1184040"/>
      </dsp:txXfrm>
    </dsp:sp>
    <dsp:sp modelId="{E253C989-D9DE-470F-9A92-BE4CA8FF5F3F}">
      <dsp:nvSpPr>
        <dsp:cNvPr id="0" name=""/>
        <dsp:cNvSpPr/>
      </dsp:nvSpPr>
      <dsp:spPr>
        <a:xfrm>
          <a:off x="0" y="1872673"/>
          <a:ext cx="7810551"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Key dates </a:t>
          </a:r>
          <a:endParaRPr lang="en-US" sz="2200" b="1" kern="1200" dirty="0"/>
        </a:p>
      </dsp:txBody>
      <dsp:txXfrm>
        <a:off x="25759" y="1898432"/>
        <a:ext cx="7759033" cy="476152"/>
      </dsp:txXfrm>
    </dsp:sp>
    <dsp:sp modelId="{61E013D1-889D-4C61-9CF8-0BE635740339}">
      <dsp:nvSpPr>
        <dsp:cNvPr id="0" name=""/>
        <dsp:cNvSpPr/>
      </dsp:nvSpPr>
      <dsp:spPr>
        <a:xfrm>
          <a:off x="0" y="2400343"/>
          <a:ext cx="781055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8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All CSCS cards issued from 3 Sept 2018 expired in Aug 2020 &amp; are non-renewable </a:t>
          </a:r>
          <a:endParaRPr lang="en-US" sz="1700" kern="1200" dirty="0"/>
        </a:p>
      </dsp:txBody>
      <dsp:txXfrm>
        <a:off x="0" y="2400343"/>
        <a:ext cx="7810551" cy="364320"/>
      </dsp:txXfrm>
    </dsp:sp>
    <dsp:sp modelId="{0AACD190-52EB-4397-A1D3-2A4D3982798C}">
      <dsp:nvSpPr>
        <dsp:cNvPr id="0" name=""/>
        <dsp:cNvSpPr/>
      </dsp:nvSpPr>
      <dsp:spPr>
        <a:xfrm>
          <a:off x="0" y="2764663"/>
          <a:ext cx="7810551"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Who creates the cards? </a:t>
          </a:r>
          <a:endParaRPr lang="en-US" sz="2200" b="1" kern="1200" dirty="0"/>
        </a:p>
      </dsp:txBody>
      <dsp:txXfrm>
        <a:off x="25759" y="2790422"/>
        <a:ext cx="7759033" cy="476152"/>
      </dsp:txXfrm>
    </dsp:sp>
    <dsp:sp modelId="{FDAB2251-7E64-4306-84A8-0B54527412F6}">
      <dsp:nvSpPr>
        <dsp:cNvPr id="0" name=""/>
        <dsp:cNvSpPr/>
      </dsp:nvSpPr>
      <dsp:spPr>
        <a:xfrm>
          <a:off x="0" y="3292333"/>
          <a:ext cx="7810551"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85" tIns="20320" rIns="113792" bIns="20320" numCol="1" spcCol="1270" anchor="t" anchorCtr="0">
          <a:noAutofit/>
        </a:bodyPr>
        <a:lstStyle/>
        <a:p>
          <a:pPr marL="114300" lvl="1" indent="-114300" algn="l" defTabSz="577850">
            <a:lnSpc>
              <a:spcPct val="90000"/>
            </a:lnSpc>
            <a:spcBef>
              <a:spcPct val="0"/>
            </a:spcBef>
            <a:spcAft>
              <a:spcPct val="20000"/>
            </a:spcAft>
            <a:buFont typeface="Arial" panose="020B0604020202020204" pitchFamily="34" charset="0"/>
            <a:buChar char="•"/>
          </a:pPr>
          <a:r>
            <a:rPr lang="en-GB" sz="1600" kern="1200" dirty="0">
              <a:solidFill>
                <a:prstClr val="white">
                  <a:hueOff val="0"/>
                  <a:satOff val="0"/>
                  <a:lumOff val="0"/>
                  <a:alphaOff val="0"/>
                </a:prstClr>
              </a:solidFill>
              <a:latin typeface="Calibri" panose="020F0502020204030204"/>
              <a:ea typeface="+mn-ea"/>
              <a:cs typeface="+mn-cs"/>
            </a:rPr>
            <a:t>The Home Building Skills Partnership (skills arms of HBF) heads up the card </a:t>
          </a:r>
          <a:endParaRPr lang="en-US" sz="1600" kern="1200" dirty="0">
            <a:solidFill>
              <a:prstClr val="white">
                <a:hueOff val="0"/>
                <a:satOff val="0"/>
                <a:lumOff val="0"/>
                <a:alphaOff val="0"/>
              </a:prstClr>
            </a:solidFill>
            <a:latin typeface="Calibri" panose="020F0502020204030204"/>
            <a:ea typeface="+mn-ea"/>
            <a:cs typeface="+mn-cs"/>
          </a:endParaRPr>
        </a:p>
        <a:p>
          <a:pPr marL="114300" lvl="1" indent="-114300" algn="l" defTabSz="577850">
            <a:lnSpc>
              <a:spcPct val="90000"/>
            </a:lnSpc>
            <a:spcBef>
              <a:spcPct val="0"/>
            </a:spcBef>
            <a:spcAft>
              <a:spcPct val="20000"/>
            </a:spcAft>
            <a:buFont typeface="Arial" panose="020B0604020202020204" pitchFamily="34" charset="0"/>
            <a:buChar char="•"/>
          </a:pPr>
          <a:r>
            <a:rPr lang="en-GB" sz="1600" kern="1200" dirty="0">
              <a:solidFill>
                <a:prstClr val="white">
                  <a:hueOff val="0"/>
                  <a:satOff val="0"/>
                  <a:lumOff val="0"/>
                  <a:alphaOff val="0"/>
                </a:prstClr>
              </a:solidFill>
              <a:latin typeface="Calibri" panose="020F0502020204030204"/>
              <a:ea typeface="+mn-ea"/>
              <a:cs typeface="+mn-cs"/>
            </a:rPr>
            <a:t>Reference Point and CIGA create and distribute the cards, and maintain the website </a:t>
          </a:r>
          <a:endParaRPr lang="en-US" sz="1600" kern="1200" dirty="0">
            <a:solidFill>
              <a:prstClr val="white">
                <a:hueOff val="0"/>
                <a:satOff val="0"/>
                <a:lumOff val="0"/>
                <a:alphaOff val="0"/>
              </a:prstClr>
            </a:solidFill>
            <a:latin typeface="Calibri" panose="020F0502020204030204"/>
            <a:ea typeface="+mn-ea"/>
            <a:cs typeface="+mn-cs"/>
          </a:endParaRPr>
        </a:p>
      </dsp:txBody>
      <dsp:txXfrm>
        <a:off x="0" y="3292333"/>
        <a:ext cx="7810551" cy="546480"/>
      </dsp:txXfrm>
    </dsp:sp>
    <dsp:sp modelId="{88088710-E87A-451C-9DE0-9F57EBD433E0}">
      <dsp:nvSpPr>
        <dsp:cNvPr id="0" name=""/>
        <dsp:cNvSpPr/>
      </dsp:nvSpPr>
      <dsp:spPr>
        <a:xfrm>
          <a:off x="0" y="3838813"/>
          <a:ext cx="7810551"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t>What’s next? </a:t>
          </a:r>
          <a:endParaRPr lang="en-US" sz="2200" b="1" kern="1200" dirty="0"/>
        </a:p>
      </dsp:txBody>
      <dsp:txXfrm>
        <a:off x="25759" y="3864572"/>
        <a:ext cx="7759033" cy="476152"/>
      </dsp:txXfrm>
    </dsp:sp>
    <dsp:sp modelId="{E7FBDEE2-5359-45FD-BC6F-979D1A7D9E15}">
      <dsp:nvSpPr>
        <dsp:cNvPr id="0" name=""/>
        <dsp:cNvSpPr/>
      </dsp:nvSpPr>
      <dsp:spPr>
        <a:xfrm>
          <a:off x="0" y="4366483"/>
          <a:ext cx="7810551" cy="489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98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The Home Builders Virtual Visitor Card is the first in a suite of a further 12 roles to be created via an app for the home building industry </a:t>
          </a:r>
          <a:endParaRPr lang="en-US" sz="1600" kern="1200" dirty="0"/>
        </a:p>
      </dsp:txBody>
      <dsp:txXfrm>
        <a:off x="0" y="4366483"/>
        <a:ext cx="7810551" cy="48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C1C96-17BE-40F4-9176-A259AAC4AA9D}">
      <dsp:nvSpPr>
        <dsp:cNvPr id="0" name=""/>
        <dsp:cNvSpPr/>
      </dsp:nvSpPr>
      <dsp:spPr>
        <a:xfrm>
          <a:off x="0" y="3393"/>
          <a:ext cx="6513603" cy="23625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8F9FB-01E2-4850-911C-386CC9CB66AC}">
      <dsp:nvSpPr>
        <dsp:cNvPr id="0" name=""/>
        <dsp:cNvSpPr/>
      </dsp:nvSpPr>
      <dsp:spPr>
        <a:xfrm>
          <a:off x="721428" y="528839"/>
          <a:ext cx="1311687" cy="1311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45BEA-6A96-4BB7-B9B8-CC219F9C24A4}">
      <dsp:nvSpPr>
        <dsp:cNvPr id="0" name=""/>
        <dsp:cNvSpPr/>
      </dsp:nvSpPr>
      <dsp:spPr>
        <a:xfrm>
          <a:off x="2754544" y="7843"/>
          <a:ext cx="3492717" cy="238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401" tIns="252401" rIns="252401" bIns="252401" numCol="1" spcCol="1270" anchor="ctr" anchorCtr="0">
          <a:noAutofit/>
        </a:bodyPr>
        <a:lstStyle/>
        <a:p>
          <a:pPr marL="0" lvl="0" indent="0" algn="l" defTabSz="1244600">
            <a:lnSpc>
              <a:spcPct val="90000"/>
            </a:lnSpc>
            <a:spcBef>
              <a:spcPct val="0"/>
            </a:spcBef>
            <a:spcAft>
              <a:spcPct val="35000"/>
            </a:spcAft>
            <a:buNone/>
          </a:pPr>
          <a:r>
            <a:rPr lang="en-GB" sz="2800" kern="1200" dirty="0"/>
            <a:t>The Virtual Visitor Card was created for non-construction related roles </a:t>
          </a:r>
          <a:endParaRPr lang="en-US" sz="2800" kern="1200" dirty="0"/>
        </a:p>
      </dsp:txBody>
      <dsp:txXfrm>
        <a:off x="2754544" y="7843"/>
        <a:ext cx="3492717" cy="2384887"/>
      </dsp:txXfrm>
    </dsp:sp>
    <dsp:sp modelId="{C1FE33FF-F8B5-4427-AC95-2E81D3A56B86}">
      <dsp:nvSpPr>
        <dsp:cNvPr id="0" name=""/>
        <dsp:cNvSpPr/>
      </dsp:nvSpPr>
      <dsp:spPr>
        <a:xfrm>
          <a:off x="0" y="3120589"/>
          <a:ext cx="6513603" cy="23848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9BBCB-2A94-4BE3-8088-6BFFA1E21CCB}">
      <dsp:nvSpPr>
        <dsp:cNvPr id="0" name=""/>
        <dsp:cNvSpPr/>
      </dsp:nvSpPr>
      <dsp:spPr>
        <a:xfrm>
          <a:off x="721428" y="3657188"/>
          <a:ext cx="1311687" cy="1311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E798E7-7C62-442F-8E6B-F66E6AF7C950}">
      <dsp:nvSpPr>
        <dsp:cNvPr id="0" name=""/>
        <dsp:cNvSpPr/>
      </dsp:nvSpPr>
      <dsp:spPr>
        <a:xfrm>
          <a:off x="2666248" y="3158372"/>
          <a:ext cx="3669309" cy="2384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401" tIns="252401" rIns="252401" bIns="252401" numCol="1" spcCol="1270" anchor="ctr" anchorCtr="0">
          <a:noAutofit/>
        </a:bodyPr>
        <a:lstStyle/>
        <a:p>
          <a:pPr marL="0" lvl="0" indent="0" algn="l" defTabSz="1066800">
            <a:lnSpc>
              <a:spcPct val="100000"/>
            </a:lnSpc>
            <a:spcBef>
              <a:spcPct val="0"/>
            </a:spcBef>
            <a:spcAft>
              <a:spcPts val="0"/>
            </a:spcAft>
            <a:buNone/>
          </a:pPr>
          <a:r>
            <a:rPr lang="en-GB" sz="2400" kern="1200" dirty="0"/>
            <a:t>These include, but are not limited to: </a:t>
          </a:r>
        </a:p>
        <a:p>
          <a:pPr marL="0" lvl="0" indent="0" algn="l" defTabSz="1066800">
            <a:lnSpc>
              <a:spcPct val="100000"/>
            </a:lnSpc>
            <a:spcBef>
              <a:spcPct val="0"/>
            </a:spcBef>
            <a:spcAft>
              <a:spcPts val="0"/>
            </a:spcAft>
            <a:buNone/>
          </a:pPr>
          <a:r>
            <a:rPr lang="en-GB" sz="2400" kern="1200" dirty="0"/>
            <a:t>- Sales advisor </a:t>
          </a:r>
        </a:p>
        <a:p>
          <a:pPr marL="0" lvl="0" indent="0" algn="l" defTabSz="1066800">
            <a:lnSpc>
              <a:spcPct val="100000"/>
            </a:lnSpc>
            <a:spcBef>
              <a:spcPct val="0"/>
            </a:spcBef>
            <a:spcAft>
              <a:spcPts val="0"/>
            </a:spcAft>
            <a:buNone/>
          </a:pPr>
          <a:r>
            <a:rPr lang="en-GB" sz="2400" kern="1200" dirty="0"/>
            <a:t>- Commercial director </a:t>
          </a:r>
        </a:p>
        <a:p>
          <a:pPr marL="0" lvl="0" indent="0" algn="l" defTabSz="1066800">
            <a:lnSpc>
              <a:spcPct val="100000"/>
            </a:lnSpc>
            <a:spcBef>
              <a:spcPct val="0"/>
            </a:spcBef>
            <a:spcAft>
              <a:spcPts val="0"/>
            </a:spcAft>
            <a:buNone/>
          </a:pPr>
          <a:r>
            <a:rPr lang="en-GB" sz="2400" kern="1200" dirty="0"/>
            <a:t>- Cleaner </a:t>
          </a:r>
        </a:p>
        <a:p>
          <a:pPr marL="0" lvl="0" indent="0" algn="l" defTabSz="1066800">
            <a:lnSpc>
              <a:spcPct val="100000"/>
            </a:lnSpc>
            <a:spcBef>
              <a:spcPct val="0"/>
            </a:spcBef>
            <a:spcAft>
              <a:spcPts val="0"/>
            </a:spcAft>
            <a:buNone/>
          </a:pPr>
          <a:r>
            <a:rPr lang="en-GB" sz="2400" kern="1200" dirty="0"/>
            <a:t>- Delivery driver</a:t>
          </a:r>
          <a:endParaRPr lang="en-US" sz="2400" kern="1200" dirty="0"/>
        </a:p>
      </dsp:txBody>
      <dsp:txXfrm>
        <a:off x="2666248" y="3158372"/>
        <a:ext cx="3669309" cy="23848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37EE7-0021-4408-B4EF-2874DC1D3ED7}"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7EA2-9BC9-44C5-A653-04D3B3B15E57}" type="slidenum">
              <a:rPr lang="en-GB" smtClean="0"/>
              <a:t>‹#›</a:t>
            </a:fld>
            <a:endParaRPr lang="en-GB"/>
          </a:p>
        </p:txBody>
      </p:sp>
    </p:spTree>
    <p:extLst>
      <p:ext uri="{BB962C8B-B14F-4D97-AF65-F5344CB8AC3E}">
        <p14:creationId xmlns:p14="http://schemas.microsoft.com/office/powerpoint/2010/main" val="95637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omebuildskillscard.co.uk/download-the-ap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rdcheck.gosmart.co.uk/"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homebuildskillscard.co.uk/card-checker/" TargetMode="External"/><Relationship Id="rId4" Type="http://schemas.openxmlformats.org/officeDocument/2006/relationships/hyperlink" Target="https://www.citb.co.uk/courses-and-qualifications/check-a-card-training-record/online-card-check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omebuildskillscard.co.uk/download-the-app/" TargetMode="External"/><Relationship Id="rId7" Type="http://schemas.openxmlformats.org/officeDocument/2006/relationships/hyperlink" Target="https://www.cscs.uk.com/applying-for-cards/types-of-card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itb.co.uk/courses-and-qualifications/hse-test-and-cards/about-hse-test/" TargetMode="External"/><Relationship Id="rId5" Type="http://schemas.openxmlformats.org/officeDocument/2006/relationships/hyperlink" Target="https://www.homebuildskillscard.co.uk/upload-guidance-notes/" TargetMode="External"/><Relationship Id="rId4" Type="http://schemas.openxmlformats.org/officeDocument/2006/relationships/hyperlink" Target="https://www.gosmart.co.uk/GettingStarte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787EA2-9BC9-44C5-A653-04D3B3B15E57}" type="slidenum">
              <a:rPr lang="en-GB" smtClean="0"/>
              <a:t>1</a:t>
            </a:fld>
            <a:endParaRPr lang="en-GB"/>
          </a:p>
        </p:txBody>
      </p:sp>
    </p:spTree>
    <p:extLst>
      <p:ext uri="{BB962C8B-B14F-4D97-AF65-F5344CB8AC3E}">
        <p14:creationId xmlns:p14="http://schemas.microsoft.com/office/powerpoint/2010/main" val="215225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June 2018, the Construction Skills Certification Scheme announced that they would be withdrawing the Construction Site Visitor card. The card had been in use to ensure that workers who often visited construction sites, but did not perform a construction related job (such as HR and Sales Advisors), were accounted for and could be assured to have an appropriate level of Health and Safety Awareness by passing the CITB Health, Safety and Environment test. CSCS has consulted with the wider construction industry and agreed a plan that will pave the way for the eventual withdrawal of its current Visitor card.</a:t>
            </a:r>
            <a:br>
              <a:rPr lang="en-US" dirty="0"/>
            </a:br>
            <a:br>
              <a:rPr lang="en-US" dirty="0"/>
            </a:br>
            <a:r>
              <a:rPr lang="en-US" sz="1200" b="0" i="0" kern="1200" dirty="0">
                <a:solidFill>
                  <a:schemeClr val="tx1"/>
                </a:solidFill>
                <a:effectLst/>
                <a:latin typeface="+mn-lt"/>
                <a:ea typeface="+mn-ea"/>
                <a:cs typeface="+mn-cs"/>
              </a:rPr>
              <a:t>This will, however, affect a high number of staff involved in the home building industry, so in response to home builders’ wishes HBF’s Home Building Skills Partnership developed with members an option to replace the CSCS Visitor card with something a little more specific to the home building industry in the form of a Home Builders Virtual Visitor Card. Whilst the wider Home Building competency scheme will be linked to CSCS and take into consideration other card schemes within the supply chain, the Visitor Card is as a result of the sectors requirements and therefore not linked to CSCS. All Construction Site Visitor Cards issued from 3 September 2018 by CSCS expired on 31 August 2020 and are non-renewable. </a:t>
            </a:r>
          </a:p>
          <a:p>
            <a:endParaRPr lang="en-GB" dirty="0"/>
          </a:p>
        </p:txBody>
      </p:sp>
      <p:sp>
        <p:nvSpPr>
          <p:cNvPr id="4" name="Slide Number Placeholder 3"/>
          <p:cNvSpPr>
            <a:spLocks noGrp="1"/>
          </p:cNvSpPr>
          <p:nvPr>
            <p:ph type="sldNum" sz="quarter" idx="5"/>
          </p:nvPr>
        </p:nvSpPr>
        <p:spPr/>
        <p:txBody>
          <a:bodyPr/>
          <a:lstStyle/>
          <a:p>
            <a:fld id="{27787EA2-9BC9-44C5-A653-04D3B3B15E57}" type="slidenum">
              <a:rPr lang="en-GB" smtClean="0"/>
              <a:t>2</a:t>
            </a:fld>
            <a:endParaRPr lang="en-GB"/>
          </a:p>
        </p:txBody>
      </p:sp>
    </p:spTree>
    <p:extLst>
      <p:ext uri="{BB962C8B-B14F-4D97-AF65-F5344CB8AC3E}">
        <p14:creationId xmlns:p14="http://schemas.microsoft.com/office/powerpoint/2010/main" val="368214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the CSCS announced that they would be withdrawing the Construction Site Visitor card, the home building industry </a:t>
            </a:r>
            <a:r>
              <a:rPr lang="en-US" sz="1200" b="0" i="0" kern="1200" dirty="0" err="1">
                <a:solidFill>
                  <a:schemeClr val="tx1"/>
                </a:solidFill>
                <a:effectLst/>
                <a:latin typeface="+mn-lt"/>
                <a:ea typeface="+mn-ea"/>
                <a:cs typeface="+mn-cs"/>
              </a:rPr>
              <a:t>realised</a:t>
            </a:r>
            <a:r>
              <a:rPr lang="en-US" sz="1200" b="0" i="0" kern="1200" dirty="0">
                <a:solidFill>
                  <a:schemeClr val="tx1"/>
                </a:solidFill>
                <a:effectLst/>
                <a:latin typeface="+mn-lt"/>
                <a:ea typeface="+mn-ea"/>
                <a:cs typeface="+mn-cs"/>
              </a:rPr>
              <a:t> that this would leave a gap in the sector and approached HBF and the Home Building Skills Partnership to keep this going, as the cards were widely used. </a:t>
            </a:r>
          </a:p>
          <a:p>
            <a:r>
              <a:rPr lang="en-US" sz="1200" b="0" i="0" kern="1200" dirty="0">
                <a:solidFill>
                  <a:schemeClr val="tx1"/>
                </a:solidFill>
                <a:effectLst/>
                <a:latin typeface="+mn-lt"/>
                <a:ea typeface="+mn-ea"/>
                <a:cs typeface="+mn-cs"/>
              </a:rPr>
              <a:t>HBF consulted with members and </a:t>
            </a:r>
            <a:r>
              <a:rPr lang="en-US" sz="1200" b="0" i="0" kern="1200" dirty="0" err="1">
                <a:solidFill>
                  <a:schemeClr val="tx1"/>
                </a:solidFill>
                <a:effectLst/>
                <a:latin typeface="+mn-lt"/>
                <a:ea typeface="+mn-ea"/>
                <a:cs typeface="+mn-cs"/>
              </a:rPr>
              <a:t>recognised</a:t>
            </a:r>
            <a:r>
              <a:rPr lang="en-US" sz="1200" b="0" i="0" kern="1200" dirty="0">
                <a:solidFill>
                  <a:schemeClr val="tx1"/>
                </a:solidFill>
                <a:effectLst/>
                <a:latin typeface="+mn-lt"/>
                <a:ea typeface="+mn-ea"/>
                <a:cs typeface="+mn-cs"/>
              </a:rPr>
              <a:t> that the demand was still there, and significant enough to keep it going. </a:t>
            </a:r>
          </a:p>
          <a:p>
            <a:r>
              <a:rPr lang="en-US" sz="1200" b="0" i="0" kern="1200" dirty="0">
                <a:solidFill>
                  <a:schemeClr val="tx1"/>
                </a:solidFill>
                <a:effectLst/>
                <a:latin typeface="+mn-lt"/>
                <a:ea typeface="+mn-ea"/>
                <a:cs typeface="+mn-cs"/>
              </a:rPr>
              <a:t>The card is for non-construction roles, but those who find themselves needed on site quite often. Each person who applies must make sure they have passed their CITB HS&amp;E test within the last 2 years, to ensure they have a level of knowledge suitable to keep themselves and others safe on site. </a:t>
            </a:r>
          </a:p>
          <a:p>
            <a:r>
              <a:rPr lang="en-US" sz="1200" b="0" i="0" kern="1200" dirty="0">
                <a:solidFill>
                  <a:schemeClr val="tx1"/>
                </a:solidFill>
                <a:effectLst/>
                <a:latin typeface="+mn-lt"/>
                <a:ea typeface="+mn-ea"/>
                <a:cs typeface="+mn-cs"/>
              </a:rPr>
              <a:t>If you have the following type of job, then the Virtual Visitor Card is for you: sales advisor, commercial director, cleaner, delivery driver. </a:t>
            </a:r>
          </a:p>
        </p:txBody>
      </p:sp>
      <p:sp>
        <p:nvSpPr>
          <p:cNvPr id="4" name="Slide Number Placeholder 3"/>
          <p:cNvSpPr>
            <a:spLocks noGrp="1"/>
          </p:cNvSpPr>
          <p:nvPr>
            <p:ph type="sldNum" sz="quarter" idx="5"/>
          </p:nvPr>
        </p:nvSpPr>
        <p:spPr/>
        <p:txBody>
          <a:bodyPr/>
          <a:lstStyle/>
          <a:p>
            <a:fld id="{27787EA2-9BC9-44C5-A653-04D3B3B15E57}" type="slidenum">
              <a:rPr lang="en-GB" smtClean="0"/>
              <a:t>3</a:t>
            </a:fld>
            <a:endParaRPr lang="en-GB"/>
          </a:p>
        </p:txBody>
      </p:sp>
    </p:spTree>
    <p:extLst>
      <p:ext uri="{BB962C8B-B14F-4D97-AF65-F5344CB8AC3E}">
        <p14:creationId xmlns:p14="http://schemas.microsoft.com/office/powerpoint/2010/main" val="113701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you apply please ensure that this is the right card for your job role. </a:t>
            </a:r>
          </a:p>
          <a:p>
            <a:r>
              <a:rPr lang="en-GB" dirty="0"/>
              <a:t>To apply for a card you must first make sure you have passed the CITB Health, Safety &amp; Environment Test for Operatives within the last 2 years. </a:t>
            </a:r>
            <a:r>
              <a:rPr lang="en-US" sz="1200" b="0" i="0" kern="1200" dirty="0">
                <a:solidFill>
                  <a:schemeClr val="tx1"/>
                </a:solidFill>
                <a:effectLst/>
                <a:latin typeface="+mn-lt"/>
                <a:ea typeface="+mn-ea"/>
                <a:cs typeface="+mn-cs"/>
              </a:rPr>
              <a:t>This is required for the visitor card application.</a:t>
            </a:r>
            <a:endParaRPr lang="en-GB" dirty="0"/>
          </a:p>
          <a:p>
            <a:r>
              <a:rPr lang="en-GB" dirty="0"/>
              <a:t>It is a multiple-choice test </a:t>
            </a:r>
            <a:r>
              <a:rPr lang="en-US" sz="1200" b="0" i="0" kern="1200" dirty="0">
                <a:solidFill>
                  <a:schemeClr val="tx1"/>
                </a:solidFill>
                <a:effectLst/>
                <a:latin typeface="+mn-lt"/>
                <a:ea typeface="+mn-ea"/>
                <a:cs typeface="+mn-cs"/>
              </a:rPr>
              <a:t>on health, safety and environmental issues in construction. It can be booked at venues around the UK. </a:t>
            </a:r>
          </a:p>
          <a:p>
            <a:r>
              <a:rPr lang="en-US" sz="1200" b="0" i="0" kern="1200" dirty="0">
                <a:solidFill>
                  <a:schemeClr val="tx1"/>
                </a:solidFill>
                <a:effectLst/>
                <a:latin typeface="+mn-lt"/>
                <a:ea typeface="+mn-ea"/>
                <a:cs typeface="+mn-cs"/>
              </a:rPr>
              <a:t>The test can be booked online through the CITB website (https://www.citb.co.uk/courses-and-qualifications/hse-test-and-cards/about-hse-test/), there are also links to this through the Home Building Skills Card website. The test costs £21, and you’ll either need your national insurance number, or a CITB or CSCS registration number. </a:t>
            </a:r>
          </a:p>
          <a:p>
            <a:r>
              <a:rPr lang="en-US" sz="1200" b="0" i="0" kern="1200" dirty="0">
                <a:solidFill>
                  <a:schemeClr val="tx1"/>
                </a:solidFill>
                <a:effectLst/>
                <a:latin typeface="+mn-lt"/>
                <a:ea typeface="+mn-ea"/>
                <a:cs typeface="+mn-cs"/>
              </a:rPr>
              <a:t>The Home Building Virtual Visitor Card is available in both digital or plastic form, but we’d like to encourage more people to use the digital version, which can be used by downloading the </a:t>
            </a:r>
            <a:r>
              <a:rPr lang="en-US" sz="1200" b="0" i="0" kern="1200" dirty="0" err="1">
                <a:solidFill>
                  <a:schemeClr val="tx1"/>
                </a:solidFill>
                <a:effectLst/>
                <a:latin typeface="+mn-lt"/>
                <a:ea typeface="+mn-ea"/>
                <a:cs typeface="+mn-cs"/>
              </a:rPr>
              <a:t>Vircarda</a:t>
            </a:r>
            <a:r>
              <a:rPr lang="en-US" sz="1200" b="0" i="0" kern="1200" dirty="0">
                <a:solidFill>
                  <a:schemeClr val="tx1"/>
                </a:solidFill>
                <a:effectLst/>
                <a:latin typeface="+mn-lt"/>
                <a:ea typeface="+mn-ea"/>
                <a:cs typeface="+mn-cs"/>
              </a:rPr>
              <a:t> App on your phone. </a:t>
            </a:r>
          </a:p>
          <a:p>
            <a:r>
              <a:rPr lang="en-US" sz="1200" b="0" i="0" kern="1200" dirty="0">
                <a:solidFill>
                  <a:schemeClr val="tx1"/>
                </a:solidFill>
                <a:effectLst/>
                <a:latin typeface="+mn-lt"/>
                <a:ea typeface="+mn-ea"/>
                <a:cs typeface="+mn-cs"/>
              </a:rPr>
              <a:t>For those responsible for checking cards and controlling access to site, you will need an approved smart card reader or Go Smart app on your mobile device. </a:t>
            </a:r>
          </a:p>
          <a:p>
            <a:r>
              <a:rPr lang="en-US" sz="1200" b="0" i="0" kern="1200" dirty="0">
                <a:solidFill>
                  <a:schemeClr val="tx1"/>
                </a:solidFill>
                <a:effectLst/>
                <a:latin typeface="+mn-lt"/>
                <a:ea typeface="+mn-ea"/>
                <a:cs typeface="+mn-cs"/>
              </a:rPr>
              <a:t>More information for both is available here: </a:t>
            </a:r>
            <a:r>
              <a:rPr lang="en-GB" dirty="0">
                <a:hlinkClick r:id="rId3"/>
              </a:rPr>
              <a:t>https://www.homebuildskillscard.co.uk/download-the-app/</a:t>
            </a:r>
            <a:endParaRPr lang="en-GB" dirty="0"/>
          </a:p>
        </p:txBody>
      </p:sp>
      <p:sp>
        <p:nvSpPr>
          <p:cNvPr id="4" name="Slide Number Placeholder 3"/>
          <p:cNvSpPr>
            <a:spLocks noGrp="1"/>
          </p:cNvSpPr>
          <p:nvPr>
            <p:ph type="sldNum" sz="quarter" idx="5"/>
          </p:nvPr>
        </p:nvSpPr>
        <p:spPr/>
        <p:txBody>
          <a:bodyPr/>
          <a:lstStyle/>
          <a:p>
            <a:fld id="{27787EA2-9BC9-44C5-A653-04D3B3B15E57}" type="slidenum">
              <a:rPr lang="en-GB" smtClean="0"/>
              <a:t>4</a:t>
            </a:fld>
            <a:endParaRPr lang="en-GB"/>
          </a:p>
        </p:txBody>
      </p:sp>
    </p:spTree>
    <p:extLst>
      <p:ext uri="{BB962C8B-B14F-4D97-AF65-F5344CB8AC3E}">
        <p14:creationId xmlns:p14="http://schemas.microsoft.com/office/powerpoint/2010/main" val="15047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you’re in charge of checking people’s cards before they enter site, then this will give you a bit more explanation and detail on how that’s done. </a:t>
            </a:r>
          </a:p>
          <a:p>
            <a:endParaRPr lang="en-GB" dirty="0"/>
          </a:p>
          <a:p>
            <a:r>
              <a:rPr lang="en-US" b="0" i="0" dirty="0">
                <a:solidFill>
                  <a:srgbClr val="6B6B6B"/>
                </a:solidFill>
                <a:effectLst/>
                <a:latin typeface="Lato"/>
              </a:rPr>
              <a:t>Do you have responsibility for checking cards and controlling access to site? </a:t>
            </a:r>
            <a:br>
              <a:rPr lang="en-US" dirty="0"/>
            </a:br>
            <a:r>
              <a:rPr lang="en-US" dirty="0"/>
              <a:t>- </a:t>
            </a:r>
            <a:r>
              <a:rPr lang="en-US" b="0" i="0" dirty="0">
                <a:solidFill>
                  <a:srgbClr val="6B6B6B"/>
                </a:solidFill>
                <a:effectLst/>
                <a:latin typeface="Lato"/>
              </a:rPr>
              <a:t>The new Go Smart online card checker system is now live, through this link: </a:t>
            </a:r>
            <a:r>
              <a:rPr lang="en-US" b="0" i="0" u="none" strike="noStrike" dirty="0">
                <a:solidFill>
                  <a:srgbClr val="4CC0E0"/>
                </a:solidFill>
                <a:effectLst/>
                <a:latin typeface="Lato"/>
                <a:hlinkClick r:id="rId3"/>
              </a:rPr>
              <a:t>https://cardcheck.gosmart.co.uk/</a:t>
            </a:r>
            <a:r>
              <a:rPr lang="en-US" b="0" i="0" u="none" strike="noStrike" dirty="0">
                <a:solidFill>
                  <a:srgbClr val="4CC0E0"/>
                </a:solidFill>
                <a:effectLst/>
                <a:latin typeface="Lato"/>
              </a:rPr>
              <a:t> </a:t>
            </a:r>
          </a:p>
          <a:p>
            <a:pPr marL="171450" indent="-171450">
              <a:buFontTx/>
              <a:buChar char="-"/>
            </a:pPr>
            <a:r>
              <a:rPr lang="en-US" b="0" i="0" dirty="0">
                <a:solidFill>
                  <a:srgbClr val="6B6B6B"/>
                </a:solidFill>
                <a:effectLst/>
                <a:latin typeface="Lato"/>
              </a:rPr>
              <a:t>Simply click on the ‘Change scheme’ button and select the Home Builders Skills Card scheme </a:t>
            </a:r>
          </a:p>
          <a:p>
            <a:pPr marL="171450" indent="-171450">
              <a:buFontTx/>
              <a:buChar char="-"/>
            </a:pPr>
            <a:r>
              <a:rPr lang="en-US" b="0" i="0" dirty="0">
                <a:solidFill>
                  <a:srgbClr val="6B6B6B"/>
                </a:solidFill>
                <a:effectLst/>
                <a:latin typeface="Lato"/>
              </a:rPr>
              <a:t>Then enter the card number and surname of card holder. </a:t>
            </a:r>
            <a:endParaRPr lang="en-GB" dirty="0"/>
          </a:p>
          <a:p>
            <a:endParaRPr lang="en-GB" dirty="0"/>
          </a:p>
          <a:p>
            <a:r>
              <a:rPr lang="en-GB" dirty="0"/>
              <a:t>If you’re in charge of applying for a group of people: </a:t>
            </a:r>
          </a:p>
          <a:p>
            <a:pPr marL="171450" indent="-171450">
              <a:buFontTx/>
              <a:buChar char="-"/>
            </a:pPr>
            <a:r>
              <a:rPr lang="en-GB" dirty="0"/>
              <a:t>Make sure each applicant has an in date CITB HS&amp;E test (within the last 2 years). You can check here: </a:t>
            </a:r>
            <a:r>
              <a:rPr lang="en-GB" dirty="0">
                <a:hlinkClick r:id="rId4"/>
              </a:rPr>
              <a:t>https://www.citb.co.uk/courses-and-qualifications/check-a-card-training-record/online-card-checker/</a:t>
            </a:r>
            <a:endParaRPr lang="en-GB" dirty="0"/>
          </a:p>
          <a:p>
            <a:pPr marL="171450" indent="-171450">
              <a:buFontTx/>
              <a:buChar char="-"/>
            </a:pPr>
            <a:endParaRPr lang="en-GB" dirty="0"/>
          </a:p>
          <a:p>
            <a:pPr marL="0" indent="0">
              <a:buFontTx/>
              <a:buNone/>
            </a:pPr>
            <a:r>
              <a:rPr lang="en-GB" dirty="0"/>
              <a:t>More details on checking cards here: </a:t>
            </a:r>
            <a:r>
              <a:rPr lang="en-GB" dirty="0">
                <a:hlinkClick r:id="rId5"/>
              </a:rPr>
              <a:t>https://www.homebuildskillscard.co.uk/card-checker/</a:t>
            </a:r>
            <a:endParaRPr lang="en-GB" dirty="0"/>
          </a:p>
        </p:txBody>
      </p:sp>
      <p:sp>
        <p:nvSpPr>
          <p:cNvPr id="4" name="Slide Number Placeholder 3"/>
          <p:cNvSpPr>
            <a:spLocks noGrp="1"/>
          </p:cNvSpPr>
          <p:nvPr>
            <p:ph type="sldNum" sz="quarter" idx="5"/>
          </p:nvPr>
        </p:nvSpPr>
        <p:spPr/>
        <p:txBody>
          <a:bodyPr/>
          <a:lstStyle/>
          <a:p>
            <a:fld id="{27787EA2-9BC9-44C5-A653-04D3B3B15E57}" type="slidenum">
              <a:rPr lang="en-GB" smtClean="0"/>
              <a:t>5</a:t>
            </a:fld>
            <a:endParaRPr lang="en-GB"/>
          </a:p>
        </p:txBody>
      </p:sp>
    </p:spTree>
    <p:extLst>
      <p:ext uri="{BB962C8B-B14F-4D97-AF65-F5344CB8AC3E}">
        <p14:creationId xmlns:p14="http://schemas.microsoft.com/office/powerpoint/2010/main" val="37958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How much does a card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encourage that you get the digital version. However, you can opt for a plastic version, digital version, or both. The prices are as follows, without VAT. </a:t>
            </a:r>
            <a:br>
              <a:rPr lang="en-US" sz="1200" dirty="0"/>
            </a:br>
            <a:r>
              <a:rPr lang="en-US" sz="1200" dirty="0"/>
              <a:t>Virtual cards - £30</a:t>
            </a:r>
            <a:br>
              <a:rPr lang="en-US" sz="1200" dirty="0"/>
            </a:br>
            <a:r>
              <a:rPr lang="en-US" sz="1200" dirty="0"/>
              <a:t>Smart/physical cards - £37</a:t>
            </a:r>
            <a:br>
              <a:rPr lang="en-US" sz="1200" dirty="0"/>
            </a:br>
            <a:r>
              <a:rPr lang="en-US" sz="1200" dirty="0"/>
              <a:t>Both - £40</a:t>
            </a:r>
            <a:br>
              <a:rPr lang="en-US" sz="1200" dirty="0"/>
            </a:br>
            <a:r>
              <a:rPr lang="en-US" sz="1200" dirty="0"/>
              <a:t>The CITB Health, Safety and Environment (HS&amp;E) test costs £21 and must be booked separately.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How long is the Visitor card valid for?</a:t>
            </a:r>
            <a:br>
              <a:rPr lang="en-US" dirty="0"/>
            </a:br>
            <a:r>
              <a:rPr lang="en-US" sz="1200" b="0" i="0" kern="1200" dirty="0">
                <a:solidFill>
                  <a:schemeClr val="tx1"/>
                </a:solidFill>
                <a:effectLst/>
                <a:latin typeface="+mn-lt"/>
                <a:ea typeface="+mn-ea"/>
                <a:cs typeface="+mn-cs"/>
              </a:rPr>
              <a:t>The Home Builders Virtual Visitor card is valid for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Who owns the card?</a:t>
            </a:r>
            <a:br>
              <a:rPr lang="en-US" dirty="0"/>
            </a:br>
            <a:r>
              <a:rPr lang="en-US" sz="1200" b="0" i="0" kern="1200" dirty="0">
                <a:solidFill>
                  <a:schemeClr val="tx1"/>
                </a:solidFill>
                <a:effectLst/>
                <a:latin typeface="+mn-lt"/>
                <a:ea typeface="+mn-ea"/>
                <a:cs typeface="+mn-cs"/>
              </a:rPr>
              <a:t>Cards remain the exclusive property of the HBSP Card Scheme.  Cards are issued to and must be kept in the named cardholder’s secure possession at all times. The HBSP Card Scheme reserves the right to unilaterally withdraw a card.</a:t>
            </a:r>
            <a:endParaRPr lang="en-GB" sz="1200" dirty="0"/>
          </a:p>
          <a:p>
            <a:endParaRPr lang="en-GB" dirty="0"/>
          </a:p>
          <a:p>
            <a:r>
              <a:rPr lang="en-US" sz="1200" b="1" i="0" kern="1200" dirty="0">
                <a:solidFill>
                  <a:schemeClr val="tx1"/>
                </a:solidFill>
                <a:effectLst/>
                <a:latin typeface="+mn-lt"/>
                <a:ea typeface="+mn-ea"/>
                <a:cs typeface="+mn-cs"/>
              </a:rPr>
              <a:t>How do I use the virtual card?</a:t>
            </a:r>
            <a:br>
              <a:rPr lang="en-US" dirty="0"/>
            </a:br>
            <a:r>
              <a:rPr lang="en-US" sz="1200" b="0" i="0" kern="1200" dirty="0">
                <a:solidFill>
                  <a:schemeClr val="tx1"/>
                </a:solidFill>
                <a:effectLst/>
                <a:latin typeface="+mn-lt"/>
                <a:ea typeface="+mn-ea"/>
                <a:cs typeface="+mn-cs"/>
              </a:rPr>
              <a:t>To find out more about the virtual card app and download </a:t>
            </a:r>
            <a:r>
              <a:rPr lang="en-US" sz="1200" b="0" i="0" u="none" strike="noStrike" kern="1200" dirty="0">
                <a:solidFill>
                  <a:schemeClr val="tx1"/>
                </a:solidFill>
                <a:effectLst/>
                <a:latin typeface="+mn-lt"/>
                <a:ea typeface="+mn-ea"/>
                <a:cs typeface="+mn-cs"/>
                <a:hlinkClick r:id="rId3"/>
              </a:rPr>
              <a:t>click here</a:t>
            </a:r>
            <a:r>
              <a:rPr lang="en-US" sz="1200" b="0" i="0" u="none" strike="noStrike" kern="1200" dirty="0">
                <a:solidFill>
                  <a:schemeClr val="tx1"/>
                </a:solidFill>
                <a:effectLst/>
                <a:latin typeface="+mn-lt"/>
                <a:ea typeface="+mn-ea"/>
                <a:cs typeface="+mn-cs"/>
              </a:rPr>
              <a:t>. The app is called </a:t>
            </a:r>
            <a:r>
              <a:rPr lang="en-US" sz="1200" b="0" i="0" u="none" strike="noStrike" kern="1200" dirty="0" err="1">
                <a:solidFill>
                  <a:schemeClr val="tx1"/>
                </a:solidFill>
                <a:effectLst/>
                <a:latin typeface="+mn-lt"/>
                <a:ea typeface="+mn-ea"/>
                <a:cs typeface="+mn-cs"/>
              </a:rPr>
              <a:t>Vircarda</a:t>
            </a:r>
            <a:r>
              <a:rPr lang="en-US" sz="1200" b="0" i="0" u="none" strike="noStrike" kern="1200" dirty="0">
                <a:solidFill>
                  <a:schemeClr val="tx1"/>
                </a:solidFill>
                <a:effectLst/>
                <a:latin typeface="+mn-lt"/>
                <a:ea typeface="+mn-ea"/>
                <a:cs typeface="+mn-cs"/>
              </a:rPr>
              <a:t>, and can be downloaded to your android or apple phone. </a:t>
            </a:r>
          </a:p>
          <a:p>
            <a:r>
              <a:rPr lang="en-US" sz="1200" b="0" i="0" kern="1200" dirty="0">
                <a:solidFill>
                  <a:schemeClr val="tx1"/>
                </a:solidFill>
                <a:effectLst/>
                <a:latin typeface="+mn-lt"/>
                <a:ea typeface="+mn-ea"/>
                <a:cs typeface="+mn-cs"/>
              </a:rPr>
              <a:t>If you have responsibility for checking cards and controlling access to site, you will need to have either an approved smart card reader on site or the Go Smart application on your mobile device or telephone.  For further details on how to check a card and to download the Go Smart application then go to </a:t>
            </a:r>
            <a:r>
              <a:rPr lang="en-US" sz="1200" b="0" i="0" u="none" strike="noStrike" kern="1200" dirty="0">
                <a:solidFill>
                  <a:schemeClr val="tx1"/>
                </a:solidFill>
                <a:effectLst/>
                <a:latin typeface="+mn-lt"/>
                <a:ea typeface="+mn-ea"/>
                <a:cs typeface="+mn-cs"/>
                <a:hlinkClick r:id="rId4"/>
              </a:rPr>
              <a:t>www.gosmart.co.uk</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 need to process a large number of cards for my company, can I do this online?</a:t>
            </a:r>
            <a:br>
              <a:rPr lang="en-US" dirty="0"/>
            </a:br>
            <a:r>
              <a:rPr lang="en-US" sz="1200" b="0" i="0" kern="1200" dirty="0">
                <a:solidFill>
                  <a:schemeClr val="tx1"/>
                </a:solidFill>
                <a:effectLst/>
                <a:latin typeface="+mn-lt"/>
                <a:ea typeface="+mn-ea"/>
                <a:cs typeface="+mn-cs"/>
              </a:rPr>
              <a:t>Yes absolutely, the site has been designed to accept bulk applications for ease of use. See here for more information on </a:t>
            </a:r>
            <a:r>
              <a:rPr lang="en-US" sz="1200" b="0" i="0" u="none" strike="noStrike" kern="1200" dirty="0">
                <a:solidFill>
                  <a:schemeClr val="tx1"/>
                </a:solidFill>
                <a:effectLst/>
                <a:latin typeface="+mn-lt"/>
                <a:ea typeface="+mn-ea"/>
                <a:cs typeface="+mn-cs"/>
                <a:hlinkClick r:id="rId5"/>
              </a:rPr>
              <a:t>bulk uploads</a:t>
            </a:r>
            <a:r>
              <a:rPr lang="en-US" sz="1200" b="0" i="0" u="none" strike="noStrike" kern="1200" dirty="0">
                <a:solidFill>
                  <a:schemeClr val="tx1"/>
                </a:solidFill>
                <a:effectLst/>
                <a:latin typeface="+mn-lt"/>
                <a:ea typeface="+mn-ea"/>
                <a:cs typeface="+mn-cs"/>
              </a:rPr>
              <a:t>. As a summary – there’s a bulk uploads page, which provides a CSV file for data input. Any errors or changes can be easily amended after upload. </a:t>
            </a:r>
          </a:p>
          <a:p>
            <a:endParaRPr lang="en-US" sz="1200" b="0"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do I book a CITB Health, Safety and Environment test?</a:t>
            </a:r>
            <a:br>
              <a:rPr lang="en-US" dirty="0"/>
            </a:br>
            <a:r>
              <a:rPr lang="en-US" sz="1200" b="0" i="0" kern="1200" dirty="0">
                <a:solidFill>
                  <a:schemeClr val="tx1"/>
                </a:solidFill>
                <a:effectLst/>
                <a:latin typeface="+mn-lt"/>
                <a:ea typeface="+mn-ea"/>
                <a:cs typeface="+mn-cs"/>
              </a:rPr>
              <a:t>You can </a:t>
            </a:r>
            <a:r>
              <a:rPr lang="en-US" sz="1200" b="0" i="0" u="none" strike="noStrike" kern="1200" dirty="0">
                <a:solidFill>
                  <a:schemeClr val="tx1"/>
                </a:solidFill>
                <a:effectLst/>
                <a:latin typeface="+mn-lt"/>
                <a:ea typeface="+mn-ea"/>
                <a:cs typeface="+mn-cs"/>
                <a:hlinkClick r:id="rId6"/>
              </a:rPr>
              <a:t>book online</a:t>
            </a:r>
            <a:r>
              <a:rPr lang="en-US" sz="1200" b="0" i="0" kern="1200" dirty="0">
                <a:solidFill>
                  <a:schemeClr val="tx1"/>
                </a:solidFill>
                <a:effectLst/>
                <a:latin typeface="+mn-lt"/>
                <a:ea typeface="+mn-ea"/>
                <a:cs typeface="+mn-cs"/>
              </a:rPr>
              <a:t> or you can call the information and booking line on 0344 994 4488.</a:t>
            </a:r>
            <a:br>
              <a:rPr lang="en-US" dirty="0"/>
            </a:br>
            <a:r>
              <a:rPr lang="en-US" sz="1200" b="0" i="0" kern="1200" dirty="0">
                <a:solidFill>
                  <a:schemeClr val="tx1"/>
                </a:solidFill>
                <a:effectLst/>
                <a:latin typeface="+mn-lt"/>
                <a:ea typeface="+mn-ea"/>
                <a:cs typeface="+mn-cs"/>
              </a:rPr>
              <a:t>You’ll need a credit or debit card to pay the £21 fee and either your NI (national insurance) number or a CITB or CSCS registration number.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How is my card checked when I am on site?</a:t>
            </a:r>
            <a:br>
              <a:rPr lang="en-US" dirty="0"/>
            </a:br>
            <a:r>
              <a:rPr lang="en-US" sz="1200" b="0" i="0" kern="1200" dirty="0">
                <a:solidFill>
                  <a:schemeClr val="tx1"/>
                </a:solidFill>
                <a:effectLst/>
                <a:latin typeface="+mn-lt"/>
                <a:ea typeface="+mn-ea"/>
                <a:cs typeface="+mn-cs"/>
              </a:rPr>
              <a:t>This is done through the Go Smart app.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Are CSCS phasing out visitor cards? Are other cards being phased out?</a:t>
            </a:r>
            <a:br>
              <a:rPr lang="en-US" sz="1200" dirty="0"/>
            </a:br>
            <a:r>
              <a:rPr lang="en-US" sz="1200" dirty="0"/>
              <a:t>Yes, this was replaced by the Home Builders Virtual Visitor Card in December 2019. </a:t>
            </a:r>
            <a:br>
              <a:rPr lang="en-US" sz="1200" dirty="0"/>
            </a:br>
            <a:r>
              <a:rPr lang="en-US" sz="1200" dirty="0"/>
              <a:t>Construction Site Visitor Cards are currently being phased out, and most will not be valid after the end of August 2020. For information about all the other CSCS cards and their validity period, please visit the </a:t>
            </a:r>
            <a:r>
              <a:rPr lang="en-US" sz="1200" dirty="0">
                <a:hlinkClick r:id="rId7"/>
              </a:rPr>
              <a:t>CSCS website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How long will it take for my card to be sent to me?</a:t>
            </a:r>
            <a:br>
              <a:rPr lang="en-US" dirty="0"/>
            </a:br>
            <a:r>
              <a:rPr lang="en-US" sz="1200" b="0" i="0" kern="1200" dirty="0">
                <a:solidFill>
                  <a:schemeClr val="tx1"/>
                </a:solidFill>
                <a:effectLst/>
                <a:latin typeface="+mn-lt"/>
                <a:ea typeface="+mn-ea"/>
                <a:cs typeface="+mn-cs"/>
              </a:rPr>
              <a:t>Most cards arrive at their requested destination within 5 days of application and virtual cards will be sooner as they are sent electronically. If your card has not been delivered to your requested destination within two weeks of your application, please contact the HBSP Card Scheme Provider. After 20 days your application will be considered closed and a further payment will be required to reprocess a new application.</a:t>
            </a:r>
            <a:endParaRPr lang="en-GB" sz="1200"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What is the CITB Health, Safety and Environment (HS&amp;E) test?</a:t>
            </a:r>
            <a:br>
              <a:rPr lang="en-US" sz="1200" dirty="0"/>
            </a:br>
            <a:r>
              <a:rPr lang="en-US" sz="1200" dirty="0"/>
              <a:t>It is a multiple choice test on health, safety and environmental issues in construction. It can be booked at venues around the UK. This is required for the visitor card application. Find out more about the test and how to make a </a:t>
            </a:r>
            <a:r>
              <a:rPr lang="en-US" sz="1200" dirty="0">
                <a:hlinkClick r:id="rId6"/>
              </a:rPr>
              <a:t>booking here</a:t>
            </a:r>
            <a:endParaRPr lang="en-GB" sz="1200" dirty="0"/>
          </a:p>
          <a:p>
            <a:endParaRPr lang="en-GB" dirty="0"/>
          </a:p>
        </p:txBody>
      </p:sp>
      <p:sp>
        <p:nvSpPr>
          <p:cNvPr id="4" name="Slide Number Placeholder 3"/>
          <p:cNvSpPr>
            <a:spLocks noGrp="1"/>
          </p:cNvSpPr>
          <p:nvPr>
            <p:ph type="sldNum" sz="quarter" idx="5"/>
          </p:nvPr>
        </p:nvSpPr>
        <p:spPr/>
        <p:txBody>
          <a:bodyPr/>
          <a:lstStyle/>
          <a:p>
            <a:fld id="{27787EA2-9BC9-44C5-A653-04D3B3B15E57}" type="slidenum">
              <a:rPr lang="en-GB" smtClean="0"/>
              <a:t>6</a:t>
            </a:fld>
            <a:endParaRPr lang="en-GB"/>
          </a:p>
        </p:txBody>
      </p:sp>
    </p:spTree>
    <p:extLst>
      <p:ext uri="{BB962C8B-B14F-4D97-AF65-F5344CB8AC3E}">
        <p14:creationId xmlns:p14="http://schemas.microsoft.com/office/powerpoint/2010/main" val="3108391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the ‘poster’. Please feel free to just use this around your offices or on your intranet as </a:t>
            </a:r>
            <a:r>
              <a:rPr lang="en-GB"/>
              <a:t>a promotional tool for the card.</a:t>
            </a:r>
            <a:endParaRPr lang="en-GB" dirty="0"/>
          </a:p>
        </p:txBody>
      </p:sp>
      <p:sp>
        <p:nvSpPr>
          <p:cNvPr id="4" name="Slide Number Placeholder 3"/>
          <p:cNvSpPr>
            <a:spLocks noGrp="1"/>
          </p:cNvSpPr>
          <p:nvPr>
            <p:ph type="sldNum" sz="quarter" idx="5"/>
          </p:nvPr>
        </p:nvSpPr>
        <p:spPr/>
        <p:txBody>
          <a:bodyPr/>
          <a:lstStyle/>
          <a:p>
            <a:fld id="{27787EA2-9BC9-44C5-A653-04D3B3B15E57}" type="slidenum">
              <a:rPr lang="en-GB" smtClean="0"/>
              <a:t>7</a:t>
            </a:fld>
            <a:endParaRPr lang="en-GB"/>
          </a:p>
        </p:txBody>
      </p:sp>
    </p:spTree>
    <p:extLst>
      <p:ext uri="{BB962C8B-B14F-4D97-AF65-F5344CB8AC3E}">
        <p14:creationId xmlns:p14="http://schemas.microsoft.com/office/powerpoint/2010/main" val="259294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427B-D590-402A-837F-B9868D92AC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9E9E50-AAAC-4224-9408-B4EE9C1CA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2B2485-3BFB-4273-9872-2CFD02AEC4A9}"/>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5" name="Footer Placeholder 4">
            <a:extLst>
              <a:ext uri="{FF2B5EF4-FFF2-40B4-BE49-F238E27FC236}">
                <a16:creationId xmlns:a16="http://schemas.microsoft.com/office/drawing/2014/main" id="{1D976D72-4013-4C6D-9B9D-D68DF7D3D2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4DEAD0-F546-410A-9759-C10A2611FCC4}"/>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31857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5809-B699-4F8B-B64A-733DE2EC68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54B246-92A5-45CD-8AD5-C085BC2D5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348BE-DE82-4000-A122-B50E60D9F6DF}"/>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5" name="Footer Placeholder 4">
            <a:extLst>
              <a:ext uri="{FF2B5EF4-FFF2-40B4-BE49-F238E27FC236}">
                <a16:creationId xmlns:a16="http://schemas.microsoft.com/office/drawing/2014/main" id="{EE85AB29-C888-4570-809D-E41119477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41348-AF62-466F-A981-1F95978CE006}"/>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130028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6C80D8-2B89-41E4-BCC0-25BD239223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322F3B-F7F2-4C42-B8C3-2B717A56B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E27F97-960E-4F72-9170-32FBF8070DCB}"/>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5" name="Footer Placeholder 4">
            <a:extLst>
              <a:ext uri="{FF2B5EF4-FFF2-40B4-BE49-F238E27FC236}">
                <a16:creationId xmlns:a16="http://schemas.microsoft.com/office/drawing/2014/main" id="{B295554A-73A9-4A7D-893B-6BA9F715BC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D27850-4EF3-4603-92FC-6ADF29B6F256}"/>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92559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31F0-87B7-4EDF-8FEF-FD608E3939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19985-DD57-4980-A8D1-3CCE0091E7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9A82A3-0F74-4C0E-9CB6-1A01A9C5FF3C}"/>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5" name="Footer Placeholder 4">
            <a:extLst>
              <a:ext uri="{FF2B5EF4-FFF2-40B4-BE49-F238E27FC236}">
                <a16:creationId xmlns:a16="http://schemas.microsoft.com/office/drawing/2014/main" id="{F01434EF-D911-4B9D-B820-69AC1FD91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4B6725-1FA1-42AF-A3B4-5202474CB3D0}"/>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405187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0E67-561D-4A3A-B3CE-2191CA31D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16053A-662D-475B-8BBE-0405A2E66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CAFA0-1FE8-426C-BD7C-92330844AB6F}"/>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5" name="Footer Placeholder 4">
            <a:extLst>
              <a:ext uri="{FF2B5EF4-FFF2-40B4-BE49-F238E27FC236}">
                <a16:creationId xmlns:a16="http://schemas.microsoft.com/office/drawing/2014/main" id="{4CCE7B07-F270-465C-BA59-B85A879ADD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C7AE47-01A1-4974-BC20-B6142A77FBE7}"/>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154785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D536-04F5-4197-A1B2-894E9C1F7F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E492D3-F3FB-43F7-8276-8F9B8F1A3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A9A23D-7986-430F-881B-A9D261844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3B89EE-128A-4A2D-B76C-C37BF5B968EF}"/>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6" name="Footer Placeholder 5">
            <a:extLst>
              <a:ext uri="{FF2B5EF4-FFF2-40B4-BE49-F238E27FC236}">
                <a16:creationId xmlns:a16="http://schemas.microsoft.com/office/drawing/2014/main" id="{04867647-3C19-49EF-AABD-256F754E0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F9EE9D-783E-43B7-BC10-9C0D650BC2D2}"/>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218954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C891-9B7D-4AB2-914F-4D0D032EFD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EF22C9-5A25-411F-864A-95C6D3C3E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B69CBC-79B6-4A08-81C9-36BBF3185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4D48A8-D3EC-458A-B338-4B972D353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56421-0DFC-41E0-BCCC-3644DC7D79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F29BE7-4E6A-4C9F-91AD-F054F3A144D5}"/>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8" name="Footer Placeholder 7">
            <a:extLst>
              <a:ext uri="{FF2B5EF4-FFF2-40B4-BE49-F238E27FC236}">
                <a16:creationId xmlns:a16="http://schemas.microsoft.com/office/drawing/2014/main" id="{85AFA12A-A006-4971-86F2-54A0D1BC56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0C9DF7-E6F8-4B7E-BC68-FF17FFF2A97C}"/>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404207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1714-F11F-4C25-877B-B8D5A9EC14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A050EA-4CB4-4B8D-B43B-01B3843DDE62}"/>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4" name="Footer Placeholder 3">
            <a:extLst>
              <a:ext uri="{FF2B5EF4-FFF2-40B4-BE49-F238E27FC236}">
                <a16:creationId xmlns:a16="http://schemas.microsoft.com/office/drawing/2014/main" id="{A58FA11F-628F-400A-86D4-1A79A5FFB8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9B96A6-8717-49E0-BA0F-14D7FF0DE3D5}"/>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38594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8D551-A7A7-405D-89CA-09FE1ACD6179}"/>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3" name="Footer Placeholder 2">
            <a:extLst>
              <a:ext uri="{FF2B5EF4-FFF2-40B4-BE49-F238E27FC236}">
                <a16:creationId xmlns:a16="http://schemas.microsoft.com/office/drawing/2014/main" id="{4D6F3AFC-4D9E-4291-A14B-86C5F7C8C3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5B149D-9696-4AEA-857F-6EE7BDE02E84}"/>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292325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7BC4-BD32-4949-B033-7F95BDA667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B1F61D-E645-4F9A-A3D5-A879CC9E5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F09A22-28B5-4223-8325-5A2A4FDD0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BFAA49-8223-4C7F-8E6F-1DBFEA304812}"/>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6" name="Footer Placeholder 5">
            <a:extLst>
              <a:ext uri="{FF2B5EF4-FFF2-40B4-BE49-F238E27FC236}">
                <a16:creationId xmlns:a16="http://schemas.microsoft.com/office/drawing/2014/main" id="{990821E8-C0AE-4A08-B0CB-C312745EB7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222795-6A56-488C-9239-8EFE5DAB55D6}"/>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36161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BEFA-E630-48E4-81D1-0EF1115B8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706940-F59B-4519-8EC2-4F321ECC4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199725-9F63-4B7E-9019-9A5FF1AB7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03BBDC-288A-4869-8D45-DD656D9F8033}"/>
              </a:ext>
            </a:extLst>
          </p:cNvPr>
          <p:cNvSpPr>
            <a:spLocks noGrp="1"/>
          </p:cNvSpPr>
          <p:nvPr>
            <p:ph type="dt" sz="half" idx="10"/>
          </p:nvPr>
        </p:nvSpPr>
        <p:spPr/>
        <p:txBody>
          <a:bodyPr/>
          <a:lstStyle/>
          <a:p>
            <a:fld id="{D0716B6C-78BF-4EB1-A30D-562BA26D449F}" type="datetimeFigureOut">
              <a:rPr lang="en-GB" smtClean="0"/>
              <a:t>16/09/2020</a:t>
            </a:fld>
            <a:endParaRPr lang="en-GB"/>
          </a:p>
        </p:txBody>
      </p:sp>
      <p:sp>
        <p:nvSpPr>
          <p:cNvPr id="6" name="Footer Placeholder 5">
            <a:extLst>
              <a:ext uri="{FF2B5EF4-FFF2-40B4-BE49-F238E27FC236}">
                <a16:creationId xmlns:a16="http://schemas.microsoft.com/office/drawing/2014/main" id="{AE7C1A67-9C77-4089-9D24-0BC9C91CEC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92FB8D-465C-4031-B5A5-7017A847A3C9}"/>
              </a:ext>
            </a:extLst>
          </p:cNvPr>
          <p:cNvSpPr>
            <a:spLocks noGrp="1"/>
          </p:cNvSpPr>
          <p:nvPr>
            <p:ph type="sldNum" sz="quarter" idx="12"/>
          </p:nvPr>
        </p:nvSpPr>
        <p:spPr/>
        <p:txBody>
          <a:bodyPr/>
          <a:lstStyle/>
          <a:p>
            <a:fld id="{89EF794A-5DE1-4113-965F-1E7A565C003C}" type="slidenum">
              <a:rPr lang="en-GB" smtClean="0"/>
              <a:t>‹#›</a:t>
            </a:fld>
            <a:endParaRPr lang="en-GB"/>
          </a:p>
        </p:txBody>
      </p:sp>
    </p:spTree>
    <p:extLst>
      <p:ext uri="{BB962C8B-B14F-4D97-AF65-F5344CB8AC3E}">
        <p14:creationId xmlns:p14="http://schemas.microsoft.com/office/powerpoint/2010/main" val="161667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B6E2F-ECCB-4617-826C-9F5FBEACF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C2FA73-AD75-4A49-8919-532505F06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3D0D3A-CE2E-4363-AF0E-2BACD641A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16B6C-78BF-4EB1-A30D-562BA26D449F}" type="datetimeFigureOut">
              <a:rPr lang="en-GB" smtClean="0"/>
              <a:t>16/09/2020</a:t>
            </a:fld>
            <a:endParaRPr lang="en-GB"/>
          </a:p>
        </p:txBody>
      </p:sp>
      <p:sp>
        <p:nvSpPr>
          <p:cNvPr id="5" name="Footer Placeholder 4">
            <a:extLst>
              <a:ext uri="{FF2B5EF4-FFF2-40B4-BE49-F238E27FC236}">
                <a16:creationId xmlns:a16="http://schemas.microsoft.com/office/drawing/2014/main" id="{765D2671-02C9-44F6-B321-D3C6C2C2C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E36A66-C1A8-4A2F-B832-307D68346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F794A-5DE1-4113-965F-1E7A565C003C}" type="slidenum">
              <a:rPr lang="en-GB" smtClean="0"/>
              <a:t>‹#›</a:t>
            </a:fld>
            <a:endParaRPr lang="en-GB"/>
          </a:p>
        </p:txBody>
      </p:sp>
    </p:spTree>
    <p:extLst>
      <p:ext uri="{BB962C8B-B14F-4D97-AF65-F5344CB8AC3E}">
        <p14:creationId xmlns:p14="http://schemas.microsoft.com/office/powerpoint/2010/main" val="2859891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itb.co.uk/courses-and-qualifications/hse-test-and-cards/about-hse-te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homebuildskillscard.co.uk/appl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rdcheck.gosmart.co.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omebuildskillscard.co.uk/fa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itb.co.uk/courses-and-qualifications/hse-test-and-cards/about-hse-test/" TargetMode="External"/><Relationship Id="rId5" Type="http://schemas.openxmlformats.org/officeDocument/2006/relationships/hyperlink" Target="https://www.homebuildskillscard.co.uk/download-the-app/" TargetMode="External"/><Relationship Id="rId4" Type="http://schemas.openxmlformats.org/officeDocument/2006/relationships/hyperlink" Target="https://www.homebuildskillscard.co.uk/upload-guidance-not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04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1106-A8A1-48CD-AFEF-85909E77EBCD}"/>
              </a:ext>
            </a:extLst>
          </p:cNvPr>
          <p:cNvSpPr>
            <a:spLocks noGrp="1"/>
          </p:cNvSpPr>
          <p:nvPr>
            <p:ph type="ctrTitle"/>
          </p:nvPr>
        </p:nvSpPr>
        <p:spPr>
          <a:xfrm>
            <a:off x="4654295" y="4522156"/>
            <a:ext cx="5609222" cy="1363215"/>
          </a:xfrm>
        </p:spPr>
        <p:txBody>
          <a:bodyPr anchor="t">
            <a:normAutofit/>
          </a:bodyPr>
          <a:lstStyle/>
          <a:p>
            <a:pPr algn="l"/>
            <a:r>
              <a:rPr lang="en-GB" sz="4400" dirty="0"/>
              <a:t>The Home Builders Virtual Visitor Card	</a:t>
            </a:r>
          </a:p>
        </p:txBody>
      </p:sp>
      <p:sp>
        <p:nvSpPr>
          <p:cNvPr id="35" name="Freeform: Shape 12">
            <a:extLst>
              <a:ext uri="{FF2B5EF4-FFF2-40B4-BE49-F238E27FC236}">
                <a16:creationId xmlns:a16="http://schemas.microsoft.com/office/drawing/2014/main" id="{C4051FED-CF0D-4DDD-A9BB-E58FEEFE7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580" y="2042"/>
            <a:ext cx="3224421" cy="4020664"/>
          </a:xfrm>
          <a:custGeom>
            <a:avLst/>
            <a:gdLst>
              <a:gd name="connsiteX0" fmla="*/ 449733 w 3224421"/>
              <a:gd name="connsiteY0" fmla="*/ 0 h 4020664"/>
              <a:gd name="connsiteX1" fmla="*/ 3224421 w 3224421"/>
              <a:gd name="connsiteY1" fmla="*/ 0 h 4020664"/>
              <a:gd name="connsiteX2" fmla="*/ 3224421 w 3224421"/>
              <a:gd name="connsiteY2" fmla="*/ 3933205 h 4020664"/>
              <a:gd name="connsiteX3" fmla="*/ 3087301 w 3224421"/>
              <a:gd name="connsiteY3" fmla="*/ 3968462 h 4020664"/>
              <a:gd name="connsiteX4" fmla="*/ 2569464 w 3224421"/>
              <a:gd name="connsiteY4" fmla="*/ 4020664 h 4020664"/>
              <a:gd name="connsiteX5" fmla="*/ 0 w 3224421"/>
              <a:gd name="connsiteY5" fmla="*/ 1451200 h 4020664"/>
              <a:gd name="connsiteX6" fmla="*/ 438824 w 3224421"/>
              <a:gd name="connsiteY6" fmla="*/ 14588 h 402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solidFill>
            <a:schemeClr val="tx1"/>
          </a:solidFill>
          <a:ln w="9525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78F1DB3-6CC0-4032-BD97-EB1CA21A2775}"/>
              </a:ext>
            </a:extLst>
          </p:cNvPr>
          <p:cNvSpPr>
            <a:spLocks noGrp="1"/>
          </p:cNvSpPr>
          <p:nvPr>
            <p:ph type="subTitle" idx="1"/>
          </p:nvPr>
        </p:nvSpPr>
        <p:spPr>
          <a:xfrm>
            <a:off x="4654296" y="3780825"/>
            <a:ext cx="5609219" cy="741331"/>
          </a:xfrm>
        </p:spPr>
        <p:txBody>
          <a:bodyPr anchor="b">
            <a:normAutofit/>
          </a:bodyPr>
          <a:lstStyle/>
          <a:p>
            <a:pPr algn="l"/>
            <a:r>
              <a:rPr lang="en-GB" sz="2000" dirty="0"/>
              <a:t>A handy guide</a:t>
            </a:r>
          </a:p>
        </p:txBody>
      </p:sp>
      <p:sp>
        <p:nvSpPr>
          <p:cNvPr id="36" name="Freeform: Shape 14">
            <a:extLst>
              <a:ext uri="{FF2B5EF4-FFF2-40B4-BE49-F238E27FC236}">
                <a16:creationId xmlns:a16="http://schemas.microsoft.com/office/drawing/2014/main" id="{F2E5A8E1-2A22-48D0-9556-E21648FA1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16">
            <a:extLst>
              <a:ext uri="{FF2B5EF4-FFF2-40B4-BE49-F238E27FC236}">
                <a16:creationId xmlns:a16="http://schemas.microsoft.com/office/drawing/2014/main" id="{92AA2300-0FA6-4328-9BD8-1D67925C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18">
            <a:extLst>
              <a:ext uri="{FF2B5EF4-FFF2-40B4-BE49-F238E27FC236}">
                <a16:creationId xmlns:a16="http://schemas.microsoft.com/office/drawing/2014/main" id="{D3E1FE85-D0BF-41D3-8B85-04776368E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135" y="0"/>
            <a:ext cx="3236976" cy="2995156"/>
          </a:xfrm>
          <a:custGeom>
            <a:avLst/>
            <a:gdLst>
              <a:gd name="connsiteX0" fmla="*/ 770517 w 3236976"/>
              <a:gd name="connsiteY0" fmla="*/ 0 h 2995156"/>
              <a:gd name="connsiteX1" fmla="*/ 2466460 w 3236976"/>
              <a:gd name="connsiteY1" fmla="*/ 0 h 2995156"/>
              <a:gd name="connsiteX2" fmla="*/ 2523400 w 3236976"/>
              <a:gd name="connsiteY2" fmla="*/ 34592 h 2995156"/>
              <a:gd name="connsiteX3" fmla="*/ 3236976 w 3236976"/>
              <a:gd name="connsiteY3" fmla="*/ 1376668 h 2995156"/>
              <a:gd name="connsiteX4" fmla="*/ 1618488 w 3236976"/>
              <a:gd name="connsiteY4" fmla="*/ 2995156 h 2995156"/>
              <a:gd name="connsiteX5" fmla="*/ 0 w 3236976"/>
              <a:gd name="connsiteY5" fmla="*/ 1376668 h 2995156"/>
              <a:gd name="connsiteX6" fmla="*/ 713576 w 3236976"/>
              <a:gd name="connsiteY6" fmla="*/ 34592 h 299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20">
            <a:extLst>
              <a:ext uri="{FF2B5EF4-FFF2-40B4-BE49-F238E27FC236}">
                <a16:creationId xmlns:a16="http://schemas.microsoft.com/office/drawing/2014/main" id="{1072B470-1E76-42B5-86EA-1FB0F881D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22">
            <a:extLst>
              <a:ext uri="{FF2B5EF4-FFF2-40B4-BE49-F238E27FC236}">
                <a16:creationId xmlns:a16="http://schemas.microsoft.com/office/drawing/2014/main" id="{DDD8B025-3845-4DEF-98B6-7C0BF531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3156"/>
            <a:ext cx="3933440" cy="5861304"/>
          </a:xfrm>
          <a:custGeom>
            <a:avLst/>
            <a:gdLst>
              <a:gd name="connsiteX0" fmla="*/ 1002788 w 3933440"/>
              <a:gd name="connsiteY0" fmla="*/ 0 h 5861304"/>
              <a:gd name="connsiteX1" fmla="*/ 3933440 w 3933440"/>
              <a:gd name="connsiteY1" fmla="*/ 2930652 h 5861304"/>
              <a:gd name="connsiteX2" fmla="*/ 1002788 w 3933440"/>
              <a:gd name="connsiteY2" fmla="*/ 5861304 h 5861304"/>
              <a:gd name="connsiteX3" fmla="*/ 131302 w 3933440"/>
              <a:gd name="connsiteY3" fmla="*/ 5729548 h 5861304"/>
              <a:gd name="connsiteX4" fmla="*/ 0 w 3933440"/>
              <a:gd name="connsiteY4" fmla="*/ 5681491 h 5861304"/>
              <a:gd name="connsiteX5" fmla="*/ 0 w 3933440"/>
              <a:gd name="connsiteY5" fmla="*/ 179814 h 5861304"/>
              <a:gd name="connsiteX6" fmla="*/ 131302 w 3933440"/>
              <a:gd name="connsiteY6" fmla="*/ 131756 h 5861304"/>
              <a:gd name="connsiteX7" fmla="*/ 1002788 w 3933440"/>
              <a:gd name="connsiteY7" fmla="*/ 0 h 58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solidFill>
            <a:schemeClr val="tx1"/>
          </a:solidFill>
          <a:ln w="9525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11B497-D508-4FC3-9A0C-C8E093EF8B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2992" y="1604298"/>
            <a:ext cx="1768994" cy="3479021"/>
          </a:xfrm>
          <a:prstGeom prst="rect">
            <a:avLst/>
          </a:prstGeom>
        </p:spPr>
      </p:pic>
      <p:pic>
        <p:nvPicPr>
          <p:cNvPr id="4" name="Picture 3">
            <a:extLst>
              <a:ext uri="{FF2B5EF4-FFF2-40B4-BE49-F238E27FC236}">
                <a16:creationId xmlns:a16="http://schemas.microsoft.com/office/drawing/2014/main" id="{2C664854-BD8B-4BD9-A9C9-8D9B832E7A23}"/>
              </a:ext>
            </a:extLst>
          </p:cNvPr>
          <p:cNvPicPr>
            <a:picLocks noChangeAspect="1"/>
          </p:cNvPicPr>
          <p:nvPr/>
        </p:nvPicPr>
        <p:blipFill>
          <a:blip r:embed="rId4"/>
          <a:stretch>
            <a:fillRect/>
          </a:stretch>
        </p:blipFill>
        <p:spPr>
          <a:xfrm>
            <a:off x="4989682" y="755867"/>
            <a:ext cx="2308893" cy="1285138"/>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5D64B77B-7967-4EC9-8CA5-7872617A7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7682" y="1058961"/>
            <a:ext cx="2178429" cy="1372410"/>
          </a:xfrm>
          <a:prstGeom prst="rect">
            <a:avLst/>
          </a:prstGeom>
        </p:spPr>
      </p:pic>
      <p:pic>
        <p:nvPicPr>
          <p:cNvPr id="1026" name="Picture 2">
            <a:extLst>
              <a:ext uri="{FF2B5EF4-FFF2-40B4-BE49-F238E27FC236}">
                <a16:creationId xmlns:a16="http://schemas.microsoft.com/office/drawing/2014/main" id="{D4F1F4C2-13E5-47F2-AF4B-3AE416BBDA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9296" y="5764823"/>
            <a:ext cx="7905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4204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3" name="Rectangle 3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38B464-8FB7-4E05-839F-406F34DC1E82}"/>
              </a:ext>
            </a:extLst>
          </p:cNvPr>
          <p:cNvSpPr>
            <a:spLocks noGrp="1"/>
          </p:cNvSpPr>
          <p:nvPr>
            <p:ph type="title"/>
          </p:nvPr>
        </p:nvSpPr>
        <p:spPr>
          <a:xfrm>
            <a:off x="4384039" y="365125"/>
            <a:ext cx="7164493" cy="1325563"/>
          </a:xfrm>
        </p:spPr>
        <p:txBody>
          <a:bodyPr>
            <a:normAutofit/>
          </a:bodyPr>
          <a:lstStyle/>
          <a:p>
            <a:r>
              <a:rPr lang="en-GB"/>
              <a:t>About the card</a:t>
            </a:r>
          </a:p>
        </p:txBody>
      </p:sp>
      <p:pic>
        <p:nvPicPr>
          <p:cNvPr id="26" name="Picture 25">
            <a:extLst>
              <a:ext uri="{FF2B5EF4-FFF2-40B4-BE49-F238E27FC236}">
                <a16:creationId xmlns:a16="http://schemas.microsoft.com/office/drawing/2014/main" id="{A720C484-C14C-49DD-8345-31833A3B0F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1111" y="1920314"/>
            <a:ext cx="1742021" cy="3425974"/>
          </a:xfrm>
          <a:prstGeom prst="rect">
            <a:avLst/>
          </a:prstGeom>
        </p:spPr>
      </p:pic>
      <p:graphicFrame>
        <p:nvGraphicFramePr>
          <p:cNvPr id="5" name="Content Placeholder 2">
            <a:extLst>
              <a:ext uri="{FF2B5EF4-FFF2-40B4-BE49-F238E27FC236}">
                <a16:creationId xmlns:a16="http://schemas.microsoft.com/office/drawing/2014/main" id="{620FC399-EF43-4460-A72D-D2B279D12305}"/>
              </a:ext>
            </a:extLst>
          </p:cNvPr>
          <p:cNvGraphicFramePr>
            <a:graphicFrameLocks noGrp="1"/>
          </p:cNvGraphicFramePr>
          <p:nvPr>
            <p:ph idx="1"/>
            <p:extLst>
              <p:ext uri="{D42A27DB-BD31-4B8C-83A1-F6EECF244321}">
                <p14:modId xmlns:p14="http://schemas.microsoft.com/office/powerpoint/2010/main" val="3873296594"/>
              </p:ext>
            </p:extLst>
          </p:nvPr>
        </p:nvGraphicFramePr>
        <p:xfrm>
          <a:off x="4033440" y="1475874"/>
          <a:ext cx="7810551" cy="5017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030273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DCBC1E0-314F-4A90-AA87-8CFD737EEEB8}"/>
              </a:ext>
            </a:extLst>
          </p:cNvPr>
          <p:cNvGraphicFramePr>
            <a:graphicFrameLocks noGrp="1"/>
          </p:cNvGraphicFramePr>
          <p:nvPr>
            <p:ph idx="1"/>
            <p:extLst>
              <p:ext uri="{D42A27DB-BD31-4B8C-83A1-F6EECF244321}">
                <p14:modId xmlns:p14="http://schemas.microsoft.com/office/powerpoint/2010/main" val="21271065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Top Corners Rounded 2">
            <a:extLst>
              <a:ext uri="{FF2B5EF4-FFF2-40B4-BE49-F238E27FC236}">
                <a16:creationId xmlns:a16="http://schemas.microsoft.com/office/drawing/2014/main" id="{0EC1DE69-C4CE-460E-8D1A-36A44045D1F4}"/>
              </a:ext>
            </a:extLst>
          </p:cNvPr>
          <p:cNvSpPr/>
          <p:nvPr/>
        </p:nvSpPr>
        <p:spPr>
          <a:xfrm rot="5400000">
            <a:off x="-285699" y="1223132"/>
            <a:ext cx="5885427" cy="4381009"/>
          </a:xfrm>
          <a:prstGeom prst="round2SameRect">
            <a:avLst>
              <a:gd name="adj1" fmla="val 5428"/>
              <a:gd name="adj2" fmla="val 0"/>
            </a:avLst>
          </a:prstGeom>
          <a:solidFill>
            <a:srgbClr val="3D046E"/>
          </a:solidFill>
          <a:ln>
            <a:solidFill>
              <a:srgbClr val="3D0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FFBE79-0E6C-422F-B6A0-73B029D07053}"/>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Who should apply?</a:t>
            </a:r>
          </a:p>
        </p:txBody>
      </p:sp>
    </p:spTree>
    <p:extLst>
      <p:ext uri="{BB962C8B-B14F-4D97-AF65-F5344CB8AC3E}">
        <p14:creationId xmlns:p14="http://schemas.microsoft.com/office/powerpoint/2010/main" val="404425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68C3-70BB-412E-8A97-974D46739BEB}"/>
              </a:ext>
            </a:extLst>
          </p:cNvPr>
          <p:cNvSpPr>
            <a:spLocks noGrp="1"/>
          </p:cNvSpPr>
          <p:nvPr>
            <p:ph type="title"/>
          </p:nvPr>
        </p:nvSpPr>
        <p:spPr>
          <a:xfrm>
            <a:off x="804673" y="1445494"/>
            <a:ext cx="3616856" cy="4376572"/>
          </a:xfrm>
        </p:spPr>
        <p:txBody>
          <a:bodyPr anchor="ctr">
            <a:normAutofit/>
          </a:bodyPr>
          <a:lstStyle/>
          <a:p>
            <a:r>
              <a:rPr lang="en-GB" sz="4800"/>
              <a:t>How to apply</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E71380-08EB-46A9-8E64-E13300FB6998}"/>
              </a:ext>
            </a:extLst>
          </p:cNvPr>
          <p:cNvSpPr>
            <a:spLocks noGrp="1"/>
          </p:cNvSpPr>
          <p:nvPr>
            <p:ph idx="1"/>
          </p:nvPr>
        </p:nvSpPr>
        <p:spPr>
          <a:xfrm>
            <a:off x="6096000" y="1399032"/>
            <a:ext cx="5501834" cy="4471416"/>
          </a:xfrm>
        </p:spPr>
        <p:txBody>
          <a:bodyPr anchor="ctr">
            <a:normAutofit lnSpcReduction="10000"/>
          </a:bodyPr>
          <a:lstStyle/>
          <a:p>
            <a:pPr marL="457200" indent="-457200">
              <a:buFont typeface="+mj-lt"/>
              <a:buAutoNum type="arabicPeriod"/>
            </a:pPr>
            <a:r>
              <a:rPr lang="en-GB" sz="2000" dirty="0">
                <a:solidFill>
                  <a:schemeClr val="bg2">
                    <a:lumMod val="75000"/>
                  </a:schemeClr>
                </a:solidFill>
              </a:rPr>
              <a:t>Before you apply make sure you’ve passed the CITB Health, Safety and Environment Test for Operatives within the last 2 years </a:t>
            </a:r>
          </a:p>
          <a:p>
            <a:pPr lvl="1"/>
            <a:r>
              <a:rPr lang="en-GB" sz="2000" dirty="0">
                <a:solidFill>
                  <a:schemeClr val="accent5">
                    <a:lumMod val="75000"/>
                  </a:schemeClr>
                </a:solidFill>
                <a:hlinkClick r:id="rId3">
                  <a:extLst>
                    <a:ext uri="{A12FA001-AC4F-418D-AE19-62706E023703}">
                      <ahyp:hlinkClr xmlns:ahyp="http://schemas.microsoft.com/office/drawing/2018/hyperlinkcolor" val="tx"/>
                    </a:ext>
                  </a:extLst>
                </a:hlinkClick>
              </a:rPr>
              <a:t>https://www.citb.co.uk/courses-and-qualifications/hse-test-and-cards/about-hse-test/</a:t>
            </a:r>
            <a:r>
              <a:rPr lang="en-GB" sz="2000" dirty="0">
                <a:solidFill>
                  <a:schemeClr val="accent5">
                    <a:lumMod val="75000"/>
                  </a:schemeClr>
                </a:solidFill>
              </a:rPr>
              <a:t> </a:t>
            </a:r>
          </a:p>
          <a:p>
            <a:pPr marL="457200" indent="-457200">
              <a:buFont typeface="+mj-lt"/>
              <a:buAutoNum type="arabicPeriod"/>
            </a:pPr>
            <a:r>
              <a:rPr lang="en-GB" sz="2000" dirty="0">
                <a:solidFill>
                  <a:schemeClr val="bg2">
                    <a:lumMod val="75000"/>
                  </a:schemeClr>
                </a:solidFill>
              </a:rPr>
              <a:t>If you’ve got your HS&amp;E qualification, then visit the application page on the Virtual Visitor Card website </a:t>
            </a:r>
          </a:p>
          <a:p>
            <a:pPr lvl="1"/>
            <a:r>
              <a:rPr lang="en-GB" sz="2000" dirty="0">
                <a:solidFill>
                  <a:schemeClr val="accent5">
                    <a:lumMod val="75000"/>
                  </a:schemeClr>
                </a:solidFill>
                <a:hlinkClick r:id="rId4">
                  <a:extLst>
                    <a:ext uri="{A12FA001-AC4F-418D-AE19-62706E023703}">
                      <ahyp:hlinkClr xmlns:ahyp="http://schemas.microsoft.com/office/drawing/2018/hyperlinkcolor" val="tx"/>
                    </a:ext>
                  </a:extLst>
                </a:hlinkClick>
              </a:rPr>
              <a:t>https://www.homebuildskillscard.co.uk/apply/</a:t>
            </a:r>
            <a:r>
              <a:rPr lang="en-GB" sz="2000" dirty="0">
                <a:solidFill>
                  <a:schemeClr val="accent5">
                    <a:lumMod val="75000"/>
                  </a:schemeClr>
                </a:solidFill>
              </a:rPr>
              <a:t> </a:t>
            </a:r>
          </a:p>
          <a:p>
            <a:pPr marL="457200" indent="-457200">
              <a:buFont typeface="+mj-lt"/>
              <a:buAutoNum type="arabicPeriod"/>
            </a:pPr>
            <a:r>
              <a:rPr lang="en-GB" sz="2000" dirty="0">
                <a:solidFill>
                  <a:schemeClr val="bg2">
                    <a:lumMod val="75000"/>
                  </a:schemeClr>
                </a:solidFill>
              </a:rPr>
              <a:t>Choose which kind of card. There is the option to have a virtual card, which can be downloaded onto an app and scanned on site, and/or a physical, plastic card. </a:t>
            </a:r>
          </a:p>
        </p:txBody>
      </p:sp>
    </p:spTree>
    <p:extLst>
      <p:ext uri="{BB962C8B-B14F-4D97-AF65-F5344CB8AC3E}">
        <p14:creationId xmlns:p14="http://schemas.microsoft.com/office/powerpoint/2010/main" val="4495862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rgbClr val="534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3BF89EC-F471-4146-BD7C-E2E9016A4504}"/>
              </a:ext>
            </a:extLst>
          </p:cNvPr>
          <p:cNvPicPr>
            <a:picLocks noChangeAspect="1"/>
          </p:cNvPicPr>
          <p:nvPr/>
        </p:nvPicPr>
        <p:blipFill>
          <a:blip r:embed="rId3"/>
          <a:stretch>
            <a:fillRect/>
          </a:stretch>
        </p:blipFill>
        <p:spPr>
          <a:xfrm>
            <a:off x="7777005" y="640080"/>
            <a:ext cx="3541928" cy="5577840"/>
          </a:xfrm>
          <a:prstGeom prst="rect">
            <a:avLst/>
          </a:prstGeom>
        </p:spPr>
      </p:pic>
      <p:sp>
        <p:nvSpPr>
          <p:cNvPr id="6" name="Rectangle 5">
            <a:extLst>
              <a:ext uri="{FF2B5EF4-FFF2-40B4-BE49-F238E27FC236}">
                <a16:creationId xmlns:a16="http://schemas.microsoft.com/office/drawing/2014/main" id="{F3139D11-18BB-4395-887D-25F366B6B90C}"/>
              </a:ext>
            </a:extLst>
          </p:cNvPr>
          <p:cNvSpPr/>
          <p:nvPr/>
        </p:nvSpPr>
        <p:spPr>
          <a:xfrm>
            <a:off x="5139" y="8470"/>
            <a:ext cx="6880077" cy="6849530"/>
          </a:xfrm>
          <a:prstGeom prst="rect">
            <a:avLst/>
          </a:prstGeom>
          <a:solidFill>
            <a:srgbClr val="3D046E"/>
          </a:solidFill>
          <a:ln>
            <a:solidFill>
              <a:srgbClr val="3D0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8D58DB11-6614-4ED8-BF34-CD6F54122959}"/>
              </a:ext>
            </a:extLst>
          </p:cNvPr>
          <p:cNvSpPr>
            <a:spLocks noGrp="1"/>
          </p:cNvSpPr>
          <p:nvPr>
            <p:ph idx="1"/>
          </p:nvPr>
        </p:nvSpPr>
        <p:spPr>
          <a:xfrm>
            <a:off x="1024129" y="2286000"/>
            <a:ext cx="5081232" cy="3931920"/>
          </a:xfrm>
        </p:spPr>
        <p:txBody>
          <a:bodyPr>
            <a:normAutofit/>
          </a:bodyPr>
          <a:lstStyle/>
          <a:p>
            <a:pPr marL="0" indent="0">
              <a:buNone/>
            </a:pPr>
            <a:r>
              <a:rPr lang="en-GB" sz="2400" dirty="0">
                <a:solidFill>
                  <a:srgbClr val="FFFFFF"/>
                </a:solidFill>
              </a:rPr>
              <a:t>Are you responsible for checking cards and controlling access to site? </a:t>
            </a:r>
          </a:p>
          <a:p>
            <a:r>
              <a:rPr lang="en-GB" sz="2400" dirty="0">
                <a:solidFill>
                  <a:srgbClr val="FFFFFF"/>
                </a:solidFill>
              </a:rPr>
              <a:t>You will need the Go Smart online card checker system </a:t>
            </a:r>
            <a:r>
              <a:rPr lang="en-US" sz="2400" b="0" i="0" u="none" strike="noStrike" dirty="0">
                <a:solidFill>
                  <a:schemeClr val="bg1"/>
                </a:solidFill>
                <a:effectLst/>
                <a:hlinkClick r:id="rId4">
                  <a:extLst>
                    <a:ext uri="{A12FA001-AC4F-418D-AE19-62706E023703}">
                      <ahyp:hlinkClr xmlns:ahyp="http://schemas.microsoft.com/office/drawing/2018/hyperlinkcolor" val="tx"/>
                    </a:ext>
                  </a:extLst>
                </a:hlinkClick>
              </a:rPr>
              <a:t>https://cardcheck.gosmart.co.uk/</a:t>
            </a:r>
            <a:r>
              <a:rPr lang="en-US" sz="2400" b="0" i="0" u="none" strike="noStrike" dirty="0">
                <a:solidFill>
                  <a:schemeClr val="bg1"/>
                </a:solidFill>
                <a:effectLst/>
              </a:rPr>
              <a:t> </a:t>
            </a:r>
          </a:p>
          <a:p>
            <a:r>
              <a:rPr lang="en-US" sz="2400" dirty="0">
                <a:solidFill>
                  <a:srgbClr val="FFFFFF"/>
                </a:solidFill>
              </a:rPr>
              <a:t>Select the Home Builders Skills Card scheme </a:t>
            </a:r>
          </a:p>
          <a:p>
            <a:r>
              <a:rPr lang="en-US" sz="2400" dirty="0">
                <a:solidFill>
                  <a:srgbClr val="FFFFFF"/>
                </a:solidFill>
              </a:rPr>
              <a:t>Enter card number and surname of card holder </a:t>
            </a:r>
            <a:endParaRPr lang="en-GB" sz="2400" dirty="0">
              <a:solidFill>
                <a:srgbClr val="FFFFFF"/>
              </a:solidFill>
            </a:endParaRPr>
          </a:p>
        </p:txBody>
      </p:sp>
      <p:sp>
        <p:nvSpPr>
          <p:cNvPr id="2" name="Title 1">
            <a:extLst>
              <a:ext uri="{FF2B5EF4-FFF2-40B4-BE49-F238E27FC236}">
                <a16:creationId xmlns:a16="http://schemas.microsoft.com/office/drawing/2014/main" id="{F0C7EB71-A50B-423C-A5EB-109241A1D1DC}"/>
              </a:ext>
            </a:extLst>
          </p:cNvPr>
          <p:cNvSpPr>
            <a:spLocks noGrp="1"/>
          </p:cNvSpPr>
          <p:nvPr>
            <p:ph type="title"/>
          </p:nvPr>
        </p:nvSpPr>
        <p:spPr>
          <a:xfrm>
            <a:off x="1024129" y="585216"/>
            <a:ext cx="5464593" cy="1499616"/>
          </a:xfrm>
        </p:spPr>
        <p:txBody>
          <a:bodyPr>
            <a:normAutofit/>
          </a:bodyPr>
          <a:lstStyle/>
          <a:p>
            <a:r>
              <a:rPr lang="en-GB" sz="4800" b="1" dirty="0">
                <a:solidFill>
                  <a:srgbClr val="FFFFFF"/>
                </a:solidFill>
              </a:rPr>
              <a:t>Using the app on site </a:t>
            </a:r>
          </a:p>
        </p:txBody>
      </p:sp>
      <p:sp>
        <p:nvSpPr>
          <p:cNvPr id="5" name="Arrow: Right 4">
            <a:extLst>
              <a:ext uri="{FF2B5EF4-FFF2-40B4-BE49-F238E27FC236}">
                <a16:creationId xmlns:a16="http://schemas.microsoft.com/office/drawing/2014/main" id="{547D0B68-983D-49D6-8D5A-C35EFD94C2A1}"/>
              </a:ext>
            </a:extLst>
          </p:cNvPr>
          <p:cNvSpPr/>
          <p:nvPr/>
        </p:nvSpPr>
        <p:spPr>
          <a:xfrm rot="20065355">
            <a:off x="5825068" y="3721869"/>
            <a:ext cx="2120297" cy="306886"/>
          </a:xfrm>
          <a:prstGeom prst="rightArrow">
            <a:avLst>
              <a:gd name="adj1" fmla="val 50000"/>
              <a:gd name="adj2" fmla="val 74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446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85A9-D7E4-4E75-AF43-62AA9C191B6E}"/>
              </a:ext>
            </a:extLst>
          </p:cNvPr>
          <p:cNvSpPr>
            <a:spLocks noGrp="1"/>
          </p:cNvSpPr>
          <p:nvPr>
            <p:ph type="title"/>
          </p:nvPr>
        </p:nvSpPr>
        <p:spPr>
          <a:xfrm>
            <a:off x="1653363" y="365760"/>
            <a:ext cx="9367203" cy="1188720"/>
          </a:xfrm>
        </p:spPr>
        <p:txBody>
          <a:bodyPr>
            <a:normAutofit/>
          </a:bodyPr>
          <a:lstStyle/>
          <a:p>
            <a:r>
              <a:rPr lang="en-GB" dirty="0">
                <a:solidFill>
                  <a:schemeClr val="bg2">
                    <a:lumMod val="25000"/>
                  </a:schemeClr>
                </a:solidFill>
              </a:rPr>
              <a:t>FAQs</a:t>
            </a:r>
          </a:p>
        </p:txBody>
      </p:sp>
      <p:sp>
        <p:nvSpPr>
          <p:cNvPr id="24"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8A10DE2B-98B2-45A6-988B-DD2DD9C56BB4}"/>
              </a:ext>
            </a:extLst>
          </p:cNvPr>
          <p:cNvSpPr/>
          <p:nvPr/>
        </p:nvSpPr>
        <p:spPr>
          <a:xfrm>
            <a:off x="4274498" y="720053"/>
            <a:ext cx="6987060" cy="461665"/>
          </a:xfrm>
          <a:prstGeom prst="rect">
            <a:avLst/>
          </a:prstGeom>
        </p:spPr>
        <p:txBody>
          <a:bodyPr wrap="square">
            <a:spAutoFit/>
          </a:bodyPr>
          <a:lstStyle/>
          <a:p>
            <a:r>
              <a:rPr lang="en-US" sz="1200" dirty="0">
                <a:solidFill>
                  <a:schemeClr val="bg2">
                    <a:lumMod val="25000"/>
                  </a:schemeClr>
                </a:solidFill>
              </a:rPr>
              <a:t>More detail about the CITB HS&amp;E test can be found on </a:t>
            </a:r>
            <a:r>
              <a:rPr lang="en-US" sz="1200" dirty="0">
                <a:solidFill>
                  <a:schemeClr val="bg2">
                    <a:lumMod val="25000"/>
                  </a:schemeClr>
                </a:solidFill>
                <a:hlinkClick r:id="rId3">
                  <a:extLst>
                    <a:ext uri="{A12FA001-AC4F-418D-AE19-62706E023703}">
                      <ahyp:hlinkClr xmlns:ahyp="http://schemas.microsoft.com/office/drawing/2018/hyperlinkcolor" val="tx"/>
                    </a:ext>
                  </a:extLst>
                </a:hlinkClick>
              </a:rPr>
              <a:t>our FAQ page</a:t>
            </a:r>
            <a:r>
              <a:rPr lang="en-US" sz="1200" dirty="0">
                <a:solidFill>
                  <a:schemeClr val="bg2">
                    <a:lumMod val="25000"/>
                  </a:schemeClr>
                </a:solidFill>
              </a:rPr>
              <a:t>, along with a few more FAQ questions. </a:t>
            </a:r>
          </a:p>
          <a:p>
            <a:r>
              <a:rPr lang="en-GB" sz="1200" dirty="0">
                <a:solidFill>
                  <a:schemeClr val="bg2">
                    <a:lumMod val="25000"/>
                  </a:schemeClr>
                </a:solidFill>
                <a:hlinkClick r:id="rId3">
                  <a:extLst>
                    <a:ext uri="{A12FA001-AC4F-418D-AE19-62706E023703}">
                      <ahyp:hlinkClr xmlns:ahyp="http://schemas.microsoft.com/office/drawing/2018/hyperlinkcolor" val="tx"/>
                    </a:ext>
                  </a:extLst>
                </a:hlinkClick>
              </a:rPr>
              <a:t>https://www.homebuildskillscard.co.uk/faq/</a:t>
            </a:r>
            <a:endParaRPr lang="en-GB" sz="1200" dirty="0">
              <a:solidFill>
                <a:schemeClr val="bg2">
                  <a:lumMod val="25000"/>
                </a:schemeClr>
              </a:solidFill>
            </a:endParaRPr>
          </a:p>
        </p:txBody>
      </p:sp>
      <p:sp>
        <p:nvSpPr>
          <p:cNvPr id="12" name="Speech Bubble: Oval 11">
            <a:extLst>
              <a:ext uri="{FF2B5EF4-FFF2-40B4-BE49-F238E27FC236}">
                <a16:creationId xmlns:a16="http://schemas.microsoft.com/office/drawing/2014/main" id="{A8318D82-936A-4831-9573-6602BDEA642F}"/>
              </a:ext>
            </a:extLst>
          </p:cNvPr>
          <p:cNvSpPr/>
          <p:nvPr/>
        </p:nvSpPr>
        <p:spPr>
          <a:xfrm>
            <a:off x="9593098" y="1599866"/>
            <a:ext cx="2494267" cy="1683970"/>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440D55D-1635-4C52-80A2-8850DD6B27E4}"/>
              </a:ext>
            </a:extLst>
          </p:cNvPr>
          <p:cNvSpPr txBox="1"/>
          <p:nvPr/>
        </p:nvSpPr>
        <p:spPr>
          <a:xfrm>
            <a:off x="9792983" y="1806632"/>
            <a:ext cx="2081523" cy="1323439"/>
          </a:xfrm>
          <a:prstGeom prst="rect">
            <a:avLst/>
          </a:prstGeom>
          <a:noFill/>
        </p:spPr>
        <p:txBody>
          <a:bodyPr wrap="square" rtlCol="0">
            <a:spAutoFit/>
          </a:bodyPr>
          <a:lstStyle/>
          <a:p>
            <a:pPr algn="ctr"/>
            <a:r>
              <a:rPr lang="en-US" sz="1600" b="1" dirty="0">
                <a:solidFill>
                  <a:schemeClr val="bg2">
                    <a:lumMod val="25000"/>
                  </a:schemeClr>
                </a:solidFill>
              </a:rPr>
              <a:t>How do I use the virtual card?</a:t>
            </a:r>
            <a:br>
              <a:rPr lang="en-US" sz="1600" dirty="0">
                <a:solidFill>
                  <a:schemeClr val="bg2">
                    <a:lumMod val="25000"/>
                  </a:schemeClr>
                </a:solidFill>
              </a:rPr>
            </a:br>
            <a:r>
              <a:rPr lang="en-US" sz="1600" dirty="0">
                <a:solidFill>
                  <a:schemeClr val="bg2">
                    <a:lumMod val="25000"/>
                  </a:schemeClr>
                </a:solidFill>
              </a:rPr>
              <a:t>Download the </a:t>
            </a:r>
            <a:r>
              <a:rPr lang="en-US" sz="1600" dirty="0" err="1">
                <a:solidFill>
                  <a:schemeClr val="bg2">
                    <a:lumMod val="25000"/>
                  </a:schemeClr>
                </a:solidFill>
              </a:rPr>
              <a:t>Vircarda</a:t>
            </a:r>
            <a:r>
              <a:rPr lang="en-US" sz="1600" dirty="0">
                <a:solidFill>
                  <a:schemeClr val="bg2">
                    <a:lumMod val="25000"/>
                  </a:schemeClr>
                </a:solidFill>
              </a:rPr>
              <a:t> app on android and apple phones</a:t>
            </a:r>
            <a:endParaRPr lang="en-GB" sz="1600" dirty="0">
              <a:solidFill>
                <a:schemeClr val="bg2">
                  <a:lumMod val="25000"/>
                </a:schemeClr>
              </a:solidFill>
            </a:endParaRPr>
          </a:p>
        </p:txBody>
      </p:sp>
      <p:sp>
        <p:nvSpPr>
          <p:cNvPr id="14" name="Speech Bubble: Oval 13">
            <a:extLst>
              <a:ext uri="{FF2B5EF4-FFF2-40B4-BE49-F238E27FC236}">
                <a16:creationId xmlns:a16="http://schemas.microsoft.com/office/drawing/2014/main" id="{93769449-7D05-4CA1-9126-D3B4AB03B09B}"/>
              </a:ext>
            </a:extLst>
          </p:cNvPr>
          <p:cNvSpPr/>
          <p:nvPr/>
        </p:nvSpPr>
        <p:spPr>
          <a:xfrm>
            <a:off x="6051582" y="1739593"/>
            <a:ext cx="2494267" cy="1544243"/>
          </a:xfrm>
          <a:prstGeom prst="wedgeEllipseCallout">
            <a:avLst>
              <a:gd name="adj1" fmla="val 37051"/>
              <a:gd name="adj2" fmla="val 891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798CEE0-0BDC-4816-8958-8A2A7FA891D5}"/>
              </a:ext>
            </a:extLst>
          </p:cNvPr>
          <p:cNvSpPr txBox="1"/>
          <p:nvPr/>
        </p:nvSpPr>
        <p:spPr>
          <a:xfrm>
            <a:off x="6143857" y="1970579"/>
            <a:ext cx="2299494" cy="1077218"/>
          </a:xfrm>
          <a:prstGeom prst="rect">
            <a:avLst/>
          </a:prstGeom>
          <a:noFill/>
        </p:spPr>
        <p:txBody>
          <a:bodyPr wrap="square" rtlCol="0">
            <a:spAutoFit/>
          </a:bodyPr>
          <a:lstStyle/>
          <a:p>
            <a:pPr algn="ctr"/>
            <a:r>
              <a:rPr lang="en-US" sz="1600" b="1" dirty="0">
                <a:solidFill>
                  <a:schemeClr val="bg2">
                    <a:lumMod val="25000"/>
                  </a:schemeClr>
                </a:solidFill>
              </a:rPr>
              <a:t>Who owns the card?</a:t>
            </a:r>
            <a:br>
              <a:rPr lang="en-US" sz="1600" dirty="0">
                <a:solidFill>
                  <a:schemeClr val="bg2">
                    <a:lumMod val="25000"/>
                  </a:schemeClr>
                </a:solidFill>
              </a:rPr>
            </a:br>
            <a:r>
              <a:rPr lang="en-US" sz="1600" dirty="0">
                <a:solidFill>
                  <a:schemeClr val="bg2">
                    <a:lumMod val="25000"/>
                  </a:schemeClr>
                </a:solidFill>
              </a:rPr>
              <a:t>Cards remain the exclusive property of the HBSP Card Scheme. </a:t>
            </a:r>
            <a:endParaRPr lang="en-GB" sz="1600" dirty="0">
              <a:solidFill>
                <a:schemeClr val="bg2">
                  <a:lumMod val="25000"/>
                </a:schemeClr>
              </a:solidFill>
            </a:endParaRPr>
          </a:p>
        </p:txBody>
      </p:sp>
      <p:sp>
        <p:nvSpPr>
          <p:cNvPr id="15" name="Speech Bubble: Oval 14">
            <a:extLst>
              <a:ext uri="{FF2B5EF4-FFF2-40B4-BE49-F238E27FC236}">
                <a16:creationId xmlns:a16="http://schemas.microsoft.com/office/drawing/2014/main" id="{A7A42FB4-A678-427D-B3A0-35FD42280433}"/>
              </a:ext>
            </a:extLst>
          </p:cNvPr>
          <p:cNvSpPr/>
          <p:nvPr/>
        </p:nvSpPr>
        <p:spPr>
          <a:xfrm>
            <a:off x="3393846" y="2630784"/>
            <a:ext cx="1877439" cy="1319413"/>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4CA292B-3FC5-4425-BC60-746BCA961B33}"/>
              </a:ext>
            </a:extLst>
          </p:cNvPr>
          <p:cNvSpPr txBox="1"/>
          <p:nvPr/>
        </p:nvSpPr>
        <p:spPr>
          <a:xfrm>
            <a:off x="3535577" y="2937252"/>
            <a:ext cx="1549771" cy="830997"/>
          </a:xfrm>
          <a:prstGeom prst="rect">
            <a:avLst/>
          </a:prstGeom>
          <a:noFill/>
        </p:spPr>
        <p:txBody>
          <a:bodyPr wrap="square" rtlCol="0">
            <a:spAutoFit/>
          </a:bodyPr>
          <a:lstStyle/>
          <a:p>
            <a:pPr algn="ctr"/>
            <a:r>
              <a:rPr lang="en-US" sz="1600" b="1" dirty="0">
                <a:solidFill>
                  <a:schemeClr val="bg2">
                    <a:lumMod val="25000"/>
                  </a:schemeClr>
                </a:solidFill>
              </a:rPr>
              <a:t>How long is the card valid for?</a:t>
            </a:r>
            <a:br>
              <a:rPr lang="en-US" sz="1600" dirty="0">
                <a:solidFill>
                  <a:schemeClr val="bg2">
                    <a:lumMod val="25000"/>
                  </a:schemeClr>
                </a:solidFill>
              </a:rPr>
            </a:br>
            <a:r>
              <a:rPr lang="en-US" sz="1600" dirty="0">
                <a:solidFill>
                  <a:schemeClr val="bg2">
                    <a:lumMod val="25000"/>
                  </a:schemeClr>
                </a:solidFill>
              </a:rPr>
              <a:t>5 years </a:t>
            </a:r>
            <a:endParaRPr lang="en-GB" sz="1600" dirty="0">
              <a:solidFill>
                <a:schemeClr val="bg2">
                  <a:lumMod val="25000"/>
                </a:schemeClr>
              </a:solidFill>
            </a:endParaRPr>
          </a:p>
        </p:txBody>
      </p:sp>
      <p:sp>
        <p:nvSpPr>
          <p:cNvPr id="16" name="Speech Bubble: Oval 15">
            <a:extLst>
              <a:ext uri="{FF2B5EF4-FFF2-40B4-BE49-F238E27FC236}">
                <a16:creationId xmlns:a16="http://schemas.microsoft.com/office/drawing/2014/main" id="{F2539FBE-AC1C-4665-BAAE-B664F8255871}"/>
              </a:ext>
            </a:extLst>
          </p:cNvPr>
          <p:cNvSpPr/>
          <p:nvPr/>
        </p:nvSpPr>
        <p:spPr>
          <a:xfrm>
            <a:off x="5136479" y="3438338"/>
            <a:ext cx="2494267" cy="1544243"/>
          </a:xfrm>
          <a:prstGeom prst="wedgeEllipseCallout">
            <a:avLst>
              <a:gd name="adj1" fmla="val 26761"/>
              <a:gd name="adj2" fmla="val 6320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A2FBD07-095E-49F0-A0AA-470B62B0F222}"/>
              </a:ext>
            </a:extLst>
          </p:cNvPr>
          <p:cNvSpPr/>
          <p:nvPr/>
        </p:nvSpPr>
        <p:spPr>
          <a:xfrm>
            <a:off x="5129044" y="3656016"/>
            <a:ext cx="2494267" cy="1169551"/>
          </a:xfrm>
          <a:prstGeom prst="rect">
            <a:avLst/>
          </a:prstGeom>
        </p:spPr>
        <p:txBody>
          <a:bodyPr wrap="square">
            <a:spAutoFit/>
          </a:bodyPr>
          <a:lstStyle/>
          <a:p>
            <a:pPr algn="ctr"/>
            <a:r>
              <a:rPr lang="en-US" sz="1400" b="1" dirty="0">
                <a:solidFill>
                  <a:schemeClr val="bg2">
                    <a:lumMod val="25000"/>
                  </a:schemeClr>
                </a:solidFill>
              </a:rPr>
              <a:t>I need to process a large number of cards for my company, can I do this online?</a:t>
            </a:r>
            <a:br>
              <a:rPr lang="en-US" sz="1400" dirty="0">
                <a:solidFill>
                  <a:schemeClr val="bg2">
                    <a:lumMod val="25000"/>
                  </a:schemeClr>
                </a:solidFill>
              </a:rPr>
            </a:br>
            <a:r>
              <a:rPr lang="en-US" sz="1400" dirty="0">
                <a:solidFill>
                  <a:schemeClr val="bg2">
                    <a:lumMod val="25000"/>
                  </a:schemeClr>
                </a:solidFill>
              </a:rPr>
              <a:t>Yes, the site has been designed to accept </a:t>
            </a:r>
            <a:r>
              <a:rPr lang="en-US" sz="1400" dirty="0">
                <a:solidFill>
                  <a:schemeClr val="bg2">
                    <a:lumMod val="25000"/>
                  </a:schemeClr>
                </a:solidFill>
                <a:hlinkClick r:id="rId4">
                  <a:extLst>
                    <a:ext uri="{A12FA001-AC4F-418D-AE19-62706E023703}">
                      <ahyp:hlinkClr xmlns:ahyp="http://schemas.microsoft.com/office/drawing/2018/hyperlinkcolor" val="tx"/>
                    </a:ext>
                  </a:extLst>
                </a:hlinkClick>
              </a:rPr>
              <a:t>bulk uploads</a:t>
            </a:r>
            <a:endParaRPr lang="en-GB" sz="1400" dirty="0">
              <a:solidFill>
                <a:schemeClr val="bg2">
                  <a:lumMod val="25000"/>
                </a:schemeClr>
              </a:solidFill>
            </a:endParaRPr>
          </a:p>
        </p:txBody>
      </p:sp>
      <p:sp>
        <p:nvSpPr>
          <p:cNvPr id="17" name="Speech Bubble: Oval 16">
            <a:extLst>
              <a:ext uri="{FF2B5EF4-FFF2-40B4-BE49-F238E27FC236}">
                <a16:creationId xmlns:a16="http://schemas.microsoft.com/office/drawing/2014/main" id="{BA839272-3911-4BD9-9D81-23A05BF76344}"/>
              </a:ext>
            </a:extLst>
          </p:cNvPr>
          <p:cNvSpPr/>
          <p:nvPr/>
        </p:nvSpPr>
        <p:spPr>
          <a:xfrm>
            <a:off x="9036023" y="3527141"/>
            <a:ext cx="2494267" cy="1583776"/>
          </a:xfrm>
          <a:prstGeom prst="wedgeEllipseCallout">
            <a:avLst>
              <a:gd name="adj1" fmla="val -45916"/>
              <a:gd name="adj2" fmla="val -7563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2F42C16-9FDE-46E7-9796-40D2C580C5BC}"/>
              </a:ext>
            </a:extLst>
          </p:cNvPr>
          <p:cNvSpPr txBox="1"/>
          <p:nvPr/>
        </p:nvSpPr>
        <p:spPr>
          <a:xfrm>
            <a:off x="9165278" y="3876031"/>
            <a:ext cx="2284802" cy="1077218"/>
          </a:xfrm>
          <a:prstGeom prst="rect">
            <a:avLst/>
          </a:prstGeom>
          <a:noFill/>
        </p:spPr>
        <p:txBody>
          <a:bodyPr wrap="square" rtlCol="0">
            <a:spAutoFit/>
          </a:bodyPr>
          <a:lstStyle/>
          <a:p>
            <a:pPr algn="ctr"/>
            <a:r>
              <a:rPr lang="en-US" sz="1600" b="1" dirty="0">
                <a:solidFill>
                  <a:schemeClr val="bg2">
                    <a:lumMod val="25000"/>
                  </a:schemeClr>
                </a:solidFill>
              </a:rPr>
              <a:t>How is my card checked when I am on site?</a:t>
            </a:r>
            <a:br>
              <a:rPr lang="en-US" sz="1600" dirty="0">
                <a:solidFill>
                  <a:schemeClr val="bg2">
                    <a:lumMod val="25000"/>
                  </a:schemeClr>
                </a:solidFill>
              </a:rPr>
            </a:br>
            <a:r>
              <a:rPr lang="en-US" sz="1600" dirty="0">
                <a:solidFill>
                  <a:schemeClr val="bg2">
                    <a:lumMod val="25000"/>
                  </a:schemeClr>
                </a:solidFill>
              </a:rPr>
              <a:t>Find out more about the Go Smart app </a:t>
            </a:r>
            <a:r>
              <a:rPr lang="en-US" sz="1600" dirty="0">
                <a:solidFill>
                  <a:schemeClr val="bg2">
                    <a:lumMod val="25000"/>
                  </a:schemeClr>
                </a:solidFill>
                <a:hlinkClick r:id="rId5">
                  <a:extLst>
                    <a:ext uri="{A12FA001-AC4F-418D-AE19-62706E023703}">
                      <ahyp:hlinkClr xmlns:ahyp="http://schemas.microsoft.com/office/drawing/2018/hyperlinkcolor" val="tx"/>
                    </a:ext>
                  </a:extLst>
                </a:hlinkClick>
              </a:rPr>
              <a:t>here</a:t>
            </a:r>
            <a:endParaRPr lang="en-US" sz="1600" dirty="0">
              <a:solidFill>
                <a:schemeClr val="bg2">
                  <a:lumMod val="25000"/>
                </a:schemeClr>
              </a:solidFill>
            </a:endParaRPr>
          </a:p>
        </p:txBody>
      </p:sp>
      <p:sp>
        <p:nvSpPr>
          <p:cNvPr id="18" name="Speech Bubble: Oval 17">
            <a:extLst>
              <a:ext uri="{FF2B5EF4-FFF2-40B4-BE49-F238E27FC236}">
                <a16:creationId xmlns:a16="http://schemas.microsoft.com/office/drawing/2014/main" id="{CF8A3584-966F-4BD2-A850-242263C91AF9}"/>
              </a:ext>
            </a:extLst>
          </p:cNvPr>
          <p:cNvSpPr/>
          <p:nvPr/>
        </p:nvSpPr>
        <p:spPr>
          <a:xfrm>
            <a:off x="8022847" y="5194116"/>
            <a:ext cx="3103528" cy="1544243"/>
          </a:xfrm>
          <a:prstGeom prst="wedgeEllipseCallout">
            <a:avLst>
              <a:gd name="adj1" fmla="val -52991"/>
              <a:gd name="adj2" fmla="val -30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7AFD0106-34FD-41AF-BDC7-E669FEB57240}"/>
              </a:ext>
            </a:extLst>
          </p:cNvPr>
          <p:cNvSpPr/>
          <p:nvPr/>
        </p:nvSpPr>
        <p:spPr>
          <a:xfrm>
            <a:off x="8022847" y="5476130"/>
            <a:ext cx="3103528" cy="1169551"/>
          </a:xfrm>
          <a:prstGeom prst="rect">
            <a:avLst/>
          </a:prstGeom>
        </p:spPr>
        <p:txBody>
          <a:bodyPr wrap="square">
            <a:spAutoFit/>
          </a:bodyPr>
          <a:lstStyle/>
          <a:p>
            <a:pPr algn="ctr"/>
            <a:r>
              <a:rPr lang="en-US" sz="1400" b="1" dirty="0">
                <a:solidFill>
                  <a:schemeClr val="bg2">
                    <a:lumMod val="25000"/>
                  </a:schemeClr>
                </a:solidFill>
              </a:rPr>
              <a:t>What is the CITB Health, Safety and Environment (HS&amp;E) test?</a:t>
            </a:r>
            <a:br>
              <a:rPr lang="en-US" sz="1400" dirty="0">
                <a:solidFill>
                  <a:schemeClr val="bg2">
                    <a:lumMod val="25000"/>
                  </a:schemeClr>
                </a:solidFill>
              </a:rPr>
            </a:br>
            <a:r>
              <a:rPr lang="en-US" sz="1400" dirty="0">
                <a:solidFill>
                  <a:schemeClr val="bg2">
                    <a:lumMod val="25000"/>
                  </a:schemeClr>
                </a:solidFill>
              </a:rPr>
              <a:t>It is a multiple choice test on health, safety and environmental issues in construction</a:t>
            </a:r>
            <a:endParaRPr lang="en-GB" sz="1400" dirty="0">
              <a:solidFill>
                <a:schemeClr val="bg2">
                  <a:lumMod val="25000"/>
                </a:schemeClr>
              </a:solidFill>
            </a:endParaRPr>
          </a:p>
        </p:txBody>
      </p:sp>
      <p:sp>
        <p:nvSpPr>
          <p:cNvPr id="19" name="Speech Bubble: Oval 18">
            <a:extLst>
              <a:ext uri="{FF2B5EF4-FFF2-40B4-BE49-F238E27FC236}">
                <a16:creationId xmlns:a16="http://schemas.microsoft.com/office/drawing/2014/main" id="{21C7230C-53A2-4F17-AE99-7D215FB2FD21}"/>
              </a:ext>
            </a:extLst>
          </p:cNvPr>
          <p:cNvSpPr/>
          <p:nvPr/>
        </p:nvSpPr>
        <p:spPr>
          <a:xfrm>
            <a:off x="661710" y="1707510"/>
            <a:ext cx="2718103" cy="1787547"/>
          </a:xfrm>
          <a:prstGeom prst="wedgeEllipseCallout">
            <a:avLst>
              <a:gd name="adj1" fmla="val 50277"/>
              <a:gd name="adj2" fmla="val -557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D56E545-974B-45F6-B44C-A3643A9C0C18}"/>
              </a:ext>
            </a:extLst>
          </p:cNvPr>
          <p:cNvSpPr>
            <a:spLocks noGrp="1"/>
          </p:cNvSpPr>
          <p:nvPr>
            <p:ph idx="1"/>
          </p:nvPr>
        </p:nvSpPr>
        <p:spPr>
          <a:xfrm>
            <a:off x="921490" y="1899319"/>
            <a:ext cx="2194825" cy="1246511"/>
          </a:xfrm>
        </p:spPr>
        <p:txBody>
          <a:bodyPr anchor="t">
            <a:noAutofit/>
          </a:bodyPr>
          <a:lstStyle/>
          <a:p>
            <a:pPr marL="0" indent="0" algn="ctr">
              <a:buNone/>
            </a:pPr>
            <a:r>
              <a:rPr lang="en-US" sz="1600" b="1" dirty="0">
                <a:solidFill>
                  <a:schemeClr val="bg2">
                    <a:lumMod val="25000"/>
                  </a:schemeClr>
                </a:solidFill>
              </a:rPr>
              <a:t>How much does a card cost?</a:t>
            </a:r>
            <a:br>
              <a:rPr lang="en-US" sz="1600" dirty="0">
                <a:solidFill>
                  <a:schemeClr val="bg2">
                    <a:lumMod val="25000"/>
                  </a:schemeClr>
                </a:solidFill>
              </a:rPr>
            </a:br>
            <a:r>
              <a:rPr lang="en-US" sz="1600" dirty="0">
                <a:solidFill>
                  <a:schemeClr val="bg2">
                    <a:lumMod val="25000"/>
                  </a:schemeClr>
                </a:solidFill>
              </a:rPr>
              <a:t>Virtual - £30 </a:t>
            </a:r>
            <a:br>
              <a:rPr lang="en-US" sz="1600" dirty="0">
                <a:solidFill>
                  <a:schemeClr val="bg2">
                    <a:lumMod val="25000"/>
                  </a:schemeClr>
                </a:solidFill>
              </a:rPr>
            </a:br>
            <a:r>
              <a:rPr lang="en-US" sz="1600" dirty="0">
                <a:solidFill>
                  <a:schemeClr val="bg2">
                    <a:lumMod val="25000"/>
                  </a:schemeClr>
                </a:solidFill>
              </a:rPr>
              <a:t>Physical - £37</a:t>
            </a:r>
            <a:br>
              <a:rPr lang="en-US" sz="1600" dirty="0">
                <a:solidFill>
                  <a:schemeClr val="bg2">
                    <a:lumMod val="25000"/>
                  </a:schemeClr>
                </a:solidFill>
              </a:rPr>
            </a:br>
            <a:r>
              <a:rPr lang="en-US" sz="1600" dirty="0">
                <a:solidFill>
                  <a:schemeClr val="bg2">
                    <a:lumMod val="25000"/>
                  </a:schemeClr>
                </a:solidFill>
              </a:rPr>
              <a:t>Both - £40</a:t>
            </a:r>
            <a:br>
              <a:rPr lang="en-US" sz="1600" dirty="0">
                <a:solidFill>
                  <a:schemeClr val="bg2">
                    <a:lumMod val="25000"/>
                  </a:schemeClr>
                </a:solidFill>
              </a:rPr>
            </a:br>
            <a:r>
              <a:rPr lang="en-US" sz="1600" dirty="0">
                <a:solidFill>
                  <a:schemeClr val="bg2">
                    <a:lumMod val="25000"/>
                  </a:schemeClr>
                </a:solidFill>
              </a:rPr>
              <a:t>The CITB HSE test - £21 </a:t>
            </a:r>
            <a:endParaRPr lang="en-GB" sz="1600" dirty="0">
              <a:solidFill>
                <a:schemeClr val="bg2">
                  <a:lumMod val="25000"/>
                </a:schemeClr>
              </a:solidFill>
            </a:endParaRPr>
          </a:p>
        </p:txBody>
      </p:sp>
      <p:sp>
        <p:nvSpPr>
          <p:cNvPr id="33" name="Speech Bubble: Oval 32">
            <a:extLst>
              <a:ext uri="{FF2B5EF4-FFF2-40B4-BE49-F238E27FC236}">
                <a16:creationId xmlns:a16="http://schemas.microsoft.com/office/drawing/2014/main" id="{DE396CBC-1C04-4437-BC52-2111C45FC67F}"/>
              </a:ext>
            </a:extLst>
          </p:cNvPr>
          <p:cNvSpPr/>
          <p:nvPr/>
        </p:nvSpPr>
        <p:spPr>
          <a:xfrm>
            <a:off x="159495" y="3708237"/>
            <a:ext cx="2424771" cy="1583776"/>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0C9BAAF-AFCB-4BA1-AA8C-9034B897CB4B}"/>
              </a:ext>
            </a:extLst>
          </p:cNvPr>
          <p:cNvSpPr/>
          <p:nvPr/>
        </p:nvSpPr>
        <p:spPr>
          <a:xfrm>
            <a:off x="277273" y="3928313"/>
            <a:ext cx="2166384" cy="1169551"/>
          </a:xfrm>
          <a:prstGeom prst="rect">
            <a:avLst/>
          </a:prstGeom>
        </p:spPr>
        <p:txBody>
          <a:bodyPr wrap="square">
            <a:spAutoFit/>
          </a:bodyPr>
          <a:lstStyle/>
          <a:p>
            <a:pPr algn="ctr"/>
            <a:r>
              <a:rPr lang="en-US" sz="1400" b="1" dirty="0">
                <a:solidFill>
                  <a:schemeClr val="bg2">
                    <a:lumMod val="25000"/>
                  </a:schemeClr>
                </a:solidFill>
              </a:rPr>
              <a:t>How do I book a CITB Health, Safety and Environment test?</a:t>
            </a:r>
            <a:br>
              <a:rPr lang="en-US" sz="1400" dirty="0">
                <a:solidFill>
                  <a:schemeClr val="bg2">
                    <a:lumMod val="25000"/>
                  </a:schemeClr>
                </a:solidFill>
              </a:rPr>
            </a:br>
            <a:r>
              <a:rPr lang="en-US" sz="1400" dirty="0">
                <a:solidFill>
                  <a:schemeClr val="bg2">
                    <a:lumMod val="25000"/>
                  </a:schemeClr>
                </a:solidFill>
              </a:rPr>
              <a:t>You can </a:t>
            </a:r>
            <a:r>
              <a:rPr lang="en-US" sz="1400" dirty="0">
                <a:solidFill>
                  <a:schemeClr val="bg2">
                    <a:lumMod val="25000"/>
                  </a:schemeClr>
                </a:solidFill>
                <a:hlinkClick r:id="rId6">
                  <a:extLst>
                    <a:ext uri="{A12FA001-AC4F-418D-AE19-62706E023703}">
                      <ahyp:hlinkClr xmlns:ahyp="http://schemas.microsoft.com/office/drawing/2018/hyperlinkcolor" val="tx"/>
                    </a:ext>
                  </a:extLst>
                </a:hlinkClick>
              </a:rPr>
              <a:t>book online</a:t>
            </a:r>
            <a:r>
              <a:rPr lang="en-US" sz="1400" dirty="0">
                <a:solidFill>
                  <a:schemeClr val="bg2">
                    <a:lumMod val="25000"/>
                  </a:schemeClr>
                </a:solidFill>
              </a:rPr>
              <a:t> call 0344 994 4488</a:t>
            </a:r>
            <a:endParaRPr lang="en-GB" sz="1400" dirty="0">
              <a:solidFill>
                <a:schemeClr val="bg2">
                  <a:lumMod val="25000"/>
                </a:schemeClr>
              </a:solidFill>
            </a:endParaRPr>
          </a:p>
        </p:txBody>
      </p:sp>
      <p:sp>
        <p:nvSpPr>
          <p:cNvPr id="35" name="Speech Bubble: Oval 34">
            <a:extLst>
              <a:ext uri="{FF2B5EF4-FFF2-40B4-BE49-F238E27FC236}">
                <a16:creationId xmlns:a16="http://schemas.microsoft.com/office/drawing/2014/main" id="{39DA1EC0-D704-487C-8D2B-00373BAFA973}"/>
              </a:ext>
            </a:extLst>
          </p:cNvPr>
          <p:cNvSpPr/>
          <p:nvPr/>
        </p:nvSpPr>
        <p:spPr>
          <a:xfrm>
            <a:off x="1794645" y="5110737"/>
            <a:ext cx="2718103" cy="1693482"/>
          </a:xfrm>
          <a:prstGeom prst="wedgeEllipseCallout">
            <a:avLst>
              <a:gd name="adj1" fmla="val 24612"/>
              <a:gd name="adj2" fmla="val -625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AAB24B7-9444-4943-83AB-6D002B607779}"/>
              </a:ext>
            </a:extLst>
          </p:cNvPr>
          <p:cNvSpPr/>
          <p:nvPr/>
        </p:nvSpPr>
        <p:spPr>
          <a:xfrm>
            <a:off x="2018902" y="5414412"/>
            <a:ext cx="2359304" cy="1169551"/>
          </a:xfrm>
          <a:prstGeom prst="rect">
            <a:avLst/>
          </a:prstGeom>
        </p:spPr>
        <p:txBody>
          <a:bodyPr wrap="square">
            <a:spAutoFit/>
          </a:bodyPr>
          <a:lstStyle/>
          <a:p>
            <a:pPr algn="ctr"/>
            <a:r>
              <a:rPr lang="en-US" sz="1400" b="1" dirty="0">
                <a:solidFill>
                  <a:schemeClr val="bg2">
                    <a:lumMod val="25000"/>
                  </a:schemeClr>
                </a:solidFill>
              </a:rPr>
              <a:t>Are CSCS phasing out visitor cards? </a:t>
            </a:r>
            <a:br>
              <a:rPr lang="en-US" sz="1400" dirty="0">
                <a:solidFill>
                  <a:schemeClr val="bg2">
                    <a:lumMod val="25000"/>
                  </a:schemeClr>
                </a:solidFill>
              </a:rPr>
            </a:br>
            <a:r>
              <a:rPr lang="en-US" sz="1400" dirty="0">
                <a:solidFill>
                  <a:schemeClr val="bg2">
                    <a:lumMod val="25000"/>
                  </a:schemeClr>
                </a:solidFill>
              </a:rPr>
              <a:t>Yes, this was replaced by the Home Builders Virtual Visitor Card in December 2019</a:t>
            </a:r>
            <a:endParaRPr lang="en-GB" sz="1400" dirty="0">
              <a:solidFill>
                <a:schemeClr val="bg2">
                  <a:lumMod val="25000"/>
                </a:schemeClr>
              </a:solidFill>
            </a:endParaRPr>
          </a:p>
        </p:txBody>
      </p:sp>
      <p:sp>
        <p:nvSpPr>
          <p:cNvPr id="37" name="Speech Bubble: Oval 36">
            <a:extLst>
              <a:ext uri="{FF2B5EF4-FFF2-40B4-BE49-F238E27FC236}">
                <a16:creationId xmlns:a16="http://schemas.microsoft.com/office/drawing/2014/main" id="{289B2C6C-0396-45F8-AFEC-DF5335675D6D}"/>
              </a:ext>
            </a:extLst>
          </p:cNvPr>
          <p:cNvSpPr/>
          <p:nvPr/>
        </p:nvSpPr>
        <p:spPr>
          <a:xfrm>
            <a:off x="4744710" y="5235692"/>
            <a:ext cx="2726490" cy="1502668"/>
          </a:xfrm>
          <a:prstGeom prst="wedgeEllipseCallout">
            <a:avLst>
              <a:gd name="adj1" fmla="val -52991"/>
              <a:gd name="adj2" fmla="val -3029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25000"/>
                </a:schemeClr>
              </a:solidFill>
            </a:endParaRPr>
          </a:p>
        </p:txBody>
      </p:sp>
      <p:sp>
        <p:nvSpPr>
          <p:cNvPr id="13" name="Rectangle 12">
            <a:extLst>
              <a:ext uri="{FF2B5EF4-FFF2-40B4-BE49-F238E27FC236}">
                <a16:creationId xmlns:a16="http://schemas.microsoft.com/office/drawing/2014/main" id="{4C238B6A-9495-4E88-9D8F-92053BB0F672}"/>
              </a:ext>
            </a:extLst>
          </p:cNvPr>
          <p:cNvSpPr/>
          <p:nvPr/>
        </p:nvSpPr>
        <p:spPr>
          <a:xfrm>
            <a:off x="4896723" y="5414022"/>
            <a:ext cx="2494267" cy="1169551"/>
          </a:xfrm>
          <a:prstGeom prst="rect">
            <a:avLst/>
          </a:prstGeom>
        </p:spPr>
        <p:txBody>
          <a:bodyPr wrap="square">
            <a:spAutoFit/>
          </a:bodyPr>
          <a:lstStyle/>
          <a:p>
            <a:pPr algn="ctr"/>
            <a:r>
              <a:rPr lang="en-US" sz="1400" b="1" dirty="0">
                <a:solidFill>
                  <a:schemeClr val="bg2">
                    <a:lumMod val="25000"/>
                  </a:schemeClr>
                </a:solidFill>
              </a:rPr>
              <a:t>How long will it take for my card to be sent to me?</a:t>
            </a:r>
            <a:br>
              <a:rPr lang="en-US" sz="1400" dirty="0">
                <a:solidFill>
                  <a:schemeClr val="bg2">
                    <a:lumMod val="25000"/>
                  </a:schemeClr>
                </a:solidFill>
              </a:rPr>
            </a:br>
            <a:r>
              <a:rPr lang="en-US" sz="1400" dirty="0">
                <a:solidFill>
                  <a:schemeClr val="bg2">
                    <a:lumMod val="25000"/>
                  </a:schemeClr>
                </a:solidFill>
              </a:rPr>
              <a:t>Most arrive within 5 days, virtual cards sooner as they are sent electronically</a:t>
            </a:r>
            <a:endParaRPr lang="en-GB" sz="1400" dirty="0">
              <a:solidFill>
                <a:schemeClr val="bg2">
                  <a:lumMod val="25000"/>
                </a:schemeClr>
              </a:solidFill>
            </a:endParaRPr>
          </a:p>
        </p:txBody>
      </p:sp>
      <p:sp>
        <p:nvSpPr>
          <p:cNvPr id="22" name="Right Triangle 21">
            <a:extLst>
              <a:ext uri="{FF2B5EF4-FFF2-40B4-BE49-F238E27FC236}">
                <a16:creationId xmlns:a16="http://schemas.microsoft.com/office/drawing/2014/main" id="{81AE38A6-5C2F-48C4-B89B-86AEAFFF9056}"/>
              </a:ext>
            </a:extLst>
          </p:cNvPr>
          <p:cNvSpPr/>
          <p:nvPr/>
        </p:nvSpPr>
        <p:spPr>
          <a:xfrm rot="10800000">
            <a:off x="1234" y="1682874"/>
            <a:ext cx="1014116" cy="2123040"/>
          </a:xfrm>
          <a:custGeom>
            <a:avLst/>
            <a:gdLst>
              <a:gd name="connsiteX0" fmla="*/ 0 w 687423"/>
              <a:gd name="connsiteY0" fmla="*/ 1755464 h 1755464"/>
              <a:gd name="connsiteX1" fmla="*/ 0 w 687423"/>
              <a:gd name="connsiteY1" fmla="*/ 0 h 1755464"/>
              <a:gd name="connsiteX2" fmla="*/ 687423 w 687423"/>
              <a:gd name="connsiteY2" fmla="*/ 1755464 h 1755464"/>
              <a:gd name="connsiteX3" fmla="*/ 0 w 687423"/>
              <a:gd name="connsiteY3" fmla="*/ 1755464 h 1755464"/>
              <a:gd name="connsiteX0" fmla="*/ 965531 w 965531"/>
              <a:gd name="connsiteY0" fmla="*/ 1755464 h 1755464"/>
              <a:gd name="connsiteX1" fmla="*/ 965531 w 965531"/>
              <a:gd name="connsiteY1" fmla="*/ 0 h 1755464"/>
              <a:gd name="connsiteX2" fmla="*/ 0 w 965531"/>
              <a:gd name="connsiteY2" fmla="*/ 1755464 h 1755464"/>
              <a:gd name="connsiteX3" fmla="*/ 965531 w 965531"/>
              <a:gd name="connsiteY3" fmla="*/ 1755464 h 1755464"/>
              <a:gd name="connsiteX0" fmla="*/ 965531 w 965531"/>
              <a:gd name="connsiteY0" fmla="*/ 2017390 h 2017390"/>
              <a:gd name="connsiteX1" fmla="*/ 965531 w 965531"/>
              <a:gd name="connsiteY1" fmla="*/ 0 h 2017390"/>
              <a:gd name="connsiteX2" fmla="*/ 0 w 965531"/>
              <a:gd name="connsiteY2" fmla="*/ 2017390 h 2017390"/>
              <a:gd name="connsiteX3" fmla="*/ 965531 w 965531"/>
              <a:gd name="connsiteY3" fmla="*/ 2017390 h 2017390"/>
            </a:gdLst>
            <a:ahLst/>
            <a:cxnLst>
              <a:cxn ang="0">
                <a:pos x="connsiteX0" y="connsiteY0"/>
              </a:cxn>
              <a:cxn ang="0">
                <a:pos x="connsiteX1" y="connsiteY1"/>
              </a:cxn>
              <a:cxn ang="0">
                <a:pos x="connsiteX2" y="connsiteY2"/>
              </a:cxn>
              <a:cxn ang="0">
                <a:pos x="connsiteX3" y="connsiteY3"/>
              </a:cxn>
            </a:cxnLst>
            <a:rect l="l" t="t" r="r" b="b"/>
            <a:pathLst>
              <a:path w="965531" h="2017390">
                <a:moveTo>
                  <a:pt x="965531" y="2017390"/>
                </a:moveTo>
                <a:lnTo>
                  <a:pt x="965531" y="0"/>
                </a:lnTo>
                <a:lnTo>
                  <a:pt x="0" y="2017390"/>
                </a:lnTo>
                <a:lnTo>
                  <a:pt x="965531" y="2017390"/>
                </a:lnTo>
                <a:close/>
              </a:path>
            </a:pathLst>
          </a:custGeom>
          <a:solidFill>
            <a:srgbClr val="3D046E"/>
          </a:solidFill>
          <a:ln>
            <a:solidFill>
              <a:srgbClr val="3D0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87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1106-A8A1-48CD-AFEF-85909E77EBCD}"/>
              </a:ext>
            </a:extLst>
          </p:cNvPr>
          <p:cNvSpPr>
            <a:spLocks noGrp="1"/>
          </p:cNvSpPr>
          <p:nvPr>
            <p:ph type="ctrTitle"/>
          </p:nvPr>
        </p:nvSpPr>
        <p:spPr>
          <a:xfrm>
            <a:off x="4032130" y="3422517"/>
            <a:ext cx="7858547" cy="711741"/>
          </a:xfrm>
        </p:spPr>
        <p:txBody>
          <a:bodyPr anchor="t">
            <a:normAutofit/>
          </a:bodyPr>
          <a:lstStyle/>
          <a:p>
            <a:pPr algn="l"/>
            <a:r>
              <a:rPr lang="en-GB" sz="2900" b="1" dirty="0"/>
              <a:t>The Home Builders Virtual Visitor Card	</a:t>
            </a:r>
          </a:p>
        </p:txBody>
      </p:sp>
      <p:sp>
        <p:nvSpPr>
          <p:cNvPr id="26" name="Freeform: Shape 25">
            <a:extLst>
              <a:ext uri="{FF2B5EF4-FFF2-40B4-BE49-F238E27FC236}">
                <a16:creationId xmlns:a16="http://schemas.microsoft.com/office/drawing/2014/main" id="{C4051FED-CF0D-4DDD-A9BB-E58FEEFE7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7580" y="2042"/>
            <a:ext cx="3224421" cy="4020664"/>
          </a:xfrm>
          <a:custGeom>
            <a:avLst/>
            <a:gdLst>
              <a:gd name="connsiteX0" fmla="*/ 449733 w 3224421"/>
              <a:gd name="connsiteY0" fmla="*/ 0 h 4020664"/>
              <a:gd name="connsiteX1" fmla="*/ 3224421 w 3224421"/>
              <a:gd name="connsiteY1" fmla="*/ 0 h 4020664"/>
              <a:gd name="connsiteX2" fmla="*/ 3224421 w 3224421"/>
              <a:gd name="connsiteY2" fmla="*/ 3933205 h 4020664"/>
              <a:gd name="connsiteX3" fmla="*/ 3087301 w 3224421"/>
              <a:gd name="connsiteY3" fmla="*/ 3968462 h 4020664"/>
              <a:gd name="connsiteX4" fmla="*/ 2569464 w 3224421"/>
              <a:gd name="connsiteY4" fmla="*/ 4020664 h 4020664"/>
              <a:gd name="connsiteX5" fmla="*/ 0 w 3224421"/>
              <a:gd name="connsiteY5" fmla="*/ 1451200 h 4020664"/>
              <a:gd name="connsiteX6" fmla="*/ 438824 w 3224421"/>
              <a:gd name="connsiteY6" fmla="*/ 14588 h 402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421" h="4020664">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solidFill>
            <a:schemeClr val="tx1"/>
          </a:solidFill>
          <a:ln w="9525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2E5A8E1-2A22-48D0-9556-E21648FA1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2AA2300-0FA6-4328-9BD8-1D67925C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E1FE85-D0BF-41D3-8B85-04776368E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8135" y="0"/>
            <a:ext cx="3236976" cy="2995156"/>
          </a:xfrm>
          <a:custGeom>
            <a:avLst/>
            <a:gdLst>
              <a:gd name="connsiteX0" fmla="*/ 770517 w 3236976"/>
              <a:gd name="connsiteY0" fmla="*/ 0 h 2995156"/>
              <a:gd name="connsiteX1" fmla="*/ 2466460 w 3236976"/>
              <a:gd name="connsiteY1" fmla="*/ 0 h 2995156"/>
              <a:gd name="connsiteX2" fmla="*/ 2523400 w 3236976"/>
              <a:gd name="connsiteY2" fmla="*/ 34592 h 2995156"/>
              <a:gd name="connsiteX3" fmla="*/ 3236976 w 3236976"/>
              <a:gd name="connsiteY3" fmla="*/ 1376668 h 2995156"/>
              <a:gd name="connsiteX4" fmla="*/ 1618488 w 3236976"/>
              <a:gd name="connsiteY4" fmla="*/ 2995156 h 2995156"/>
              <a:gd name="connsiteX5" fmla="*/ 0 w 3236976"/>
              <a:gd name="connsiteY5" fmla="*/ 1376668 h 2995156"/>
              <a:gd name="connsiteX6" fmla="*/ 713576 w 3236976"/>
              <a:gd name="connsiteY6" fmla="*/ 34592 h 299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6976" h="299515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72B470-1E76-42B5-86EA-1FB0F881D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DD8B025-3845-4DEF-98B6-7C0BF531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3156"/>
            <a:ext cx="3933440" cy="5861304"/>
          </a:xfrm>
          <a:custGeom>
            <a:avLst/>
            <a:gdLst>
              <a:gd name="connsiteX0" fmla="*/ 1002788 w 3933440"/>
              <a:gd name="connsiteY0" fmla="*/ 0 h 5861304"/>
              <a:gd name="connsiteX1" fmla="*/ 3933440 w 3933440"/>
              <a:gd name="connsiteY1" fmla="*/ 2930652 h 5861304"/>
              <a:gd name="connsiteX2" fmla="*/ 1002788 w 3933440"/>
              <a:gd name="connsiteY2" fmla="*/ 5861304 h 5861304"/>
              <a:gd name="connsiteX3" fmla="*/ 131302 w 3933440"/>
              <a:gd name="connsiteY3" fmla="*/ 5729548 h 5861304"/>
              <a:gd name="connsiteX4" fmla="*/ 0 w 3933440"/>
              <a:gd name="connsiteY4" fmla="*/ 5681491 h 5861304"/>
              <a:gd name="connsiteX5" fmla="*/ 0 w 3933440"/>
              <a:gd name="connsiteY5" fmla="*/ 179814 h 5861304"/>
              <a:gd name="connsiteX6" fmla="*/ 131302 w 3933440"/>
              <a:gd name="connsiteY6" fmla="*/ 131756 h 5861304"/>
              <a:gd name="connsiteX7" fmla="*/ 1002788 w 3933440"/>
              <a:gd name="connsiteY7" fmla="*/ 0 h 586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440" h="5861304">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solidFill>
            <a:schemeClr val="tx1"/>
          </a:solidFill>
          <a:ln w="9525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211B497-D508-4FC3-9A0C-C8E093EF8B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2992" y="1604298"/>
            <a:ext cx="1768994" cy="3479021"/>
          </a:xfrm>
          <a:prstGeom prst="rect">
            <a:avLst/>
          </a:prstGeom>
        </p:spPr>
      </p:pic>
      <p:pic>
        <p:nvPicPr>
          <p:cNvPr id="4" name="Picture 3">
            <a:extLst>
              <a:ext uri="{FF2B5EF4-FFF2-40B4-BE49-F238E27FC236}">
                <a16:creationId xmlns:a16="http://schemas.microsoft.com/office/drawing/2014/main" id="{2C664854-BD8B-4BD9-A9C9-8D9B832E7A23}"/>
              </a:ext>
            </a:extLst>
          </p:cNvPr>
          <p:cNvPicPr>
            <a:picLocks noChangeAspect="1"/>
          </p:cNvPicPr>
          <p:nvPr/>
        </p:nvPicPr>
        <p:blipFill>
          <a:blip r:embed="rId4"/>
          <a:stretch>
            <a:fillRect/>
          </a:stretch>
        </p:blipFill>
        <p:spPr>
          <a:xfrm>
            <a:off x="4989682" y="755867"/>
            <a:ext cx="2308893" cy="1285138"/>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5D64B77B-7967-4EC9-8CA5-7872617A7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7682" y="1058961"/>
            <a:ext cx="2178429" cy="1372410"/>
          </a:xfrm>
          <a:prstGeom prst="rect">
            <a:avLst/>
          </a:prstGeom>
        </p:spPr>
      </p:pic>
      <p:sp>
        <p:nvSpPr>
          <p:cNvPr id="12" name="TextBox 11">
            <a:extLst>
              <a:ext uri="{FF2B5EF4-FFF2-40B4-BE49-F238E27FC236}">
                <a16:creationId xmlns:a16="http://schemas.microsoft.com/office/drawing/2014/main" id="{10BB32DD-BD98-4C7E-B14E-56285CF22E15}"/>
              </a:ext>
            </a:extLst>
          </p:cNvPr>
          <p:cNvSpPr txBox="1"/>
          <p:nvPr/>
        </p:nvSpPr>
        <p:spPr>
          <a:xfrm>
            <a:off x="2305251" y="3940824"/>
            <a:ext cx="9907999" cy="2739211"/>
          </a:xfrm>
          <a:prstGeom prst="rect">
            <a:avLst/>
          </a:prstGeom>
          <a:noFill/>
        </p:spPr>
        <p:txBody>
          <a:bodyPr wrap="square" rtlCol="0">
            <a:spAutoFit/>
          </a:bodyPr>
          <a:lstStyle/>
          <a:p>
            <a:r>
              <a:rPr lang="en-GB" b="1" dirty="0">
                <a:solidFill>
                  <a:schemeClr val="tx1">
                    <a:lumMod val="95000"/>
                  </a:schemeClr>
                </a:solidFill>
              </a:rPr>
              <a:t>		Have you heard of the brand new site visitor card for the Home </a:t>
            </a:r>
          </a:p>
          <a:p>
            <a:r>
              <a:rPr lang="en-GB" b="1" dirty="0">
                <a:solidFill>
                  <a:schemeClr val="tx1">
                    <a:lumMod val="95000"/>
                  </a:schemeClr>
                </a:solidFill>
              </a:rPr>
              <a:t>	                Building industry? </a:t>
            </a:r>
          </a:p>
          <a:p>
            <a:r>
              <a:rPr lang="en-GB" b="1" dirty="0">
                <a:solidFill>
                  <a:schemeClr val="tx1">
                    <a:lumMod val="95000"/>
                  </a:schemeClr>
                </a:solidFill>
              </a:rPr>
              <a:t>	               It’s for non-construction workers on sites, such as a sales advisor, commercial 	                	            director, cleaner or delivery driver.</a:t>
            </a:r>
          </a:p>
          <a:p>
            <a:r>
              <a:rPr lang="en-GB" b="1" dirty="0">
                <a:solidFill>
                  <a:schemeClr val="tx1">
                    <a:lumMod val="95000"/>
                  </a:schemeClr>
                </a:solidFill>
              </a:rPr>
              <a:t> 	          Apply now! Just make sure you’ve passed your CITB HS&amp;E test within the last 2 years. 	      This new card is valid for 5 years. </a:t>
            </a:r>
          </a:p>
          <a:p>
            <a:r>
              <a:rPr lang="en-GB" b="1" dirty="0">
                <a:solidFill>
                  <a:schemeClr val="tx1">
                    <a:lumMod val="95000"/>
                  </a:schemeClr>
                </a:solidFill>
              </a:rPr>
              <a:t>                   Join the green revolution by choosing the digital version of the card, downloaded onto your    </a:t>
            </a:r>
          </a:p>
          <a:p>
            <a:r>
              <a:rPr lang="en-GB" b="1" dirty="0">
                <a:solidFill>
                  <a:schemeClr val="tx1">
                    <a:lumMod val="95000"/>
                  </a:schemeClr>
                </a:solidFill>
              </a:rPr>
              <a:t>            smartphone. Apply through a few clicks on our website:</a:t>
            </a:r>
          </a:p>
          <a:p>
            <a:pPr algn="ctr"/>
            <a:r>
              <a:rPr lang="en-GB" sz="2000" b="1" dirty="0">
                <a:solidFill>
                  <a:schemeClr val="tx1">
                    <a:lumMod val="95000"/>
                  </a:schemeClr>
                </a:solidFill>
              </a:rPr>
              <a:t> </a:t>
            </a:r>
            <a:r>
              <a:rPr lang="en-GB" sz="2800" b="1" dirty="0">
                <a:solidFill>
                  <a:schemeClr val="tx1">
                    <a:lumMod val="95000"/>
                  </a:schemeClr>
                </a:solidFill>
              </a:rPr>
              <a:t>https://www.homebuildskillscard.co.uk/</a:t>
            </a:r>
            <a:endParaRPr lang="en-GB" sz="2000" b="1" dirty="0">
              <a:solidFill>
                <a:schemeClr val="tx1">
                  <a:lumMod val="95000"/>
                </a:schemeClr>
              </a:solidFill>
            </a:endParaRPr>
          </a:p>
        </p:txBody>
      </p:sp>
    </p:spTree>
    <p:extLst>
      <p:ext uri="{BB962C8B-B14F-4D97-AF65-F5344CB8AC3E}">
        <p14:creationId xmlns:p14="http://schemas.microsoft.com/office/powerpoint/2010/main" val="331691752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kills card custom 1">
      <a:dk1>
        <a:srgbClr val="3D046E"/>
      </a:dk1>
      <a:lt1>
        <a:sysClr val="window" lastClr="FFFFFF"/>
      </a:lt1>
      <a:dk2>
        <a:srgbClr val="3D046E"/>
      </a:dk2>
      <a:lt2>
        <a:srgbClr val="E7E6E6"/>
      </a:lt2>
      <a:accent1>
        <a:srgbClr val="4472C4"/>
      </a:accent1>
      <a:accent2>
        <a:srgbClr val="ED7D31"/>
      </a:accent2>
      <a:accent3>
        <a:srgbClr val="A5A5A5"/>
      </a:accent3>
      <a:accent4>
        <a:srgbClr val="FFC000"/>
      </a:accent4>
      <a:accent5>
        <a:srgbClr val="5B9BD5"/>
      </a:accent5>
      <a:accent6>
        <a:srgbClr val="70AD47"/>
      </a:accent6>
      <a:hlink>
        <a:srgbClr val="0070C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2225</Words>
  <Application>Microsoft Office PowerPoint</Application>
  <PresentationFormat>Widescreen</PresentationFormat>
  <Paragraphs>105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Lato</vt:lpstr>
      <vt:lpstr>Office Theme</vt:lpstr>
      <vt:lpstr>The Home Builders Virtual Visitor Card </vt:lpstr>
      <vt:lpstr>About the card</vt:lpstr>
      <vt:lpstr>Who should apply?</vt:lpstr>
      <vt:lpstr>How to apply</vt:lpstr>
      <vt:lpstr>Using the app on site </vt:lpstr>
      <vt:lpstr>FAQs</vt:lpstr>
      <vt:lpstr>The Home Builders Virtual Visitor Card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Builders Virtual Visitor Card </dc:title>
  <dc:creator>Claire Coward</dc:creator>
  <cp:lastModifiedBy>Claire Coward</cp:lastModifiedBy>
  <cp:revision>27</cp:revision>
  <dcterms:created xsi:type="dcterms:W3CDTF">2020-08-06T11:33:40Z</dcterms:created>
  <dcterms:modified xsi:type="dcterms:W3CDTF">2020-09-16T10:57:56Z</dcterms:modified>
</cp:coreProperties>
</file>